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5.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6.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9.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20.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21.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22.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23.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24.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28.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notesSlides/notesSlide29.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notesSlides/notesSlide30.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notesSlides/notesSlide31.xml" ContentType="application/vnd.openxmlformats-officedocument.presentationml.notesSlide+xml"/>
  <Override PartName="/ppt/charts/chart17.xml" ContentType="application/vnd.openxmlformats-officedocument.drawingml.chart+xml"/>
  <Override PartName="/ppt/theme/themeOverride17.xml" ContentType="application/vnd.openxmlformats-officedocument.themeOverride+xml"/>
  <Override PartName="/ppt/notesSlides/notesSlide32.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notesSlides/notesSlide33.xml" ContentType="application/vnd.openxmlformats-officedocument.presentationml.notesSlide+xml"/>
  <Override PartName="/ppt/charts/chart19.xml" ContentType="application/vnd.openxmlformats-officedocument.drawingml.chart+xml"/>
  <Override PartName="/ppt/theme/themeOverride19.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notesSlides/notesSlide36.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notesSlides/notesSlide37.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notesSlides/notesSlide38.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notesSlides/notesSlide39.xml" ContentType="application/vnd.openxmlformats-officedocument.presentationml.notesSlide+xml"/>
  <Override PartName="/ppt/charts/chart24.xml" ContentType="application/vnd.openxmlformats-officedocument.drawingml.chart+xml"/>
  <Override PartName="/ppt/theme/themeOverride24.xml" ContentType="application/vnd.openxmlformats-officedocument.themeOverride+xml"/>
  <Override PartName="/ppt/notesSlides/notesSlide40.xml" ContentType="application/vnd.openxmlformats-officedocument.presentationml.notesSlide+xml"/>
  <Override PartName="/ppt/charts/chart25.xml" ContentType="application/vnd.openxmlformats-officedocument.drawingml.chart+xml"/>
  <Override PartName="/ppt/theme/themeOverride25.xml" ContentType="application/vnd.openxmlformats-officedocument.themeOverride+xml"/>
  <Override PartName="/ppt/notesSlides/notesSlide41.xml" ContentType="application/vnd.openxmlformats-officedocument.presentationml.notesSlide+xml"/>
  <Override PartName="/ppt/charts/chart26.xml" ContentType="application/vnd.openxmlformats-officedocument.drawingml.chart+xml"/>
  <Override PartName="/ppt/theme/themeOverride26.xml" ContentType="application/vnd.openxmlformats-officedocument.themeOverride+xml"/>
  <Override PartName="/ppt/notesSlides/notesSlide42.xml" ContentType="application/vnd.openxmlformats-officedocument.presentationml.notesSlide+xml"/>
  <Override PartName="/ppt/charts/chart27.xml" ContentType="application/vnd.openxmlformats-officedocument.drawingml.chart+xml"/>
  <Override PartName="/ppt/theme/themeOverride27.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28.xml" ContentType="application/vnd.openxmlformats-officedocument.drawingml.chart+xml"/>
  <Override PartName="/ppt/notesSlides/notesSlide47.xml" ContentType="application/vnd.openxmlformats-officedocument.presentationml.notesSlide+xml"/>
  <Override PartName="/ppt/charts/chart29.xml" ContentType="application/vnd.openxmlformats-officedocument.drawingml.chart+xml"/>
  <Override PartName="/ppt/theme/themeOverride28.xml" ContentType="application/vnd.openxmlformats-officedocument.themeOverride+xml"/>
  <Override PartName="/ppt/notesSlides/notesSlide48.xml" ContentType="application/vnd.openxmlformats-officedocument.presentationml.notesSlide+xml"/>
  <Override PartName="/ppt/charts/chart30.xml" ContentType="application/vnd.openxmlformats-officedocument.drawingml.chart+xml"/>
  <Override PartName="/ppt/theme/themeOverride29.xml" ContentType="application/vnd.openxmlformats-officedocument.themeOverr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31.xml" ContentType="application/vnd.openxmlformats-officedocument.drawingml.chart+xml"/>
  <Override PartName="/ppt/theme/themeOverride30.xml" ContentType="application/vnd.openxmlformats-officedocument.themeOverride+xml"/>
  <Override PartName="/ppt/notesSlides/notesSlide51.xml" ContentType="application/vnd.openxmlformats-officedocument.presentationml.notesSlide+xml"/>
  <Override PartName="/ppt/charts/chart32.xml" ContentType="application/vnd.openxmlformats-officedocument.drawingml.chart+xml"/>
  <Override PartName="/ppt/theme/themeOverride31.xml" ContentType="application/vnd.openxmlformats-officedocument.themeOverride+xml"/>
  <Override PartName="/ppt/notesSlides/notesSlide52.xml" ContentType="application/vnd.openxmlformats-officedocument.presentationml.notesSlide+xml"/>
  <Override PartName="/ppt/charts/chart33.xml" ContentType="application/vnd.openxmlformats-officedocument.drawingml.chart+xml"/>
  <Override PartName="/ppt/theme/themeOverride32.xml" ContentType="application/vnd.openxmlformats-officedocument.themeOverride+xml"/>
  <Override PartName="/ppt/notesSlides/notesSlide53.xml" ContentType="application/vnd.openxmlformats-officedocument.presentationml.notesSlide+xml"/>
  <Override PartName="/ppt/charts/chart34.xml" ContentType="application/vnd.openxmlformats-officedocument.drawingml.chart+xml"/>
  <Override PartName="/ppt/theme/themeOverride33.xml" ContentType="application/vnd.openxmlformats-officedocument.themeOverride+xml"/>
  <Override PartName="/ppt/notesSlides/notesSlide54.xml" ContentType="application/vnd.openxmlformats-officedocument.presentationml.notesSlide+xml"/>
  <Override PartName="/ppt/charts/chart35.xml" ContentType="application/vnd.openxmlformats-officedocument.drawingml.chart+xml"/>
  <Override PartName="/ppt/theme/themeOverride34.xml" ContentType="application/vnd.openxmlformats-officedocument.themeOverride+xml"/>
  <Override PartName="/ppt/notesSlides/notesSlide55.xml" ContentType="application/vnd.openxmlformats-officedocument.presentationml.notesSlide+xml"/>
  <Override PartName="/ppt/charts/chart36.xml" ContentType="application/vnd.openxmlformats-officedocument.drawingml.chart+xml"/>
  <Override PartName="/ppt/theme/themeOverride35.xml" ContentType="application/vnd.openxmlformats-officedocument.themeOverride+xml"/>
  <Override PartName="/ppt/notesSlides/notesSlide56.xml" ContentType="application/vnd.openxmlformats-officedocument.presentationml.notesSlide+xml"/>
  <Override PartName="/ppt/charts/chart37.xml" ContentType="application/vnd.openxmlformats-officedocument.drawingml.chart+xml"/>
  <Override PartName="/ppt/theme/themeOverride36.xml" ContentType="application/vnd.openxmlformats-officedocument.themeOverride+xml"/>
  <Override PartName="/ppt/notesSlides/notesSlide57.xml" ContentType="application/vnd.openxmlformats-officedocument.presentationml.notesSlide+xml"/>
  <Override PartName="/ppt/charts/chart38.xml" ContentType="application/vnd.openxmlformats-officedocument.drawingml.chart+xml"/>
  <Override PartName="/ppt/theme/themeOverride37.xml" ContentType="application/vnd.openxmlformats-officedocument.themeOverr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39.xml" ContentType="application/vnd.openxmlformats-officedocument.drawingml.chart+xml"/>
  <Override PartName="/ppt/charts/style1.xml" ContentType="application/vnd.ms-office.chartstyle+xml"/>
  <Override PartName="/ppt/charts/colors1.xml" ContentType="application/vnd.ms-office.chartcolorstyle+xml"/>
  <Override PartName="/ppt/charts/chart40.xml" ContentType="application/vnd.openxmlformats-officedocument.drawingml.chart+xml"/>
  <Override PartName="/ppt/charts/style2.xml" ContentType="application/vnd.ms-office.chartstyle+xml"/>
  <Override PartName="/ppt/charts/colors2.xml" ContentType="application/vnd.ms-office.chartcolorstyle+xml"/>
  <Override PartName="/ppt/charts/chart41.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0" r:id="rId1"/>
  </p:sldMasterIdLst>
  <p:notesMasterIdLst>
    <p:notesMasterId r:id="rId97"/>
  </p:notesMasterIdLst>
  <p:handoutMasterIdLst>
    <p:handoutMasterId r:id="rId98"/>
  </p:handoutMasterIdLst>
  <p:sldIdLst>
    <p:sldId id="1064" r:id="rId2"/>
    <p:sldId id="1131" r:id="rId3"/>
    <p:sldId id="1120" r:id="rId4"/>
    <p:sldId id="1121" r:id="rId5"/>
    <p:sldId id="1122" r:id="rId6"/>
    <p:sldId id="1099" r:id="rId7"/>
    <p:sldId id="1100" r:id="rId8"/>
    <p:sldId id="1078" r:id="rId9"/>
    <p:sldId id="1079" r:id="rId10"/>
    <p:sldId id="969" r:id="rId11"/>
    <p:sldId id="1119" r:id="rId12"/>
    <p:sldId id="1075" r:id="rId13"/>
    <p:sldId id="1083" r:id="rId14"/>
    <p:sldId id="1068" r:id="rId15"/>
    <p:sldId id="958" r:id="rId16"/>
    <p:sldId id="1070" r:id="rId17"/>
    <p:sldId id="971" r:id="rId18"/>
    <p:sldId id="972" r:id="rId19"/>
    <p:sldId id="973" r:id="rId20"/>
    <p:sldId id="974" r:id="rId21"/>
    <p:sldId id="975" r:id="rId22"/>
    <p:sldId id="976" r:id="rId23"/>
    <p:sldId id="977" r:id="rId24"/>
    <p:sldId id="978" r:id="rId25"/>
    <p:sldId id="979" r:id="rId26"/>
    <p:sldId id="983" r:id="rId27"/>
    <p:sldId id="984" r:id="rId28"/>
    <p:sldId id="985" r:id="rId29"/>
    <p:sldId id="986" r:id="rId30"/>
    <p:sldId id="987" r:id="rId31"/>
    <p:sldId id="988" r:id="rId32"/>
    <p:sldId id="989" r:id="rId33"/>
    <p:sldId id="990" r:id="rId34"/>
    <p:sldId id="991" r:id="rId35"/>
    <p:sldId id="992" r:id="rId36"/>
    <p:sldId id="993" r:id="rId37"/>
    <p:sldId id="994" r:id="rId38"/>
    <p:sldId id="995" r:id="rId39"/>
    <p:sldId id="996" r:id="rId40"/>
    <p:sldId id="997" r:id="rId41"/>
    <p:sldId id="998" r:id="rId42"/>
    <p:sldId id="999" r:id="rId43"/>
    <p:sldId id="1000" r:id="rId44"/>
    <p:sldId id="1001" r:id="rId45"/>
    <p:sldId id="1006" r:id="rId46"/>
    <p:sldId id="1007" r:id="rId47"/>
    <p:sldId id="1008" r:id="rId48"/>
    <p:sldId id="1009" r:id="rId49"/>
    <p:sldId id="1010" r:id="rId50"/>
    <p:sldId id="1011" r:id="rId51"/>
    <p:sldId id="1012" r:id="rId52"/>
    <p:sldId id="1013" r:id="rId53"/>
    <p:sldId id="1014" r:id="rId54"/>
    <p:sldId id="1015" r:id="rId55"/>
    <p:sldId id="1016" r:id="rId56"/>
    <p:sldId id="1076" r:id="rId57"/>
    <p:sldId id="1018" r:id="rId58"/>
    <p:sldId id="1019" r:id="rId59"/>
    <p:sldId id="1020" r:id="rId60"/>
    <p:sldId id="1021" r:id="rId61"/>
    <p:sldId id="1022" r:id="rId62"/>
    <p:sldId id="1023" r:id="rId63"/>
    <p:sldId id="1026" r:id="rId64"/>
    <p:sldId id="1027" r:id="rId65"/>
    <p:sldId id="1028" r:id="rId66"/>
    <p:sldId id="1029" r:id="rId67"/>
    <p:sldId id="1030" r:id="rId68"/>
    <p:sldId id="1031" r:id="rId69"/>
    <p:sldId id="1032" r:id="rId70"/>
    <p:sldId id="1033" r:id="rId71"/>
    <p:sldId id="1034" r:id="rId72"/>
    <p:sldId id="1035" r:id="rId73"/>
    <p:sldId id="1036" r:id="rId74"/>
    <p:sldId id="1037" r:id="rId75"/>
    <p:sldId id="1038" r:id="rId76"/>
    <p:sldId id="1077" r:id="rId77"/>
    <p:sldId id="1055" r:id="rId78"/>
    <p:sldId id="1056" r:id="rId79"/>
    <p:sldId id="1057" r:id="rId80"/>
    <p:sldId id="1058" r:id="rId81"/>
    <p:sldId id="1059" r:id="rId82"/>
    <p:sldId id="1060" r:id="rId83"/>
    <p:sldId id="1061" r:id="rId84"/>
    <p:sldId id="1062" r:id="rId85"/>
    <p:sldId id="1063" r:id="rId86"/>
    <p:sldId id="1107" r:id="rId87"/>
    <p:sldId id="1105" r:id="rId88"/>
    <p:sldId id="1123" r:id="rId89"/>
    <p:sldId id="1124" r:id="rId90"/>
    <p:sldId id="1125" r:id="rId91"/>
    <p:sldId id="1126" r:id="rId92"/>
    <p:sldId id="1127" r:id="rId93"/>
    <p:sldId id="1128" r:id="rId94"/>
    <p:sldId id="1129" r:id="rId95"/>
    <p:sldId id="1130" r:id="rId9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8" userDrawn="1">
          <p15:clr>
            <a:srgbClr val="A4A3A4"/>
          </p15:clr>
        </p15:guide>
        <p15:guide id="2" pos="424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rousseau, Yvon" initials="YB" lastIdx="7" clrIdx="6">
    <p:extLst>
      <p:ext uri="{19B8F6BF-5375-455C-9EA6-DF929625EA0E}">
        <p15:presenceInfo xmlns:p15="http://schemas.microsoft.com/office/powerpoint/2012/main" userId="Brousseau, Yvon" providerId="None"/>
      </p:ext>
    </p:extLst>
  </p:cmAuthor>
  <p:cmAuthor id="1" name="Patel, Meera A" initials="MP" lastIdx="97" clrIdx="0">
    <p:extLst>
      <p:ext uri="{19B8F6BF-5375-455C-9EA6-DF929625EA0E}">
        <p15:presenceInfo xmlns:p15="http://schemas.microsoft.com/office/powerpoint/2012/main" userId="Patel, Meera A" providerId="None"/>
      </p:ext>
    </p:extLst>
  </p:cmAuthor>
  <p:cmAuthor id="8" name="Kampman, Alexander" initials="AK" lastIdx="1" clrIdx="7">
    <p:extLst>
      <p:ext uri="{19B8F6BF-5375-455C-9EA6-DF929625EA0E}">
        <p15:presenceInfo xmlns:p15="http://schemas.microsoft.com/office/powerpoint/2012/main" userId="Kampman, Alexander" providerId="None"/>
      </p:ext>
    </p:extLst>
  </p:cmAuthor>
  <p:cmAuthor id="2" name="Freedman, Jeremy Scott" initials="JF" lastIdx="161" clrIdx="1">
    <p:extLst>
      <p:ext uri="{19B8F6BF-5375-455C-9EA6-DF929625EA0E}">
        <p15:presenceInfo xmlns:p15="http://schemas.microsoft.com/office/powerpoint/2012/main" userId="Freedman, Jeremy Scott" providerId="None"/>
      </p:ext>
    </p:extLst>
  </p:cmAuthor>
  <p:cmAuthor id="9" name="Thomas, Marisa" initials="MT" lastIdx="23" clrIdx="8">
    <p:extLst>
      <p:ext uri="{19B8F6BF-5375-455C-9EA6-DF929625EA0E}">
        <p15:presenceInfo xmlns:p15="http://schemas.microsoft.com/office/powerpoint/2012/main" userId="Thomas, Marisa" providerId="None"/>
      </p:ext>
    </p:extLst>
  </p:cmAuthor>
  <p:cmAuthor id="3" name="Fatukasi, Modoluwamu" initials="MF" lastIdx="67" clrIdx="2">
    <p:extLst>
      <p:ext uri="{19B8F6BF-5375-455C-9EA6-DF929625EA0E}">
        <p15:presenceInfo xmlns:p15="http://schemas.microsoft.com/office/powerpoint/2012/main" userId="Fatukasi, Modoluwamu" providerId="None"/>
      </p:ext>
    </p:extLst>
  </p:cmAuthor>
  <p:cmAuthor id="10" name="Winterrowd, Robert D - Washington, DC - Contractor" initials="WRD-WD-C" lastIdx="1" clrIdx="9">
    <p:extLst>
      <p:ext uri="{19B8F6BF-5375-455C-9EA6-DF929625EA0E}">
        <p15:presenceInfo xmlns:p15="http://schemas.microsoft.com/office/powerpoint/2012/main" userId="S-1-5-21-815684394-1082799842-1103567298-3744815" providerId="AD"/>
      </p:ext>
    </p:extLst>
  </p:cmAuthor>
  <p:cmAuthor id="4" name="Mitchell, Lynne M - Raleigh, NC" initials="MLM-RN" lastIdx="1" clrIdx="3">
    <p:extLst>
      <p:ext uri="{19B8F6BF-5375-455C-9EA6-DF929625EA0E}">
        <p15:presenceInfo xmlns:p15="http://schemas.microsoft.com/office/powerpoint/2012/main" userId="S-1-5-21-815684394-1082799842-1103567298-1033668" providerId="AD"/>
      </p:ext>
    </p:extLst>
  </p:cmAuthor>
  <p:cmAuthor id="5" name="Owolabi, Esther" initials="EO" lastIdx="1" clrIdx="4">
    <p:extLst>
      <p:ext uri="{19B8F6BF-5375-455C-9EA6-DF929625EA0E}">
        <p15:presenceInfo xmlns:p15="http://schemas.microsoft.com/office/powerpoint/2012/main" userId="Owolabi, Esther" providerId="None"/>
      </p:ext>
    </p:extLst>
  </p:cmAuthor>
  <p:cmAuthor id="6" name="Stewart, Catherine" initials="CS" lastIdx="36" clrIdx="5">
    <p:extLst>
      <p:ext uri="{19B8F6BF-5375-455C-9EA6-DF929625EA0E}">
        <p15:presenceInfo xmlns:p15="http://schemas.microsoft.com/office/powerpoint/2012/main" userId="Stewart, Catheri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83CB"/>
    <a:srgbClr val="73A9DB"/>
    <a:srgbClr val="418BCF"/>
    <a:srgbClr val="276399"/>
    <a:srgbClr val="2F76B7"/>
    <a:srgbClr val="5193C6"/>
    <a:srgbClr val="5193C7"/>
    <a:srgbClr val="000000"/>
    <a:srgbClr val="A6A6A6"/>
    <a:srgbClr val="77C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33" autoAdjust="0"/>
    <p:restoredTop sz="95662" autoAdjust="0"/>
  </p:normalViewPr>
  <p:slideViewPr>
    <p:cSldViewPr snapToGrid="0">
      <p:cViewPr varScale="1">
        <p:scale>
          <a:sx n="106" d="100"/>
          <a:sy n="106" d="100"/>
        </p:scale>
        <p:origin x="216" y="114"/>
      </p:cViewPr>
      <p:guideLst>
        <p:guide orient="horz" pos="1248"/>
        <p:guide pos="4248"/>
      </p:guideLst>
    </p:cSldViewPr>
  </p:slideViewPr>
  <p:notesTextViewPr>
    <p:cViewPr>
      <p:scale>
        <a:sx n="1" d="1"/>
        <a:sy n="1" d="1"/>
      </p:scale>
      <p:origin x="0" y="0"/>
    </p:cViewPr>
  </p:notesTextViewPr>
  <p:sorterViewPr>
    <p:cViewPr>
      <p:scale>
        <a:sx n="70" d="100"/>
        <a:sy n="70" d="100"/>
      </p:scale>
      <p:origin x="0" y="0"/>
    </p:cViewPr>
  </p:sorterViewPr>
  <p:notesViewPr>
    <p:cSldViewPr snapToGrid="0">
      <p:cViewPr varScale="1">
        <p:scale>
          <a:sx n="66" d="100"/>
          <a:sy n="66" d="100"/>
        </p:scale>
        <p:origin x="3091" y="53"/>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https://afs365.sharepoint.com/sites/USPS_IV_SPM_TeamSite/IV%20SPM/SPM%20Support/Monthy%20Exclusions/Report%20Generation%20Files/Slide%20Creation%20Files/SPM_Commercial_Volume_MTAC_SEP.xlsm"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https://afs365.sharepoint.com/sites/USPS_IV_SPM_TeamSite/IV%20SPM/SPM%20Support/Monthy%20Exclusions/Report%20Generation%20Files/Slide%20Creation%20Files/SPM_Exclusion_Breakdown_MTAC_SEP.xlsm"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https://afs365.sharepoint.com/sites/USPS_IV_SPM_TeamSite/IV%20SPM/SPM%20Support/Monthy%20Exclusions/Report%20Generation%20Files/Slide%20Creation%20Files/SPM_Commercial_Volume_MTAC_SEP.xlsm"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https://afs365.sharepoint.com/sites/USPS_IV_SPM_TeamSite/IV%20SPM/SPM%20Support/Monthy%20Exclusions/Report%20Generation%20Files/Slide%20Creation%20Files/SPM_Exclusion_Breakdown_MTAC_SEP.xlsm"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oleObject" Target="https://afs365.sharepoint.com/sites/USPS_IV_SPM_TeamSite/IV%20SPM/SPM%20Support/Monthy%20Exclusions/Report%20Generation%20Files/Slide%20Creation%20Files/SPM_Commercial_Volume_MTAC_SEP.xlsm"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oleObject" Target="https://afs365.sharepoint.com/sites/USPS_IV_SPM_TeamSite/IV%20SPM/SPM%20Support/Monthy%20Exclusions/Report%20Generation%20Files/Slide%20Creation%20Files/SPM_Exclusion_Breakdown_MTAC_SEP.xlsm" TargetMode="External"/><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oleObject" Target="https://afs365.sharepoint.com/sites/USPS_IV_SPM_TeamSite/IV%20SPM/SPM%20Support/Monthy%20Exclusions/Report%20Generation%20Files/Slide%20Creation%20Files/SPM_Commercial_Volume_MTAC_SEP.xlsm"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9.xml.rels><?xml version="1.0" encoding="UTF-8" standalone="yes"?>
<Relationships xmlns="http://schemas.openxmlformats.org/package/2006/relationships"><Relationship Id="rId2" Type="http://schemas.openxmlformats.org/officeDocument/2006/relationships/oleObject" Target="https://afs365.sharepoint.com/sites/USPS_IV_SPM_TeamSite/IV%20SPM/SPM%20Support/Monthy%20Exclusions/Report%20Generation%20Files/Slide%20Creation%20Files/SPM_Commercial_Volume_MTAC_SEP.xlsm" TargetMode="External"/><Relationship Id="rId1" Type="http://schemas.openxmlformats.org/officeDocument/2006/relationships/themeOverride" Target="../theme/themeOverride28.xml"/></Relationships>
</file>

<file path=ppt/charts/_rels/chart3.xml.rels><?xml version="1.0" encoding="UTF-8" standalone="yes"?>
<Relationships xmlns="http://schemas.openxmlformats.org/package/2006/relationships"><Relationship Id="rId2" Type="http://schemas.openxmlformats.org/officeDocument/2006/relationships/oleObject" Target="https://afs365.sharepoint.com/sites/USPS_IV_SPM_TeamSite/IV%20SPM/SPM%20Support/Monthy%20Exclusions/Report%20Generation%20Files/Slide%20Creation%20Files/SPM_Exclusion_Breakdown_MTAC_SEP.xlsm"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oleObject" Target="https://afs365.sharepoint.com/sites/USPS_IV_SPM_TeamSite/IV%20SPM/SPM%20Support/Monthy%20Exclusions/Report%20Generation%20Files/Slide%20Creation%20Files/SPM_Exclusion_Breakdown_MTAC_SEP.xlsm" TargetMode="External"/><Relationship Id="rId1" Type="http://schemas.openxmlformats.org/officeDocument/2006/relationships/themeOverride" Target="../theme/themeOverride29.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30.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3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32.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33.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34.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35.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36.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37.xml"/></Relationships>
</file>

<file path=ppt/charts/_rels/chart3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2" Type="http://schemas.openxmlformats.org/officeDocument/2006/relationships/oleObject" Target="https://afs365.sharepoint.com/sites/USPS_IV_SPM_TeamSite/IV%20SPM/SPM%20Support/Monthy%20Exclusions/Report%20Generation%20Files/Slide%20Creation%20Files/SPM_Commercial_Volume_MTAC_SEP.xlsm" TargetMode="External"/><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4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2" Type="http://schemas.openxmlformats.org/officeDocument/2006/relationships/oleObject" Target="https://afs365.sharepoint.com/sites/USPS_IV_SPM_TeamSite/IV%20SPM/SPM%20Support/Monthy%20Exclusions/Report%20Generation%20Files/Slide%20Creation%20Files/SPM_Exclusion_Breakdown_MTAC_SEP.xlsm"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173573698024594E-2"/>
          <c:y val="7.8980729950259038E-2"/>
          <c:w val="0.90343785974121649"/>
          <c:h val="0.7234470210089653"/>
        </c:manualLayout>
      </c:layout>
      <c:lineChart>
        <c:grouping val="standard"/>
        <c:varyColors val="0"/>
        <c:ser>
          <c:idx val="0"/>
          <c:order val="0"/>
          <c:tx>
            <c:strRef>
              <c:f>'Volume by Quarter &amp; Year'!$C$35:$I$35</c:f>
              <c:strCache>
                <c:ptCount val="1"/>
                <c:pt idx="0">
                  <c:v>FCM Letters &amp; Cards</c:v>
                </c:pt>
              </c:strCache>
            </c:strRef>
          </c:tx>
          <c:spPr>
            <a:ln>
              <a:solidFill>
                <a:srgbClr val="7030A0"/>
              </a:solidFill>
            </a:ln>
          </c:spPr>
          <c:marker>
            <c:symbol val="circle"/>
            <c:size val="7"/>
            <c:spPr>
              <a:solidFill>
                <a:srgbClr val="7030A0"/>
              </a:solidFill>
              <a:ln>
                <a:solidFill>
                  <a:srgbClr val="7030A0"/>
                </a:solidFill>
              </a:ln>
            </c:spPr>
          </c:marker>
          <c:dLbls>
            <c:dLbl>
              <c:idx val="23"/>
              <c:layout>
                <c:manualLayout>
                  <c:x val="7.1884981765081958E-3"/>
                  <c:y val="-7.3741698017699142E-3"/>
                </c:manualLayout>
              </c:layout>
              <c:numFmt formatCode="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F3F-46E1-8A17-C9594F2FA9D2}"/>
                </c:ext>
                <c:ext xmlns:c15="http://schemas.microsoft.com/office/drawing/2012/chart" uri="{CE6537A1-D6FC-4f65-9D91-7224C49458BB}"/>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'Volume by Quarter &amp; Year'!$A$37:$A$60</c:f>
              <c:strCache>
                <c:ptCount val="24"/>
                <c:pt idx="0">
                  <c:v>FY2012 Q1</c:v>
                </c:pt>
                <c:pt idx="1">
                  <c:v>FY2012 Q2</c:v>
                </c:pt>
                <c:pt idx="2">
                  <c:v>FY2012 Q3</c:v>
                </c:pt>
                <c:pt idx="3">
                  <c:v>FY2012 Q4</c:v>
                </c:pt>
                <c:pt idx="4">
                  <c:v>FY2013 Q1</c:v>
                </c:pt>
                <c:pt idx="5">
                  <c:v>FY2013 Q2</c:v>
                </c:pt>
                <c:pt idx="6">
                  <c:v>FY2013 Q3</c:v>
                </c:pt>
                <c:pt idx="7">
                  <c:v>FY2013 Q4</c:v>
                </c:pt>
                <c:pt idx="8">
                  <c:v>FY2014 Q1</c:v>
                </c:pt>
                <c:pt idx="9">
                  <c:v>FY2014 Q2</c:v>
                </c:pt>
                <c:pt idx="10">
                  <c:v>FY2014 Q3</c:v>
                </c:pt>
                <c:pt idx="11">
                  <c:v>FY2014 Q4</c:v>
                </c:pt>
                <c:pt idx="12">
                  <c:v>FY2015 Q1</c:v>
                </c:pt>
                <c:pt idx="13">
                  <c:v>FY2015 Q2</c:v>
                </c:pt>
                <c:pt idx="14">
                  <c:v>FY2015 Q3</c:v>
                </c:pt>
                <c:pt idx="15">
                  <c:v>FY2015 Q4</c:v>
                </c:pt>
                <c:pt idx="16">
                  <c:v>FY2016 Q1</c:v>
                </c:pt>
                <c:pt idx="17">
                  <c:v>FY2016 Q2</c:v>
                </c:pt>
                <c:pt idx="18">
                  <c:v>FY2016 Q3</c:v>
                </c:pt>
                <c:pt idx="19">
                  <c:v>FY2016 Q4</c:v>
                </c:pt>
                <c:pt idx="20">
                  <c:v>FY2017 Q1</c:v>
                </c:pt>
                <c:pt idx="21">
                  <c:v>FY2017 Q2</c:v>
                </c:pt>
                <c:pt idx="22">
                  <c:v>FY2017 Q3</c:v>
                </c:pt>
                <c:pt idx="23">
                  <c:v>FY2017 Q4</c:v>
                </c:pt>
              </c:strCache>
            </c:strRef>
          </c:cat>
          <c:val>
            <c:numRef>
              <c:f>'Volume by Quarter &amp; Year'!$F$37:$F$60</c:f>
              <c:numCache>
                <c:formatCode>0.00%</c:formatCode>
                <c:ptCount val="24"/>
                <c:pt idx="0">
                  <c:v>0.5837213355852523</c:v>
                </c:pt>
                <c:pt idx="1">
                  <c:v>0.60200905436037322</c:v>
                </c:pt>
                <c:pt idx="2">
                  <c:v>0.62453028023188706</c:v>
                </c:pt>
                <c:pt idx="3">
                  <c:v>0.63543147140294376</c:v>
                </c:pt>
                <c:pt idx="4">
                  <c:v>0.63434024692430258</c:v>
                </c:pt>
                <c:pt idx="5">
                  <c:v>0.65813188522818611</c:v>
                </c:pt>
                <c:pt idx="6">
                  <c:v>0.69195673067832186</c:v>
                </c:pt>
                <c:pt idx="7">
                  <c:v>0.72689125777005592</c:v>
                </c:pt>
                <c:pt idx="8">
                  <c:v>0.76588573538327009</c:v>
                </c:pt>
                <c:pt idx="9">
                  <c:v>0.80939161849029806</c:v>
                </c:pt>
                <c:pt idx="10">
                  <c:v>0.83287254983869274</c:v>
                </c:pt>
                <c:pt idx="11">
                  <c:v>0.8509645540202132</c:v>
                </c:pt>
                <c:pt idx="12">
                  <c:v>0.87226823096824657</c:v>
                </c:pt>
                <c:pt idx="13">
                  <c:v>0.89429444547050319</c:v>
                </c:pt>
                <c:pt idx="14">
                  <c:v>0.90237972145492718</c:v>
                </c:pt>
                <c:pt idx="15">
                  <c:v>0.90992601335905077</c:v>
                </c:pt>
                <c:pt idx="16">
                  <c:v>0.91107185419231163</c:v>
                </c:pt>
                <c:pt idx="17">
                  <c:v>0.91821601027128075</c:v>
                </c:pt>
                <c:pt idx="18">
                  <c:v>0.92405718333354281</c:v>
                </c:pt>
                <c:pt idx="19">
                  <c:v>0.92861793356350353</c:v>
                </c:pt>
                <c:pt idx="20">
                  <c:v>0.93021942915369638</c:v>
                </c:pt>
                <c:pt idx="21">
                  <c:v>0.93610855510557367</c:v>
                </c:pt>
                <c:pt idx="22">
                  <c:v>0.93991553461771493</c:v>
                </c:pt>
                <c:pt idx="23">
                  <c:v>0.94211211263406724</c:v>
                </c:pt>
              </c:numCache>
            </c:numRef>
          </c:val>
          <c:smooth val="0"/>
          <c:extLst xmlns:c16r2="http://schemas.microsoft.com/office/drawing/2015/06/chart">
            <c:ext xmlns:c16="http://schemas.microsoft.com/office/drawing/2014/chart" uri="{C3380CC4-5D6E-409C-BE32-E72D297353CC}">
              <c16:uniqueId val="{00000001-DF3F-46E1-8A17-C9594F2FA9D2}"/>
            </c:ext>
          </c:extLst>
        </c:ser>
        <c:ser>
          <c:idx val="1"/>
          <c:order val="1"/>
          <c:tx>
            <c:strRef>
              <c:f>'Volume by Quarter &amp; Year'!$J$35:$P$35</c:f>
              <c:strCache>
                <c:ptCount val="1"/>
                <c:pt idx="0">
                  <c:v>FCM Flats</c:v>
                </c:pt>
              </c:strCache>
            </c:strRef>
          </c:tx>
          <c:spPr>
            <a:ln>
              <a:solidFill>
                <a:srgbClr val="FFC000"/>
              </a:solidFill>
            </a:ln>
          </c:spPr>
          <c:marker>
            <c:symbol val="triangle"/>
            <c:size val="7"/>
            <c:spPr>
              <a:solidFill>
                <a:srgbClr val="FFC000"/>
              </a:solidFill>
              <a:ln>
                <a:solidFill>
                  <a:srgbClr val="FFC000"/>
                </a:solidFill>
              </a:ln>
            </c:spPr>
          </c:marker>
          <c:dLbls>
            <c:dLbl>
              <c:idx val="23"/>
              <c:numFmt formatCode="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F3F-46E1-8A17-C9594F2FA9D2}"/>
                </c:ext>
                <c:ext xmlns:c15="http://schemas.microsoft.com/office/drawing/2012/chart" uri="{CE6537A1-D6FC-4f65-9D91-7224C49458BB}"/>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val>
            <c:numRef>
              <c:f>'Volume by Quarter &amp; Year'!$M$37:$M$60</c:f>
              <c:numCache>
                <c:formatCode>0.00%</c:formatCode>
                <c:ptCount val="24"/>
                <c:pt idx="0">
                  <c:v>7.065113662250963E-2</c:v>
                </c:pt>
                <c:pt idx="1">
                  <c:v>7.1818898123431035E-2</c:v>
                </c:pt>
                <c:pt idx="2">
                  <c:v>0.10523996844803091</c:v>
                </c:pt>
                <c:pt idx="3">
                  <c:v>8.9283065714548096E-2</c:v>
                </c:pt>
                <c:pt idx="4">
                  <c:v>9.6301676328265348E-2</c:v>
                </c:pt>
                <c:pt idx="5">
                  <c:v>0.11185252940685049</c:v>
                </c:pt>
                <c:pt idx="6">
                  <c:v>0.16509206807654742</c:v>
                </c:pt>
                <c:pt idx="7">
                  <c:v>0.18678738596354377</c:v>
                </c:pt>
                <c:pt idx="8">
                  <c:v>0.28287921001254679</c:v>
                </c:pt>
                <c:pt idx="9">
                  <c:v>0.43310575146557145</c:v>
                </c:pt>
                <c:pt idx="10">
                  <c:v>0.4792039852570617</c:v>
                </c:pt>
                <c:pt idx="11">
                  <c:v>0.57582443646503134</c:v>
                </c:pt>
                <c:pt idx="12">
                  <c:v>0.60149549969705085</c:v>
                </c:pt>
                <c:pt idx="13">
                  <c:v>0.67076915142602289</c:v>
                </c:pt>
                <c:pt idx="14">
                  <c:v>0.69391645659591472</c:v>
                </c:pt>
                <c:pt idx="15">
                  <c:v>0.71783780773155503</c:v>
                </c:pt>
                <c:pt idx="16">
                  <c:v>0.7285388724259293</c:v>
                </c:pt>
                <c:pt idx="17">
                  <c:v>0.77035546059888327</c:v>
                </c:pt>
                <c:pt idx="18">
                  <c:v>0.77790252499406909</c:v>
                </c:pt>
                <c:pt idx="19">
                  <c:v>0.78451319199212233</c:v>
                </c:pt>
                <c:pt idx="20">
                  <c:v>0.78167969257444347</c:v>
                </c:pt>
                <c:pt idx="21">
                  <c:v>0.80884369631693143</c:v>
                </c:pt>
                <c:pt idx="22">
                  <c:v>0.82432314293161268</c:v>
                </c:pt>
                <c:pt idx="23">
                  <c:v>0.84891287039048935</c:v>
                </c:pt>
              </c:numCache>
            </c:numRef>
          </c:val>
          <c:smooth val="0"/>
          <c:extLst xmlns:c16r2="http://schemas.microsoft.com/office/drawing/2015/06/chart">
            <c:ext xmlns:c16="http://schemas.microsoft.com/office/drawing/2014/chart" uri="{C3380CC4-5D6E-409C-BE32-E72D297353CC}">
              <c16:uniqueId val="{00000003-DF3F-46E1-8A17-C9594F2FA9D2}"/>
            </c:ext>
          </c:extLst>
        </c:ser>
        <c:ser>
          <c:idx val="6"/>
          <c:order val="2"/>
          <c:tx>
            <c:strRef>
              <c:f>'Volume by Quarter &amp; Year'!$BU$35:$CA$35</c:f>
              <c:strCache>
                <c:ptCount val="1"/>
                <c:pt idx="0">
                  <c:v>All Mail Types</c:v>
                </c:pt>
              </c:strCache>
            </c:strRef>
          </c:tx>
          <c:spPr>
            <a:ln w="50800">
              <a:solidFill>
                <a:schemeClr val="tx1"/>
              </a:solidFill>
            </a:ln>
          </c:spPr>
          <c:marker>
            <c:symbol val="plus"/>
            <c:size val="11"/>
            <c:spPr>
              <a:ln>
                <a:solidFill>
                  <a:schemeClr val="tx1"/>
                </a:solidFill>
              </a:ln>
            </c:spPr>
          </c:marker>
          <c:dLbls>
            <c:dLbl>
              <c:idx val="4"/>
              <c:numFmt formatCode="0%" sourceLinked="0"/>
              <c:spPr>
                <a:noFill/>
                <a:ln>
                  <a:noFill/>
                </a:ln>
                <a:effectLst/>
              </c:spPr>
              <c:txPr>
                <a:bodyPr wrap="square" lIns="38100" tIns="19050" rIns="38100" bIns="19050" anchor="ctr">
                  <a:spAutoFit/>
                </a:bodyPr>
                <a:lstStyle/>
                <a:p>
                  <a:pPr>
                    <a:defRPr/>
                  </a:pPr>
                  <a:endParaRPr lang="en-US"/>
                </a:p>
              </c:txPr>
              <c:dLblPos val="b"/>
              <c:showLegendKey val="0"/>
              <c:showVal val="1"/>
              <c:showCatName val="0"/>
              <c:showSerName val="0"/>
              <c:showPercent val="0"/>
              <c:showBubbleSize val="0"/>
            </c:dLbl>
            <c:dLbl>
              <c:idx val="23"/>
              <c:layout>
                <c:manualLayout>
                  <c:x val="6.2592762993611388E-4"/>
                  <c:y val="1.7649716466135505E-2"/>
                </c:manualLayout>
              </c:layout>
              <c:numFmt formatCode="0%" sourceLinked="0"/>
              <c:spPr>
                <a:noFill/>
                <a:ln>
                  <a:noFill/>
                </a:ln>
                <a:effectLst/>
              </c:spPr>
              <c:txPr>
                <a:bodyPr wrap="square" lIns="38100" tIns="19050" rIns="38100" bIns="19050" anchor="ctr">
                  <a:spAutoFit/>
                </a:bodyPr>
                <a:lstStyle/>
                <a:p>
                  <a:pPr>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F3F-46E1-8A17-C9594F2FA9D2}"/>
                </c:ext>
                <c:ext xmlns:c15="http://schemas.microsoft.com/office/drawing/2012/chart" uri="{CE6537A1-D6FC-4f65-9D91-7224C49458BB}"/>
              </c:extLst>
            </c:dLbl>
            <c:numFmt formatCode="0%" sourceLinked="0"/>
            <c:spPr>
              <a:noFill/>
              <a:ln>
                <a:noFill/>
              </a:ln>
              <a:effectLst/>
            </c:sp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val>
            <c:numRef>
              <c:f>'Volume by Quarter &amp; Year'!$BX$37:$BX$60</c:f>
              <c:numCache>
                <c:formatCode>0.00%</c:formatCode>
                <c:ptCount val="24"/>
                <c:pt idx="0">
                  <c:v>0.48703091677426608</c:v>
                </c:pt>
                <c:pt idx="1">
                  <c:v>0.49664749181134887</c:v>
                </c:pt>
                <c:pt idx="2">
                  <c:v>0.51385175178379405</c:v>
                </c:pt>
                <c:pt idx="3">
                  <c:v>0.52771761556739416</c:v>
                </c:pt>
                <c:pt idx="4">
                  <c:v>0.52973838685968411</c:v>
                </c:pt>
                <c:pt idx="5">
                  <c:v>0.57019593440098515</c:v>
                </c:pt>
                <c:pt idx="6">
                  <c:v>0.59797564755346166</c:v>
                </c:pt>
                <c:pt idx="7">
                  <c:v>0.64468610277639837</c:v>
                </c:pt>
                <c:pt idx="8">
                  <c:v>0.69072481205088132</c:v>
                </c:pt>
                <c:pt idx="9">
                  <c:v>0.73948037536795219</c:v>
                </c:pt>
                <c:pt idx="10">
                  <c:v>0.75880371200527064</c:v>
                </c:pt>
                <c:pt idx="11">
                  <c:v>0.79337869204944877</c:v>
                </c:pt>
                <c:pt idx="12">
                  <c:v>0.8242868323201763</c:v>
                </c:pt>
                <c:pt idx="13">
                  <c:v>0.8603308043194059</c:v>
                </c:pt>
                <c:pt idx="14">
                  <c:v>0.871772049525677</c:v>
                </c:pt>
                <c:pt idx="15">
                  <c:v>0.88648468281534409</c:v>
                </c:pt>
                <c:pt idx="16">
                  <c:v>0.88577590962214703</c:v>
                </c:pt>
                <c:pt idx="17">
                  <c:v>0.89433085184503014</c:v>
                </c:pt>
                <c:pt idx="18">
                  <c:v>0.89572100983359271</c:v>
                </c:pt>
                <c:pt idx="19">
                  <c:v>0.90779014527885105</c:v>
                </c:pt>
                <c:pt idx="20">
                  <c:v>0.90466518079708524</c:v>
                </c:pt>
                <c:pt idx="21">
                  <c:v>0.91643910565124398</c:v>
                </c:pt>
                <c:pt idx="22">
                  <c:v>0.91821120659015587</c:v>
                </c:pt>
                <c:pt idx="23">
                  <c:v>0.92355452437061869</c:v>
                </c:pt>
              </c:numCache>
            </c:numRef>
          </c:val>
          <c:smooth val="0"/>
          <c:extLst xmlns:c16r2="http://schemas.microsoft.com/office/drawing/2015/06/chart">
            <c:ext xmlns:c16="http://schemas.microsoft.com/office/drawing/2014/chart" uri="{C3380CC4-5D6E-409C-BE32-E72D297353CC}">
              <c16:uniqueId val="{00000006-DF3F-46E1-8A17-C9594F2FA9D2}"/>
            </c:ext>
          </c:extLst>
        </c:ser>
        <c:dLbls>
          <c:showLegendKey val="0"/>
          <c:showVal val="0"/>
          <c:showCatName val="0"/>
          <c:showSerName val="0"/>
          <c:showPercent val="0"/>
          <c:showBubbleSize val="0"/>
        </c:dLbls>
        <c:marker val="1"/>
        <c:smooth val="0"/>
        <c:axId val="615000824"/>
        <c:axId val="614995336"/>
      </c:lineChart>
      <c:dateAx>
        <c:axId val="615000824"/>
        <c:scaling>
          <c:orientation val="minMax"/>
        </c:scaling>
        <c:delete val="0"/>
        <c:axPos val="b"/>
        <c:numFmt formatCode="General" sourceLinked="1"/>
        <c:majorTickMark val="out"/>
        <c:minorTickMark val="none"/>
        <c:tickLblPos val="nextTo"/>
        <c:txPr>
          <a:bodyPr rot="-2700000"/>
          <a:lstStyle/>
          <a:p>
            <a:pPr>
              <a:defRPr/>
            </a:pPr>
            <a:endParaRPr lang="en-US"/>
          </a:p>
        </c:txPr>
        <c:crossAx val="614995336"/>
        <c:crosses val="autoZero"/>
        <c:auto val="0"/>
        <c:lblOffset val="100"/>
        <c:baseTimeUnit val="months"/>
        <c:majorTimeUnit val="months"/>
      </c:dateAx>
      <c:valAx>
        <c:axId val="614995336"/>
        <c:scaling>
          <c:orientation val="minMax"/>
          <c:min val="0"/>
        </c:scaling>
        <c:delete val="0"/>
        <c:axPos val="l"/>
        <c:majorGridlines/>
        <c:title>
          <c:tx>
            <c:rich>
              <a:bodyPr rot="-5400000" vert="horz"/>
              <a:lstStyle/>
              <a:p>
                <a:pPr>
                  <a:defRPr/>
                </a:pPr>
                <a:r>
                  <a:rPr lang="en-US" sz="1400"/>
                  <a:t>Percentage of Total Volume that is Full Service</a:t>
                </a:r>
              </a:p>
            </c:rich>
          </c:tx>
          <c:overlay val="0"/>
        </c:title>
        <c:numFmt formatCode="0%" sourceLinked="0"/>
        <c:majorTickMark val="out"/>
        <c:minorTickMark val="none"/>
        <c:tickLblPos val="nextTo"/>
        <c:crossAx val="615000824"/>
        <c:crosses val="autoZero"/>
        <c:crossBetween val="between"/>
      </c:valAx>
    </c:plotArea>
    <c:legend>
      <c:legendPos val="b"/>
      <c:overlay val="0"/>
      <c:spPr>
        <a:ln>
          <a:solidFill>
            <a:sysClr val="windowText" lastClr="000000"/>
          </a:solidFill>
        </a:ln>
      </c:spPr>
    </c:legend>
    <c:plotVisOnly val="1"/>
    <c:dispBlanksAs val="gap"/>
    <c:showDLblsOverMax val="0"/>
  </c:chart>
  <c:spPr>
    <a:noFill/>
    <a:ln>
      <a:noFill/>
    </a:ln>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'Exclusion Trends'!$A$311</c:f>
              <c:strCache>
                <c:ptCount val="1"/>
                <c:pt idx="0">
                  <c:v>FCM Letters</c:v>
                </c:pt>
              </c:strCache>
            </c:strRef>
          </c:tx>
          <c:cat>
            <c:strRef>
              <c:f>'Exclusion Trends'!$X$310:$AJ$310</c:f>
              <c:strCache>
                <c:ptCount val="13"/>
                <c:pt idx="0">
                  <c:v>Sep 2016</c:v>
                </c:pt>
                <c:pt idx="1">
                  <c:v>Oct 2016</c:v>
                </c:pt>
                <c:pt idx="2">
                  <c:v>Nov 2016</c:v>
                </c:pt>
                <c:pt idx="3">
                  <c:v>Dec 2016</c:v>
                </c:pt>
                <c:pt idx="4">
                  <c:v>Jan 2017</c:v>
                </c:pt>
                <c:pt idx="5">
                  <c:v>Feb 2017</c:v>
                </c:pt>
                <c:pt idx="6">
                  <c:v>Mar 2017</c:v>
                </c:pt>
                <c:pt idx="7">
                  <c:v>Apr 2017</c:v>
                </c:pt>
                <c:pt idx="8">
                  <c:v>May 2017</c:v>
                </c:pt>
                <c:pt idx="9">
                  <c:v>Jun 2017</c:v>
                </c:pt>
                <c:pt idx="10">
                  <c:v>Jul 2017</c:v>
                </c:pt>
                <c:pt idx="11">
                  <c:v>Aug 2017</c:v>
                </c:pt>
                <c:pt idx="12">
                  <c:v>Sep 2017</c:v>
                </c:pt>
              </c:strCache>
            </c:strRef>
          </c:cat>
          <c:val>
            <c:numRef>
              <c:f>'Exclusion Trends'!$X$311:$AJ$311</c:f>
              <c:numCache>
                <c:formatCode>0.00%</c:formatCode>
                <c:ptCount val="13"/>
                <c:pt idx="0">
                  <c:v>6.9999999999999999E-4</c:v>
                </c:pt>
                <c:pt idx="1">
                  <c:v>8.0000000000000004E-4</c:v>
                </c:pt>
                <c:pt idx="2">
                  <c:v>8.0000000000000004E-4</c:v>
                </c:pt>
                <c:pt idx="3">
                  <c:v>8.9999999999999998E-4</c:v>
                </c:pt>
                <c:pt idx="4">
                  <c:v>2.5000000000000001E-3</c:v>
                </c:pt>
                <c:pt idx="5">
                  <c:v>2.9999999999999997E-4</c:v>
                </c:pt>
                <c:pt idx="6">
                  <c:v>3.0999999999999999E-3</c:v>
                </c:pt>
                <c:pt idx="7">
                  <c:v>1.2999999999999999E-3</c:v>
                </c:pt>
                <c:pt idx="8">
                  <c:v>2.0000000000000001E-4</c:v>
                </c:pt>
                <c:pt idx="9">
                  <c:v>1E-3</c:v>
                </c:pt>
                <c:pt idx="10">
                  <c:v>6.9999999999999999E-4</c:v>
                </c:pt>
                <c:pt idx="11">
                  <c:v>4.0000000000000002E-4</c:v>
                </c:pt>
                <c:pt idx="12">
                  <c:v>1.4E-3</c:v>
                </c:pt>
              </c:numCache>
            </c:numRef>
          </c:val>
          <c:smooth val="0"/>
          <c:extLst xmlns:c16r2="http://schemas.microsoft.com/office/drawing/2015/06/chart">
            <c:ext xmlns:c16="http://schemas.microsoft.com/office/drawing/2014/chart" uri="{C3380CC4-5D6E-409C-BE32-E72D297353CC}">
              <c16:uniqueId val="{00000000-E637-4EF3-93B6-1BA3FCDB0981}"/>
            </c:ext>
          </c:extLst>
        </c:ser>
        <c:dLbls>
          <c:showLegendKey val="0"/>
          <c:showVal val="0"/>
          <c:showCatName val="0"/>
          <c:showSerName val="0"/>
          <c:showPercent val="0"/>
          <c:showBubbleSize val="0"/>
        </c:dLbls>
        <c:marker val="1"/>
        <c:smooth val="0"/>
        <c:axId val="606192200"/>
        <c:axId val="606193376"/>
      </c:lineChart>
      <c:catAx>
        <c:axId val="606192200"/>
        <c:scaling>
          <c:orientation val="minMax"/>
        </c:scaling>
        <c:delete val="0"/>
        <c:axPos val="b"/>
        <c:numFmt formatCode="General" sourceLinked="0"/>
        <c:majorTickMark val="out"/>
        <c:minorTickMark val="none"/>
        <c:tickLblPos val="nextTo"/>
        <c:txPr>
          <a:bodyPr/>
          <a:lstStyle/>
          <a:p>
            <a:pPr>
              <a:defRPr sz="1100"/>
            </a:pPr>
            <a:endParaRPr lang="en-US"/>
          </a:p>
        </c:txPr>
        <c:crossAx val="606193376"/>
        <c:crosses val="autoZero"/>
        <c:auto val="1"/>
        <c:lblAlgn val="ctr"/>
        <c:lblOffset val="100"/>
        <c:noMultiLvlLbl val="0"/>
      </c:catAx>
      <c:valAx>
        <c:axId val="606193376"/>
        <c:scaling>
          <c:orientation val="minMax"/>
        </c:scaling>
        <c:delete val="0"/>
        <c:axPos val="l"/>
        <c:majorGridlines/>
        <c:title>
          <c:tx>
            <c:rich>
              <a:bodyPr rot="-5400000" vert="horz"/>
              <a:lstStyle/>
              <a:p>
                <a:pPr>
                  <a:defRPr sz="1200"/>
                </a:pPr>
                <a:r>
                  <a:rPr lang="en-US" sz="1200"/>
                  <a:t>% Excluded</a:t>
                </a:r>
              </a:p>
            </c:rich>
          </c:tx>
          <c:overlay val="0"/>
        </c:title>
        <c:numFmt formatCode="0.0%" sourceLinked="0"/>
        <c:majorTickMark val="out"/>
        <c:minorTickMark val="none"/>
        <c:tickLblPos val="nextTo"/>
        <c:txPr>
          <a:bodyPr/>
          <a:lstStyle/>
          <a:p>
            <a:pPr>
              <a:defRPr sz="1200"/>
            </a:pPr>
            <a:endParaRPr lang="en-US"/>
          </a:p>
        </c:txPr>
        <c:crossAx val="606192200"/>
        <c:crosses val="autoZero"/>
        <c:crossBetween val="between"/>
      </c:valAx>
    </c:plotArea>
    <c:legend>
      <c:legendPos val="b"/>
      <c:overlay val="0"/>
      <c:spPr>
        <a:ln>
          <a:solidFill>
            <a:sysClr val="windowText" lastClr="000000"/>
          </a:solidFill>
        </a:ln>
      </c:spPr>
      <c:txPr>
        <a:bodyPr/>
        <a:lstStyle/>
        <a:p>
          <a:pPr>
            <a:defRPr sz="1200"/>
          </a:pPr>
          <a:endParaRPr lang="en-US"/>
        </a:p>
      </c:txPr>
    </c:legend>
    <c:plotVisOnly val="1"/>
    <c:dispBlanksAs val="gap"/>
    <c:showDLblsOverMax val="0"/>
  </c:chart>
  <c:spPr>
    <a:noFill/>
    <a:ln>
      <a:no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0880358705162E-2"/>
          <c:y val="2.6335554209569959E-2"/>
          <c:w val="0.89857863079615052"/>
          <c:h val="0.85952570832492092"/>
        </c:manualLayout>
      </c:layout>
      <c:lineChart>
        <c:grouping val="standard"/>
        <c:varyColors val="0"/>
        <c:ser>
          <c:idx val="0"/>
          <c:order val="0"/>
          <c:tx>
            <c:strRef>
              <c:f>'Exclusion Trends'!$A$349</c:f>
              <c:strCache>
                <c:ptCount val="1"/>
                <c:pt idx="0">
                  <c:v>FCM Letters</c:v>
                </c:pt>
              </c:strCache>
            </c:strRef>
          </c:tx>
          <c:cat>
            <c:strRef>
              <c:f>'Exclusion Trends'!$X$348:$AJ$348</c:f>
              <c:strCache>
                <c:ptCount val="13"/>
                <c:pt idx="0">
                  <c:v>Sep 2016</c:v>
                </c:pt>
                <c:pt idx="1">
                  <c:v>Oct 2016</c:v>
                </c:pt>
                <c:pt idx="2">
                  <c:v>Nov 2016</c:v>
                </c:pt>
                <c:pt idx="3">
                  <c:v>Dec 2016</c:v>
                </c:pt>
                <c:pt idx="4">
                  <c:v>Jan 2017</c:v>
                </c:pt>
                <c:pt idx="5">
                  <c:v>Feb 2017</c:v>
                </c:pt>
                <c:pt idx="6">
                  <c:v>Mar 2017</c:v>
                </c:pt>
                <c:pt idx="7">
                  <c:v>Apr 2017</c:v>
                </c:pt>
                <c:pt idx="8">
                  <c:v>May 2017</c:v>
                </c:pt>
                <c:pt idx="9">
                  <c:v>Jun 2017</c:v>
                </c:pt>
                <c:pt idx="10">
                  <c:v>Jul 2017</c:v>
                </c:pt>
                <c:pt idx="11">
                  <c:v>Aug 2017</c:v>
                </c:pt>
                <c:pt idx="12">
                  <c:v>Sep 2017</c:v>
                </c:pt>
              </c:strCache>
            </c:strRef>
          </c:cat>
          <c:val>
            <c:numRef>
              <c:f>'Exclusion Trends'!$X$349:$AJ$349</c:f>
              <c:numCache>
                <c:formatCode>0.00%</c:formatCode>
                <c:ptCount val="13"/>
                <c:pt idx="0">
                  <c:v>0.11020000000000001</c:v>
                </c:pt>
                <c:pt idx="1">
                  <c:v>0.11210000000000001</c:v>
                </c:pt>
                <c:pt idx="2">
                  <c:v>0.1076</c:v>
                </c:pt>
                <c:pt idx="3">
                  <c:v>0.114</c:v>
                </c:pt>
                <c:pt idx="4">
                  <c:v>0.1361</c:v>
                </c:pt>
                <c:pt idx="5">
                  <c:v>0.1462</c:v>
                </c:pt>
                <c:pt idx="6">
                  <c:v>0.1469</c:v>
                </c:pt>
                <c:pt idx="7">
                  <c:v>0.1326</c:v>
                </c:pt>
                <c:pt idx="8">
                  <c:v>0.13250000000000001</c:v>
                </c:pt>
                <c:pt idx="9">
                  <c:v>0.13900000000000001</c:v>
                </c:pt>
                <c:pt idx="10">
                  <c:v>0.1416</c:v>
                </c:pt>
                <c:pt idx="11">
                  <c:v>0.14560000000000001</c:v>
                </c:pt>
                <c:pt idx="12">
                  <c:v>0.1371</c:v>
                </c:pt>
              </c:numCache>
            </c:numRef>
          </c:val>
          <c:smooth val="0"/>
          <c:extLst xmlns:c16r2="http://schemas.microsoft.com/office/drawing/2015/06/chart">
            <c:ext xmlns:c16="http://schemas.microsoft.com/office/drawing/2014/chart" uri="{C3380CC4-5D6E-409C-BE32-E72D297353CC}">
              <c16:uniqueId val="{00000000-0605-4AFF-BB0E-FD100DC8F3F3}"/>
            </c:ext>
          </c:extLst>
        </c:ser>
        <c:dLbls>
          <c:showLegendKey val="0"/>
          <c:showVal val="0"/>
          <c:showCatName val="0"/>
          <c:showSerName val="0"/>
          <c:showPercent val="0"/>
          <c:showBubbleSize val="0"/>
        </c:dLbls>
        <c:marker val="1"/>
        <c:smooth val="0"/>
        <c:axId val="606185536"/>
        <c:axId val="606192984"/>
      </c:lineChart>
      <c:catAx>
        <c:axId val="606185536"/>
        <c:scaling>
          <c:orientation val="minMax"/>
        </c:scaling>
        <c:delete val="0"/>
        <c:axPos val="b"/>
        <c:numFmt formatCode="General" sourceLinked="0"/>
        <c:majorTickMark val="out"/>
        <c:minorTickMark val="none"/>
        <c:tickLblPos val="nextTo"/>
        <c:txPr>
          <a:bodyPr/>
          <a:lstStyle/>
          <a:p>
            <a:pPr>
              <a:defRPr sz="1100"/>
            </a:pPr>
            <a:endParaRPr lang="en-US"/>
          </a:p>
        </c:txPr>
        <c:crossAx val="606192984"/>
        <c:crosses val="autoZero"/>
        <c:auto val="1"/>
        <c:lblAlgn val="ctr"/>
        <c:lblOffset val="100"/>
        <c:noMultiLvlLbl val="0"/>
      </c:catAx>
      <c:valAx>
        <c:axId val="606192984"/>
        <c:scaling>
          <c:orientation val="minMax"/>
          <c:min val="0"/>
        </c:scaling>
        <c:delete val="0"/>
        <c:axPos val="l"/>
        <c:majorGridlines/>
        <c:title>
          <c:tx>
            <c:rich>
              <a:bodyPr rot="-5400000" vert="horz"/>
              <a:lstStyle/>
              <a:p>
                <a:pPr>
                  <a:defRPr sz="1200"/>
                </a:pPr>
                <a:r>
                  <a:rPr lang="en-US" sz="1200"/>
                  <a:t>% Excluded</a:t>
                </a:r>
              </a:p>
            </c:rich>
          </c:tx>
          <c:overlay val="0"/>
        </c:title>
        <c:numFmt formatCode="0%" sourceLinked="0"/>
        <c:majorTickMark val="out"/>
        <c:minorTickMark val="none"/>
        <c:tickLblPos val="nextTo"/>
        <c:txPr>
          <a:bodyPr/>
          <a:lstStyle/>
          <a:p>
            <a:pPr>
              <a:defRPr sz="1200"/>
            </a:pPr>
            <a:endParaRPr lang="en-US"/>
          </a:p>
        </c:txPr>
        <c:crossAx val="606185536"/>
        <c:crosses val="autoZero"/>
        <c:crossBetween val="between"/>
      </c:valAx>
    </c:plotArea>
    <c:legend>
      <c:legendPos val="b"/>
      <c:overlay val="0"/>
      <c:spPr>
        <a:ln>
          <a:solidFill>
            <a:sysClr val="windowText" lastClr="000000"/>
          </a:solidFill>
        </a:ln>
      </c:spPr>
      <c:txPr>
        <a:bodyPr/>
        <a:lstStyle/>
        <a:p>
          <a:pPr>
            <a:defRPr sz="1200"/>
          </a:pPr>
          <a:endParaRPr lang="en-US"/>
        </a:p>
      </c:txPr>
    </c:legend>
    <c:plotVisOnly val="1"/>
    <c:dispBlanksAs val="gap"/>
    <c:showDLblsOverMax val="0"/>
  </c:chart>
  <c:spPr>
    <a:noFill/>
    <a:ln>
      <a:no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'Exclusion Trends'!$A$156</c:f>
              <c:strCache>
                <c:ptCount val="1"/>
                <c:pt idx="0">
                  <c:v>FCM Letters</c:v>
                </c:pt>
              </c:strCache>
            </c:strRef>
          </c:tx>
          <c:cat>
            <c:strRef>
              <c:f>'Exclusion Trends'!$X$155:$AJ$155</c:f>
              <c:strCache>
                <c:ptCount val="13"/>
                <c:pt idx="0">
                  <c:v>Sep 2016</c:v>
                </c:pt>
                <c:pt idx="1">
                  <c:v>Oct 2016</c:v>
                </c:pt>
                <c:pt idx="2">
                  <c:v>Nov 2016</c:v>
                </c:pt>
                <c:pt idx="3">
                  <c:v>Dec 2016</c:v>
                </c:pt>
                <c:pt idx="4">
                  <c:v>Jan 2017</c:v>
                </c:pt>
                <c:pt idx="5">
                  <c:v>Feb 2017</c:v>
                </c:pt>
                <c:pt idx="6">
                  <c:v>Mar 2017</c:v>
                </c:pt>
                <c:pt idx="7">
                  <c:v>Apr 2017</c:v>
                </c:pt>
                <c:pt idx="8">
                  <c:v>May 2017</c:v>
                </c:pt>
                <c:pt idx="9">
                  <c:v>Jun 2017</c:v>
                </c:pt>
                <c:pt idx="10">
                  <c:v>Jul 2017</c:v>
                </c:pt>
                <c:pt idx="11">
                  <c:v>Aug 2017</c:v>
                </c:pt>
                <c:pt idx="12">
                  <c:v>Sep 2017</c:v>
                </c:pt>
              </c:strCache>
            </c:strRef>
          </c:cat>
          <c:val>
            <c:numRef>
              <c:f>'Exclusion Trends'!$X$156:$AJ$156</c:f>
              <c:numCache>
                <c:formatCode>0.00%</c:formatCode>
                <c:ptCount val="13"/>
                <c:pt idx="0">
                  <c:v>4.1599999999999998E-2</c:v>
                </c:pt>
                <c:pt idx="1">
                  <c:v>3.5200000000000002E-2</c:v>
                </c:pt>
                <c:pt idx="2">
                  <c:v>3.0200000000000001E-2</c:v>
                </c:pt>
                <c:pt idx="3">
                  <c:v>2.9899999999999999E-2</c:v>
                </c:pt>
                <c:pt idx="4">
                  <c:v>2.98E-2</c:v>
                </c:pt>
                <c:pt idx="5">
                  <c:v>2.8400000000000002E-2</c:v>
                </c:pt>
                <c:pt idx="6">
                  <c:v>2.9600000000000001E-2</c:v>
                </c:pt>
                <c:pt idx="7">
                  <c:v>2.58E-2</c:v>
                </c:pt>
                <c:pt idx="8">
                  <c:v>2.5999999999999999E-2</c:v>
                </c:pt>
                <c:pt idx="9">
                  <c:v>2.46E-2</c:v>
                </c:pt>
                <c:pt idx="10">
                  <c:v>2.52E-2</c:v>
                </c:pt>
                <c:pt idx="11">
                  <c:v>2.5899999999999999E-2</c:v>
                </c:pt>
                <c:pt idx="12">
                  <c:v>2.98E-2</c:v>
                </c:pt>
              </c:numCache>
            </c:numRef>
          </c:val>
          <c:smooth val="0"/>
          <c:extLst xmlns:c16r2="http://schemas.microsoft.com/office/drawing/2015/06/chart">
            <c:ext xmlns:c16="http://schemas.microsoft.com/office/drawing/2014/chart" uri="{C3380CC4-5D6E-409C-BE32-E72D297353CC}">
              <c16:uniqueId val="{00000000-88A1-4AB3-81D5-8F4E894346A7}"/>
            </c:ext>
          </c:extLst>
        </c:ser>
        <c:dLbls>
          <c:showLegendKey val="0"/>
          <c:showVal val="0"/>
          <c:showCatName val="0"/>
          <c:showSerName val="0"/>
          <c:showPercent val="0"/>
          <c:showBubbleSize val="0"/>
        </c:dLbls>
        <c:marker val="1"/>
        <c:smooth val="0"/>
        <c:axId val="606196904"/>
        <c:axId val="606197296"/>
      </c:lineChart>
      <c:catAx>
        <c:axId val="606196904"/>
        <c:scaling>
          <c:orientation val="minMax"/>
        </c:scaling>
        <c:delete val="0"/>
        <c:axPos val="b"/>
        <c:numFmt formatCode="General" sourceLinked="0"/>
        <c:majorTickMark val="out"/>
        <c:minorTickMark val="none"/>
        <c:tickLblPos val="nextTo"/>
        <c:txPr>
          <a:bodyPr/>
          <a:lstStyle/>
          <a:p>
            <a:pPr>
              <a:defRPr sz="1100"/>
            </a:pPr>
            <a:endParaRPr lang="en-US"/>
          </a:p>
        </c:txPr>
        <c:crossAx val="606197296"/>
        <c:crosses val="autoZero"/>
        <c:auto val="1"/>
        <c:lblAlgn val="ctr"/>
        <c:lblOffset val="100"/>
        <c:noMultiLvlLbl val="0"/>
      </c:catAx>
      <c:valAx>
        <c:axId val="606197296"/>
        <c:scaling>
          <c:orientation val="minMax"/>
        </c:scaling>
        <c:delete val="0"/>
        <c:axPos val="l"/>
        <c:majorGridlines/>
        <c:title>
          <c:tx>
            <c:rich>
              <a:bodyPr rot="-5400000" vert="horz"/>
              <a:lstStyle/>
              <a:p>
                <a:pPr>
                  <a:defRPr sz="1200"/>
                </a:pPr>
                <a:r>
                  <a:rPr lang="en-US" sz="1200"/>
                  <a:t>% Excluded</a:t>
                </a:r>
              </a:p>
            </c:rich>
          </c:tx>
          <c:overlay val="0"/>
        </c:title>
        <c:numFmt formatCode="0%" sourceLinked="0"/>
        <c:majorTickMark val="out"/>
        <c:minorTickMark val="none"/>
        <c:tickLblPos val="nextTo"/>
        <c:txPr>
          <a:bodyPr/>
          <a:lstStyle/>
          <a:p>
            <a:pPr>
              <a:defRPr sz="1200"/>
            </a:pPr>
            <a:endParaRPr lang="en-US"/>
          </a:p>
        </c:txPr>
        <c:crossAx val="606196904"/>
        <c:crosses val="autoZero"/>
        <c:crossBetween val="between"/>
      </c:valAx>
    </c:plotArea>
    <c:legend>
      <c:legendPos val="b"/>
      <c:overlay val="0"/>
      <c:spPr>
        <a:ln>
          <a:solidFill>
            <a:sysClr val="windowText" lastClr="000000"/>
          </a:solidFill>
        </a:ln>
      </c:spPr>
      <c:txPr>
        <a:bodyPr/>
        <a:lstStyle/>
        <a:p>
          <a:pPr>
            <a:defRPr sz="1200"/>
          </a:pPr>
          <a:endParaRPr lang="en-US"/>
        </a:p>
      </c:txPr>
    </c:legend>
    <c:plotVisOnly val="1"/>
    <c:dispBlanksAs val="gap"/>
    <c:showDLblsOverMax val="0"/>
  </c:chart>
  <c:spPr>
    <a:noFill/>
    <a:ln>
      <a:noFill/>
    </a:ln>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40165197790349E-2"/>
          <c:y val="7.8980729950259038E-2"/>
          <c:w val="0.87649558830588814"/>
          <c:h val="0.7234470210089653"/>
        </c:manualLayout>
      </c:layout>
      <c:lineChart>
        <c:grouping val="standard"/>
        <c:varyColors val="0"/>
        <c:ser>
          <c:idx val="2"/>
          <c:order val="0"/>
          <c:tx>
            <c:strRef>
              <c:f>'Volume by Quarter &amp; Year'!$X$35:$AD$35</c:f>
              <c:strCache>
                <c:ptCount val="1"/>
                <c:pt idx="0">
                  <c:v>MKT Letters</c:v>
                </c:pt>
              </c:strCache>
            </c:strRef>
          </c:tx>
          <c:spPr>
            <a:ln>
              <a:solidFill>
                <a:schemeClr val="accent3">
                  <a:lumMod val="75000"/>
                </a:schemeClr>
              </a:solidFill>
            </a:ln>
          </c:spPr>
          <c:marker>
            <c:symbol val="square"/>
            <c:size val="7"/>
            <c:spPr>
              <a:solidFill>
                <a:schemeClr val="accent3">
                  <a:lumMod val="75000"/>
                </a:schemeClr>
              </a:solidFill>
              <a:ln>
                <a:solidFill>
                  <a:schemeClr val="accent3">
                    <a:lumMod val="75000"/>
                  </a:schemeClr>
                </a:solidFill>
              </a:ln>
            </c:spPr>
          </c:marker>
          <c:cat>
            <c:strRef>
              <c:f>'Volume by Quarter &amp; Year'!$A$37:$A$60</c:f>
              <c:strCache>
                <c:ptCount val="24"/>
                <c:pt idx="0">
                  <c:v>FY2012 Q1</c:v>
                </c:pt>
                <c:pt idx="1">
                  <c:v>FY2012 Q2</c:v>
                </c:pt>
                <c:pt idx="2">
                  <c:v>FY2012 Q3</c:v>
                </c:pt>
                <c:pt idx="3">
                  <c:v>FY2012 Q4</c:v>
                </c:pt>
                <c:pt idx="4">
                  <c:v>FY2013 Q1</c:v>
                </c:pt>
                <c:pt idx="5">
                  <c:v>FY2013 Q2</c:v>
                </c:pt>
                <c:pt idx="6">
                  <c:v>FY2013 Q3</c:v>
                </c:pt>
                <c:pt idx="7">
                  <c:v>FY2013 Q4</c:v>
                </c:pt>
                <c:pt idx="8">
                  <c:v>FY2014 Q1</c:v>
                </c:pt>
                <c:pt idx="9">
                  <c:v>FY2014 Q2</c:v>
                </c:pt>
                <c:pt idx="10">
                  <c:v>FY2014 Q3</c:v>
                </c:pt>
                <c:pt idx="11">
                  <c:v>FY2014 Q4</c:v>
                </c:pt>
                <c:pt idx="12">
                  <c:v>FY2015 Q1</c:v>
                </c:pt>
                <c:pt idx="13">
                  <c:v>FY2015 Q2</c:v>
                </c:pt>
                <c:pt idx="14">
                  <c:v>FY2015 Q3</c:v>
                </c:pt>
                <c:pt idx="15">
                  <c:v>FY2015 Q4</c:v>
                </c:pt>
                <c:pt idx="16">
                  <c:v>FY2016 Q1</c:v>
                </c:pt>
                <c:pt idx="17">
                  <c:v>FY2016 Q2</c:v>
                </c:pt>
                <c:pt idx="18">
                  <c:v>FY2016 Q3</c:v>
                </c:pt>
                <c:pt idx="19">
                  <c:v>FY2016 Q4</c:v>
                </c:pt>
                <c:pt idx="20">
                  <c:v>FY2017 Q1</c:v>
                </c:pt>
                <c:pt idx="21">
                  <c:v>FY2017 Q2</c:v>
                </c:pt>
                <c:pt idx="22">
                  <c:v>FY2017 Q3</c:v>
                </c:pt>
                <c:pt idx="23">
                  <c:v>FY2017 Q4</c:v>
                </c:pt>
              </c:strCache>
            </c:strRef>
          </c:cat>
          <c:val>
            <c:numRef>
              <c:f>'Volume by Quarter &amp; Year'!$AA$37:$AA$60</c:f>
              <c:numCache>
                <c:formatCode>0.00%</c:formatCode>
                <c:ptCount val="24"/>
                <c:pt idx="0">
                  <c:v>0.38636061449501674</c:v>
                </c:pt>
                <c:pt idx="1">
                  <c:v>0.39589204537435291</c:v>
                </c:pt>
                <c:pt idx="2">
                  <c:v>0.40995434742505404</c:v>
                </c:pt>
                <c:pt idx="3">
                  <c:v>0.4263917929462534</c:v>
                </c:pt>
                <c:pt idx="4">
                  <c:v>0.43323932724347336</c:v>
                </c:pt>
                <c:pt idx="5">
                  <c:v>0.47545097044614271</c:v>
                </c:pt>
                <c:pt idx="6">
                  <c:v>0.51489443033184901</c:v>
                </c:pt>
                <c:pt idx="7">
                  <c:v>0.5799260301858562</c:v>
                </c:pt>
                <c:pt idx="8">
                  <c:v>0.62685267433623015</c:v>
                </c:pt>
                <c:pt idx="9">
                  <c:v>0.68421987842504695</c:v>
                </c:pt>
                <c:pt idx="10">
                  <c:v>0.71414772367663304</c:v>
                </c:pt>
                <c:pt idx="11">
                  <c:v>0.75963560713901801</c:v>
                </c:pt>
                <c:pt idx="12">
                  <c:v>0.80503745156761441</c:v>
                </c:pt>
                <c:pt idx="13">
                  <c:v>0.84660901690244139</c:v>
                </c:pt>
                <c:pt idx="14">
                  <c:v>0.86903411105251838</c:v>
                </c:pt>
                <c:pt idx="15">
                  <c:v>0.88420954219087367</c:v>
                </c:pt>
                <c:pt idx="16">
                  <c:v>0.88710061234525006</c:v>
                </c:pt>
                <c:pt idx="17">
                  <c:v>0.89538521250492442</c:v>
                </c:pt>
                <c:pt idx="18">
                  <c:v>0.89976303130002722</c:v>
                </c:pt>
                <c:pt idx="19">
                  <c:v>0.91389324326850485</c:v>
                </c:pt>
                <c:pt idx="20">
                  <c:v>0.91058337298956449</c:v>
                </c:pt>
                <c:pt idx="21">
                  <c:v>0.9205404554966794</c:v>
                </c:pt>
                <c:pt idx="22">
                  <c:v>0.92576981264146807</c:v>
                </c:pt>
                <c:pt idx="23">
                  <c:v>0.92981319988900191</c:v>
                </c:pt>
              </c:numCache>
            </c:numRef>
          </c:val>
          <c:smooth val="0"/>
          <c:extLst xmlns:c16r2="http://schemas.microsoft.com/office/drawing/2015/06/chart">
            <c:ext xmlns:c16="http://schemas.microsoft.com/office/drawing/2014/chart" uri="{C3380CC4-5D6E-409C-BE32-E72D297353CC}">
              <c16:uniqueId val="{00000000-EC05-4B31-A801-EF2B818C755E}"/>
            </c:ext>
          </c:extLst>
        </c:ser>
        <c:ser>
          <c:idx val="3"/>
          <c:order val="1"/>
          <c:tx>
            <c:strRef>
              <c:f>'Volume by Quarter &amp; Year'!$AE$35:$AK$35</c:f>
              <c:strCache>
                <c:ptCount val="1"/>
                <c:pt idx="0">
                  <c:v>MKT Flats</c:v>
                </c:pt>
              </c:strCache>
            </c:strRef>
          </c:tx>
          <c:spPr>
            <a:ln>
              <a:solidFill>
                <a:srgbClr val="7030A0"/>
              </a:solidFill>
            </a:ln>
          </c:spPr>
          <c:marker>
            <c:symbol val="diamond"/>
            <c:size val="7"/>
            <c:spPr>
              <a:solidFill>
                <a:srgbClr val="7030A0"/>
              </a:solidFill>
              <a:ln>
                <a:solidFill>
                  <a:srgbClr val="002060"/>
                </a:solidFill>
              </a:ln>
            </c:spPr>
          </c:marker>
          <c:dLbls>
            <c:dLbl>
              <c:idx val="23"/>
              <c:layout>
                <c:manualLayout>
                  <c:x val="2.3961660588360653E-3"/>
                  <c:y val="1.9879949368743124E-2"/>
                </c:manualLayout>
              </c:layout>
              <c:numFmt formatCode="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C05-4B31-A801-EF2B818C755E}"/>
                </c:ext>
                <c:ext xmlns:c15="http://schemas.microsoft.com/office/drawing/2012/chart" uri="{CE6537A1-D6FC-4f65-9D91-7224C49458BB}"/>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'Volume by Quarter &amp; Year'!$A$37:$A$60</c:f>
              <c:strCache>
                <c:ptCount val="24"/>
                <c:pt idx="0">
                  <c:v>FY2012 Q1</c:v>
                </c:pt>
                <c:pt idx="1">
                  <c:v>FY2012 Q2</c:v>
                </c:pt>
                <c:pt idx="2">
                  <c:v>FY2012 Q3</c:v>
                </c:pt>
                <c:pt idx="3">
                  <c:v>FY2012 Q4</c:v>
                </c:pt>
                <c:pt idx="4">
                  <c:v>FY2013 Q1</c:v>
                </c:pt>
                <c:pt idx="5">
                  <c:v>FY2013 Q2</c:v>
                </c:pt>
                <c:pt idx="6">
                  <c:v>FY2013 Q3</c:v>
                </c:pt>
                <c:pt idx="7">
                  <c:v>FY2013 Q4</c:v>
                </c:pt>
                <c:pt idx="8">
                  <c:v>FY2014 Q1</c:v>
                </c:pt>
                <c:pt idx="9">
                  <c:v>FY2014 Q2</c:v>
                </c:pt>
                <c:pt idx="10">
                  <c:v>FY2014 Q3</c:v>
                </c:pt>
                <c:pt idx="11">
                  <c:v>FY2014 Q4</c:v>
                </c:pt>
                <c:pt idx="12">
                  <c:v>FY2015 Q1</c:v>
                </c:pt>
                <c:pt idx="13">
                  <c:v>FY2015 Q2</c:v>
                </c:pt>
                <c:pt idx="14">
                  <c:v>FY2015 Q3</c:v>
                </c:pt>
                <c:pt idx="15">
                  <c:v>FY2015 Q4</c:v>
                </c:pt>
                <c:pt idx="16">
                  <c:v>FY2016 Q1</c:v>
                </c:pt>
                <c:pt idx="17">
                  <c:v>FY2016 Q2</c:v>
                </c:pt>
                <c:pt idx="18">
                  <c:v>FY2016 Q3</c:v>
                </c:pt>
                <c:pt idx="19">
                  <c:v>FY2016 Q4</c:v>
                </c:pt>
                <c:pt idx="20">
                  <c:v>FY2017 Q1</c:v>
                </c:pt>
                <c:pt idx="21">
                  <c:v>FY2017 Q2</c:v>
                </c:pt>
                <c:pt idx="22">
                  <c:v>FY2017 Q3</c:v>
                </c:pt>
                <c:pt idx="23">
                  <c:v>FY2017 Q4</c:v>
                </c:pt>
              </c:strCache>
            </c:strRef>
          </c:cat>
          <c:val>
            <c:numRef>
              <c:f>'Volume by Quarter &amp; Year'!$AH$37:$AH$60</c:f>
              <c:numCache>
                <c:formatCode>0.00%</c:formatCode>
                <c:ptCount val="24"/>
                <c:pt idx="0">
                  <c:v>0.53711594829100617</c:v>
                </c:pt>
                <c:pt idx="1">
                  <c:v>0.51654583458188386</c:v>
                </c:pt>
                <c:pt idx="2">
                  <c:v>0.5380393033058134</c:v>
                </c:pt>
                <c:pt idx="3">
                  <c:v>0.57367747239272593</c:v>
                </c:pt>
                <c:pt idx="4">
                  <c:v>0.56814806502363235</c:v>
                </c:pt>
                <c:pt idx="5">
                  <c:v>0.63280001510500161</c:v>
                </c:pt>
                <c:pt idx="6">
                  <c:v>0.62223692523834073</c:v>
                </c:pt>
                <c:pt idx="7">
                  <c:v>0.67543940584968887</c:v>
                </c:pt>
                <c:pt idx="8">
                  <c:v>0.74134562760040079</c:v>
                </c:pt>
                <c:pt idx="9">
                  <c:v>0.75669500804180612</c:v>
                </c:pt>
                <c:pt idx="10">
                  <c:v>0.73822705194443072</c:v>
                </c:pt>
                <c:pt idx="11">
                  <c:v>0.78929480832774435</c:v>
                </c:pt>
                <c:pt idx="12">
                  <c:v>0.80212812916924825</c:v>
                </c:pt>
                <c:pt idx="13">
                  <c:v>0.84391511478778569</c:v>
                </c:pt>
                <c:pt idx="14">
                  <c:v>0.82785127282854931</c:v>
                </c:pt>
                <c:pt idx="15">
                  <c:v>0.874032271851099</c:v>
                </c:pt>
                <c:pt idx="16">
                  <c:v>0.85825855050962496</c:v>
                </c:pt>
                <c:pt idx="17">
                  <c:v>0.8594843516036883</c:v>
                </c:pt>
                <c:pt idx="18">
                  <c:v>0.83652036892621651</c:v>
                </c:pt>
                <c:pt idx="19">
                  <c:v>0.86756630497380671</c:v>
                </c:pt>
                <c:pt idx="20">
                  <c:v>0.86123578853045102</c:v>
                </c:pt>
                <c:pt idx="21">
                  <c:v>0.8804444667484298</c:v>
                </c:pt>
                <c:pt idx="22">
                  <c:v>0.85938125138593602</c:v>
                </c:pt>
                <c:pt idx="23">
                  <c:v>0.88709508655118063</c:v>
                </c:pt>
              </c:numCache>
            </c:numRef>
          </c:val>
          <c:smooth val="0"/>
          <c:extLst xmlns:c16r2="http://schemas.microsoft.com/office/drawing/2015/06/chart">
            <c:ext xmlns:c16="http://schemas.microsoft.com/office/drawing/2014/chart" uri="{C3380CC4-5D6E-409C-BE32-E72D297353CC}">
              <c16:uniqueId val="{00000002-EC05-4B31-A801-EF2B818C755E}"/>
            </c:ext>
          </c:extLst>
        </c:ser>
        <c:ser>
          <c:idx val="6"/>
          <c:order val="2"/>
          <c:tx>
            <c:strRef>
              <c:f>'Volume by Quarter &amp; Year'!$BU$35:$CA$35</c:f>
              <c:strCache>
                <c:ptCount val="1"/>
                <c:pt idx="0">
                  <c:v>All Mail Types</c:v>
                </c:pt>
              </c:strCache>
            </c:strRef>
          </c:tx>
          <c:spPr>
            <a:ln w="50800">
              <a:solidFill>
                <a:schemeClr val="tx1"/>
              </a:solidFill>
            </a:ln>
          </c:spPr>
          <c:marker>
            <c:symbol val="plus"/>
            <c:size val="11"/>
            <c:spPr>
              <a:ln>
                <a:solidFill>
                  <a:schemeClr val="tx1"/>
                </a:solidFill>
              </a:ln>
            </c:spPr>
          </c:marker>
          <c:dLbls>
            <c:dLbl>
              <c:idx val="4"/>
              <c:numFmt formatCode="0%" sourceLinked="0"/>
              <c:spPr>
                <a:noFill/>
                <a:ln>
                  <a:noFill/>
                </a:ln>
                <a:effectLst/>
              </c:spPr>
              <c:txPr>
                <a:bodyPr wrap="square" lIns="38100" tIns="19050" rIns="38100" bIns="19050" anchor="ctr">
                  <a:spAutoFit/>
                </a:bodyPr>
                <a:lstStyle/>
                <a:p>
                  <a:pPr>
                    <a:defRPr/>
                  </a:pPr>
                  <a:endParaRPr lang="en-US"/>
                </a:p>
              </c:txPr>
              <c:dLblPos val="b"/>
              <c:showLegendKey val="0"/>
              <c:showVal val="1"/>
              <c:showCatName val="0"/>
              <c:showSerName val="0"/>
              <c:showPercent val="0"/>
              <c:showBubbleSize val="0"/>
            </c:dLbl>
            <c:dLbl>
              <c:idx val="23"/>
              <c:layout>
                <c:manualLayout>
                  <c:x val="6.2592762993611388E-4"/>
                  <c:y val="-4.7152265737005102E-3"/>
                </c:manualLayout>
              </c:layout>
              <c:numFmt formatCode="0%" sourceLinked="0"/>
              <c:spPr>
                <a:noFill/>
                <a:ln>
                  <a:noFill/>
                </a:ln>
                <a:effectLst/>
              </c:spPr>
              <c:txPr>
                <a:bodyPr wrap="square" lIns="38100" tIns="19050" rIns="38100" bIns="19050" anchor="ctr">
                  <a:spAutoFit/>
                </a:bodyPr>
                <a:lstStyle/>
                <a:p>
                  <a:pPr>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EC05-4B31-A801-EF2B818C755E}"/>
                </c:ext>
                <c:ext xmlns:c15="http://schemas.microsoft.com/office/drawing/2012/chart" uri="{CE6537A1-D6FC-4f65-9D91-7224C49458BB}"/>
              </c:extLst>
            </c:dLbl>
            <c:numFmt formatCode="0%" sourceLinked="0"/>
            <c:spPr>
              <a:noFill/>
              <a:ln>
                <a:noFill/>
              </a:ln>
              <a:effectLst/>
            </c:sp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val>
            <c:numRef>
              <c:f>'Volume by Quarter &amp; Year'!$BX$37:$BX$60</c:f>
              <c:numCache>
                <c:formatCode>0.00%</c:formatCode>
                <c:ptCount val="24"/>
                <c:pt idx="0">
                  <c:v>0.48703091677426608</c:v>
                </c:pt>
                <c:pt idx="1">
                  <c:v>0.49664749181134887</c:v>
                </c:pt>
                <c:pt idx="2">
                  <c:v>0.51385175178379405</c:v>
                </c:pt>
                <c:pt idx="3">
                  <c:v>0.52771761556739416</c:v>
                </c:pt>
                <c:pt idx="4">
                  <c:v>0.52973838685968411</c:v>
                </c:pt>
                <c:pt idx="5">
                  <c:v>0.57019593440098515</c:v>
                </c:pt>
                <c:pt idx="6">
                  <c:v>0.59797564755346166</c:v>
                </c:pt>
                <c:pt idx="7">
                  <c:v>0.64468610277639837</c:v>
                </c:pt>
                <c:pt idx="8">
                  <c:v>0.69072481205088132</c:v>
                </c:pt>
                <c:pt idx="9">
                  <c:v>0.73948037536795219</c:v>
                </c:pt>
                <c:pt idx="10">
                  <c:v>0.75880371200527064</c:v>
                </c:pt>
                <c:pt idx="11">
                  <c:v>0.79337869204944877</c:v>
                </c:pt>
                <c:pt idx="12">
                  <c:v>0.8242868323201763</c:v>
                </c:pt>
                <c:pt idx="13">
                  <c:v>0.8603308043194059</c:v>
                </c:pt>
                <c:pt idx="14">
                  <c:v>0.871772049525677</c:v>
                </c:pt>
                <c:pt idx="15">
                  <c:v>0.88648468281534409</c:v>
                </c:pt>
                <c:pt idx="16">
                  <c:v>0.88577590962214703</c:v>
                </c:pt>
                <c:pt idx="17">
                  <c:v>0.89433085184503014</c:v>
                </c:pt>
                <c:pt idx="18">
                  <c:v>0.89572100983359271</c:v>
                </c:pt>
                <c:pt idx="19">
                  <c:v>0.90779014527885105</c:v>
                </c:pt>
                <c:pt idx="20">
                  <c:v>0.90466518079708524</c:v>
                </c:pt>
                <c:pt idx="21">
                  <c:v>0.91643910565124398</c:v>
                </c:pt>
                <c:pt idx="22">
                  <c:v>0.91821120659015587</c:v>
                </c:pt>
                <c:pt idx="23">
                  <c:v>0.92355452437061869</c:v>
                </c:pt>
              </c:numCache>
            </c:numRef>
          </c:val>
          <c:smooth val="0"/>
          <c:extLst xmlns:c16r2="http://schemas.microsoft.com/office/drawing/2015/06/chart">
            <c:ext xmlns:c16="http://schemas.microsoft.com/office/drawing/2014/chart" uri="{C3380CC4-5D6E-409C-BE32-E72D297353CC}">
              <c16:uniqueId val="{00000007-EC05-4B31-A801-EF2B818C755E}"/>
            </c:ext>
          </c:extLst>
        </c:ser>
        <c:dLbls>
          <c:showLegendKey val="0"/>
          <c:showVal val="0"/>
          <c:showCatName val="0"/>
          <c:showSerName val="0"/>
          <c:showPercent val="0"/>
          <c:showBubbleSize val="0"/>
        </c:dLbls>
        <c:marker val="1"/>
        <c:smooth val="0"/>
        <c:axId val="610690184"/>
        <c:axId val="610699592"/>
      </c:lineChart>
      <c:dateAx>
        <c:axId val="610690184"/>
        <c:scaling>
          <c:orientation val="minMax"/>
        </c:scaling>
        <c:delete val="0"/>
        <c:axPos val="b"/>
        <c:numFmt formatCode="General" sourceLinked="1"/>
        <c:majorTickMark val="out"/>
        <c:minorTickMark val="none"/>
        <c:tickLblPos val="nextTo"/>
        <c:txPr>
          <a:bodyPr rot="-2700000"/>
          <a:lstStyle/>
          <a:p>
            <a:pPr>
              <a:defRPr/>
            </a:pPr>
            <a:endParaRPr lang="en-US"/>
          </a:p>
        </c:txPr>
        <c:crossAx val="610699592"/>
        <c:crosses val="autoZero"/>
        <c:auto val="0"/>
        <c:lblOffset val="100"/>
        <c:baseTimeUnit val="months"/>
        <c:majorTimeUnit val="months"/>
      </c:dateAx>
      <c:valAx>
        <c:axId val="610699592"/>
        <c:scaling>
          <c:orientation val="minMax"/>
          <c:min val="0"/>
        </c:scaling>
        <c:delete val="0"/>
        <c:axPos val="l"/>
        <c:majorGridlines/>
        <c:title>
          <c:tx>
            <c:rich>
              <a:bodyPr rot="-5400000" vert="horz"/>
              <a:lstStyle/>
              <a:p>
                <a:pPr>
                  <a:defRPr/>
                </a:pPr>
                <a:r>
                  <a:rPr lang="en-US" sz="1400"/>
                  <a:t>Percentage of Total Volume that is Full Service</a:t>
                </a:r>
              </a:p>
            </c:rich>
          </c:tx>
          <c:overlay val="0"/>
        </c:title>
        <c:numFmt formatCode="0%" sourceLinked="0"/>
        <c:majorTickMark val="out"/>
        <c:minorTickMark val="none"/>
        <c:tickLblPos val="nextTo"/>
        <c:crossAx val="610690184"/>
        <c:crosses val="autoZero"/>
        <c:crossBetween val="between"/>
      </c:valAx>
    </c:plotArea>
    <c:legend>
      <c:legendPos val="b"/>
      <c:overlay val="0"/>
      <c:spPr>
        <a:ln>
          <a:solidFill>
            <a:sysClr val="windowText" lastClr="000000"/>
          </a:solidFill>
        </a:ln>
      </c:spPr>
    </c:legend>
    <c:plotVisOnly val="1"/>
    <c:dispBlanksAs val="gap"/>
    <c:showDLblsOverMax val="0"/>
  </c:chart>
  <c:spPr>
    <a:noFill/>
    <a:ln>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'FS and Basic Volume Calculation'!$P$25</c:f>
              <c:strCache>
                <c:ptCount val="1"/>
                <c:pt idx="0">
                  <c:v>STD Letters</c:v>
                </c:pt>
              </c:strCache>
            </c:strRef>
          </c:tx>
          <c:dPt>
            <c:idx val="2"/>
            <c:bubble3D val="0"/>
            <c:spPr>
              <a:solidFill>
                <a:srgbClr val="F7B553"/>
              </a:solidFill>
            </c:spPr>
            <c:extLst xmlns:c16r2="http://schemas.microsoft.com/office/drawing/2015/06/chart">
              <c:ext xmlns:c16="http://schemas.microsoft.com/office/drawing/2014/chart" uri="{C3380CC4-5D6E-409C-BE32-E72D297353CC}">
                <c16:uniqueId val="{00000001-6BBD-400B-8D4C-FA2CB3A1CFE2}"/>
              </c:ext>
            </c:extLst>
          </c:dPt>
          <c:dPt>
            <c:idx val="3"/>
            <c:bubble3D val="0"/>
            <c:spPr>
              <a:solidFill>
                <a:srgbClr val="F9CB87"/>
              </a:solidFill>
            </c:spPr>
            <c:extLst xmlns:c16r2="http://schemas.microsoft.com/office/drawing/2015/06/chart">
              <c:ext xmlns:c16="http://schemas.microsoft.com/office/drawing/2014/chart" uri="{C3380CC4-5D6E-409C-BE32-E72D297353CC}">
                <c16:uniqueId val="{00000003-6BBD-400B-8D4C-FA2CB3A1CFE2}"/>
              </c:ext>
            </c:extLst>
          </c:dPt>
          <c:dLbls>
            <c:dLbl>
              <c:idx val="2"/>
              <c:layout>
                <c:manualLayout>
                  <c:x val="9.5061242344706823E-2"/>
                  <c:y val="8.036986001749781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6BBD-400B-8D4C-FA2CB3A1CFE2}"/>
                </c:ext>
                <c:ext xmlns:c15="http://schemas.microsoft.com/office/drawing/2012/chart" uri="{CE6537A1-D6FC-4f65-9D91-7224C49458BB}"/>
              </c:extLst>
            </c:dLbl>
            <c:dLbl>
              <c:idx val="3"/>
              <c:layout>
                <c:manualLayout>
                  <c:x val="3.1773476232137651E-2"/>
                  <c:y val="5.728718285214348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6BBD-400B-8D4C-FA2CB3A1CFE2}"/>
                </c:ext>
                <c:ext xmlns:c15="http://schemas.microsoft.com/office/drawing/2012/chart" uri="{CE6537A1-D6FC-4f65-9D91-7224C49458BB}"/>
              </c:extLst>
            </c:dLbl>
            <c:spPr>
              <a:noFill/>
              <a:ln>
                <a:noFill/>
              </a:ln>
              <a:effectLst/>
            </c:spPr>
            <c:txPr>
              <a:bodyPr/>
              <a:lstStyle/>
              <a:p>
                <a:pPr>
                  <a:defRPr sz="1200" b="1"/>
                </a:pPr>
                <a:endParaRPr lang="en-US"/>
              </a:p>
            </c:txPr>
            <c:dLblPos val="in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'FS and Basic Volume Calculation'!$Q$21:$T$21</c:f>
              <c:strCache>
                <c:ptCount val="4"/>
                <c:pt idx="0">
                  <c:v>FS in Measurement</c:v>
                </c:pt>
                <c:pt idx="1">
                  <c:v>FS not in Measurement</c:v>
                </c:pt>
                <c:pt idx="2">
                  <c:v>Basic 
(FS Eligible)</c:v>
                </c:pt>
                <c:pt idx="3">
                  <c:v>Basic 
(Non-FS Eligible)</c:v>
                </c:pt>
              </c:strCache>
            </c:strRef>
          </c:cat>
          <c:val>
            <c:numRef>
              <c:f>'FS and Basic Volume Calculation'!$Q$25:$T$25</c:f>
              <c:numCache>
                <c:formatCode>#,##0</c:formatCode>
                <c:ptCount val="4"/>
                <c:pt idx="0">
                  <c:v>3292906713.2387376</c:v>
                </c:pt>
                <c:pt idx="1">
                  <c:v>817134647.76126242</c:v>
                </c:pt>
                <c:pt idx="2">
                  <c:v>313849528</c:v>
                </c:pt>
                <c:pt idx="3">
                  <c:v>85431275</c:v>
                </c:pt>
              </c:numCache>
            </c:numRef>
          </c:val>
          <c:extLst xmlns:c16r2="http://schemas.microsoft.com/office/drawing/2015/06/chart">
            <c:ext xmlns:c16="http://schemas.microsoft.com/office/drawing/2014/chart" uri="{C3380CC4-5D6E-409C-BE32-E72D297353CC}">
              <c16:uniqueId val="{00000004-6BBD-400B-8D4C-FA2CB3A1CFE2}"/>
            </c:ext>
          </c:extLst>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spPr>
    <a:noFill/>
    <a:ln>
      <a:noFill/>
    </a:ln>
  </c:sp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02987861811391"/>
          <c:y val="0.15416666666666667"/>
          <c:w val="0.68394024276377219"/>
          <c:h val="0.81388888888888888"/>
        </c:manualLayout>
      </c:layout>
      <c:pieChart>
        <c:varyColors val="1"/>
        <c:ser>
          <c:idx val="0"/>
          <c:order val="0"/>
          <c:dLbls>
            <c:dLbl>
              <c:idx val="0"/>
              <c:spPr/>
              <c:txPr>
                <a:bodyPr/>
                <a:lstStyle/>
                <a:p>
                  <a:pPr>
                    <a:defRPr sz="1200" b="1"/>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DEEF-4A52-9548-141BED19A67C}"/>
                </c:ext>
                <c:ext xmlns:c15="http://schemas.microsoft.com/office/drawing/2012/chart" uri="{CE6537A1-D6FC-4f65-9D91-7224C49458BB}"/>
              </c:extLst>
            </c:dLbl>
            <c:dLbl>
              <c:idx val="3"/>
              <c:layout>
                <c:manualLayout>
                  <c:x val="-0.22991527757616051"/>
                  <c:y val="0.164197577640536"/>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1-DEEF-4A52-9548-141BED19A67C}"/>
                </c:ext>
                <c:ext xmlns:c15="http://schemas.microsoft.com/office/drawing/2012/chart" uri="{CE6537A1-D6FC-4f65-9D91-7224C49458BB}"/>
              </c:extLst>
            </c:dLbl>
            <c:dLbl>
              <c:idx val="4"/>
              <c:layout>
                <c:manualLayout>
                  <c:x val="-0.28673698957028632"/>
                  <c:y val="3.7069546592273579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2-DEEF-4A52-9548-141BED19A67C}"/>
                </c:ext>
                <c:ext xmlns:c15="http://schemas.microsoft.com/office/drawing/2012/chart" uri="{CE6537A1-D6FC-4f65-9D91-7224C49458BB}"/>
              </c:extLst>
            </c:dLbl>
            <c:dLbl>
              <c:idx val="5"/>
              <c:layout>
                <c:manualLayout>
                  <c:x val="-0.32848876270795885"/>
                  <c:y val="-5.7779068804719544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3-DEEF-4A52-9548-141BED19A67C}"/>
                </c:ext>
                <c:ext xmlns:c15="http://schemas.microsoft.com/office/drawing/2012/chart" uri="{CE6537A1-D6FC-4f65-9D91-7224C49458BB}"/>
              </c:extLst>
            </c:dLbl>
            <c:dLbl>
              <c:idx val="6"/>
              <c:layout>
                <c:manualLayout>
                  <c:x val="-0.16186589720523395"/>
                  <c:y val="-5.2261710349771708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4-DEEF-4A52-9548-141BED19A67C}"/>
                </c:ext>
                <c:ext xmlns:c15="http://schemas.microsoft.com/office/drawing/2012/chart" uri="{CE6537A1-D6FC-4f65-9D91-7224C49458BB}"/>
              </c:extLst>
            </c:dLbl>
            <c:dLbl>
              <c:idx val="7"/>
              <c:layout>
                <c:manualLayout>
                  <c:x val="-1.4298606655294553E-2"/>
                  <c:y val="-5.1636633918552104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5-DEEF-4A52-9548-141BED19A67C}"/>
                </c:ext>
                <c:ext xmlns:c15="http://schemas.microsoft.com/office/drawing/2012/chart" uri="{CE6537A1-D6FC-4f65-9D91-7224C49458BB}"/>
              </c:extLst>
            </c:dLbl>
            <c:dLbl>
              <c:idx val="8"/>
              <c:layout>
                <c:manualLayout>
                  <c:x val="0.29868400437256137"/>
                  <c:y val="-3.1272788847398279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6-DEEF-4A52-9548-141BED19A67C}"/>
                </c:ext>
                <c:ext xmlns:c15="http://schemas.microsoft.com/office/drawing/2012/chart" uri="{CE6537A1-D6FC-4f65-9D91-7224C49458BB}"/>
              </c:extLst>
            </c:dLbl>
            <c:dLbl>
              <c:idx val="9"/>
              <c:layout>
                <c:manualLayout>
                  <c:x val="0.1381499503616789"/>
                  <c:y val="-6.9254690304385302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7-DEEF-4A52-9548-141BED19A67C}"/>
                </c:ext>
                <c:ext xmlns:c15="http://schemas.microsoft.com/office/drawing/2012/chart" uri="{CE6537A1-D6FC-4f65-9D91-7224C49458BB}"/>
              </c:extLst>
            </c:dLbl>
            <c:dLbl>
              <c:idx val="10"/>
              <c:layout>
                <c:manualLayout>
                  <c:x val="0.24106559687495335"/>
                  <c:y val="1.1772402395592513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8-DEEF-4A52-9548-141BED19A67C}"/>
                </c:ext>
                <c:ext xmlns:c15="http://schemas.microsoft.com/office/drawing/2012/chart" uri="{CE6537A1-D6FC-4f65-9D91-7224C49458BB}"/>
              </c:extLst>
            </c:dLbl>
            <c:spPr>
              <a:noFill/>
              <a:ln>
                <a:noFill/>
              </a:ln>
              <a:effectLst/>
            </c:spPr>
            <c:dLblPos val="bestFit"/>
            <c:showLegendKey val="0"/>
            <c:showVal val="0"/>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'Pies and Lists'!$K$74:$K$84</c:f>
              <c:strCache>
                <c:ptCount val="11"/>
                <c:pt idx="0">
                  <c:v>In Measurement</c:v>
                </c:pt>
                <c:pt idx="1">
                  <c:v>No Start-the-Clock</c:v>
                </c:pt>
                <c:pt idx="2">
                  <c:v>No Piece Scan</c:v>
                </c:pt>
                <c:pt idx="3">
                  <c:v>Invalid Entry Point for Entry Discount (FAST MDF)</c:v>
                </c:pt>
                <c:pt idx="4">
                  <c:v>Undeliverable-as-Addressed / PARS</c:v>
                </c:pt>
                <c:pt idx="5">
                  <c:v>Non-Unique IMb</c:v>
                </c:pt>
                <c:pt idx="6">
                  <c:v>Non-Unique Physical IMcb</c:v>
                </c:pt>
                <c:pt idx="7">
                  <c:v>Incorrect Entry Facility</c:v>
                </c:pt>
                <c:pt idx="8">
                  <c:v>Non-Compliant</c:v>
                </c:pt>
                <c:pt idx="9">
                  <c:v>Non-Unique IMtb</c:v>
                </c:pt>
                <c:pt idx="10">
                  <c:v>Other</c:v>
                </c:pt>
              </c:strCache>
            </c:strRef>
          </c:cat>
          <c:val>
            <c:numRef>
              <c:f>'Pies and Lists'!$L$74:$L$84</c:f>
              <c:numCache>
                <c:formatCode>0.00%</c:formatCode>
                <c:ptCount val="11"/>
                <c:pt idx="0" formatCode="0%">
                  <c:v>0.80118578476727342</c:v>
                </c:pt>
                <c:pt idx="1">
                  <c:v>9.5699999999999993E-2</c:v>
                </c:pt>
                <c:pt idx="2">
                  <c:v>5.2200000000000003E-2</c:v>
                </c:pt>
                <c:pt idx="3">
                  <c:v>1.7399999999999999E-2</c:v>
                </c:pt>
                <c:pt idx="4">
                  <c:v>1.2200000000000001E-2</c:v>
                </c:pt>
                <c:pt idx="5">
                  <c:v>5.4999999999999997E-3</c:v>
                </c:pt>
                <c:pt idx="6">
                  <c:v>2.8999999999999998E-3</c:v>
                </c:pt>
                <c:pt idx="7">
                  <c:v>2.8E-3</c:v>
                </c:pt>
                <c:pt idx="8">
                  <c:v>2.2000000000000001E-3</c:v>
                </c:pt>
                <c:pt idx="9">
                  <c:v>1.6999999999999999E-3</c:v>
                </c:pt>
                <c:pt idx="10">
                  <c:v>6.1999999999999989E-3</c:v>
                </c:pt>
              </c:numCache>
            </c:numRef>
          </c:val>
          <c:extLst xmlns:c16r2="http://schemas.microsoft.com/office/drawing/2015/06/chart">
            <c:ext xmlns:c16="http://schemas.microsoft.com/office/drawing/2014/chart" uri="{C3380CC4-5D6E-409C-BE32-E72D297353CC}">
              <c16:uniqueId val="{00000009-DEEF-4A52-9548-141BED19A67C}"/>
            </c:ext>
          </c:extLst>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spPr>
    <a:noFill/>
    <a:ln>
      <a:noFill/>
    </a:ln>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'FS and Basic Volume Calculation'!$P$26</c:f>
              <c:strCache>
                <c:ptCount val="1"/>
                <c:pt idx="0">
                  <c:v>STD Flats</c:v>
                </c:pt>
              </c:strCache>
            </c:strRef>
          </c:tx>
          <c:dPt>
            <c:idx val="2"/>
            <c:bubble3D val="0"/>
            <c:spPr>
              <a:solidFill>
                <a:srgbClr val="F7B553"/>
              </a:solidFill>
            </c:spPr>
            <c:extLst xmlns:c16r2="http://schemas.microsoft.com/office/drawing/2015/06/chart">
              <c:ext xmlns:c16="http://schemas.microsoft.com/office/drawing/2014/chart" uri="{C3380CC4-5D6E-409C-BE32-E72D297353CC}">
                <c16:uniqueId val="{00000001-6918-4D82-A2D3-B75DB9CC6506}"/>
              </c:ext>
            </c:extLst>
          </c:dPt>
          <c:dPt>
            <c:idx val="3"/>
            <c:bubble3D val="0"/>
            <c:spPr>
              <a:solidFill>
                <a:srgbClr val="F9CB87"/>
              </a:solidFill>
            </c:spPr>
            <c:extLst xmlns:c16r2="http://schemas.microsoft.com/office/drawing/2015/06/chart">
              <c:ext xmlns:c16="http://schemas.microsoft.com/office/drawing/2014/chart" uri="{C3380CC4-5D6E-409C-BE32-E72D297353CC}">
                <c16:uniqueId val="{00000003-6918-4D82-A2D3-B75DB9CC6506}"/>
              </c:ext>
            </c:extLst>
          </c:dPt>
          <c:dLbls>
            <c:spPr>
              <a:noFill/>
              <a:ln>
                <a:noFill/>
              </a:ln>
              <a:effectLst/>
            </c:spPr>
            <c:txPr>
              <a:bodyPr/>
              <a:lstStyle/>
              <a:p>
                <a:pPr>
                  <a:defRPr sz="1200" b="1"/>
                </a:pPr>
                <a:endParaRPr lang="en-US"/>
              </a:p>
            </c:txPr>
            <c:dLblPos val="in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'FS and Basic Volume Calculation'!$Q$21:$T$21</c:f>
              <c:strCache>
                <c:ptCount val="4"/>
                <c:pt idx="0">
                  <c:v>FS in Measurement</c:v>
                </c:pt>
                <c:pt idx="1">
                  <c:v>FS not in Measurement</c:v>
                </c:pt>
                <c:pt idx="2">
                  <c:v>Basic 
(FS Eligible)</c:v>
                </c:pt>
                <c:pt idx="3">
                  <c:v>Basic 
(Non-FS Eligible)</c:v>
                </c:pt>
              </c:strCache>
            </c:strRef>
          </c:cat>
          <c:val>
            <c:numRef>
              <c:f>'FS and Basic Volume Calculation'!$Q$26:$T$26</c:f>
              <c:numCache>
                <c:formatCode>#,##0</c:formatCode>
                <c:ptCount val="4"/>
                <c:pt idx="0">
                  <c:v>800676234.52980542</c:v>
                </c:pt>
                <c:pt idx="1">
                  <c:v>275384896.47019458</c:v>
                </c:pt>
                <c:pt idx="2">
                  <c:v>112585685</c:v>
                </c:pt>
                <c:pt idx="3">
                  <c:v>721985581</c:v>
                </c:pt>
              </c:numCache>
            </c:numRef>
          </c:val>
          <c:extLst xmlns:c16r2="http://schemas.microsoft.com/office/drawing/2015/06/chart">
            <c:ext xmlns:c16="http://schemas.microsoft.com/office/drawing/2014/chart" uri="{C3380CC4-5D6E-409C-BE32-E72D297353CC}">
              <c16:uniqueId val="{00000004-6918-4D82-A2D3-B75DB9CC6506}"/>
            </c:ext>
          </c:extLst>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spPr>
    <a:noFill/>
    <a:ln>
      <a:noFill/>
    </a:ln>
  </c:sp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02987861811391"/>
          <c:y val="0.15416666666666667"/>
          <c:w val="0.68394024276377219"/>
          <c:h val="0.81388888888888888"/>
        </c:manualLayout>
      </c:layout>
      <c:pieChart>
        <c:varyColors val="1"/>
        <c:ser>
          <c:idx val="0"/>
          <c:order val="0"/>
          <c:tx>
            <c:strRef>
              <c:f>'Pies and Lists'!$L$109</c:f>
              <c:strCache>
                <c:ptCount val="1"/>
                <c:pt idx="0">
                  <c:v>%</c:v>
                </c:pt>
              </c:strCache>
            </c:strRef>
          </c:tx>
          <c:dLbls>
            <c:dLbl>
              <c:idx val="0"/>
              <c:spPr/>
              <c:txPr>
                <a:bodyPr/>
                <a:lstStyle/>
                <a:p>
                  <a:pPr>
                    <a:defRPr sz="1200" b="1"/>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B8BF-45B0-B609-169CE7A613C4}"/>
                </c:ext>
                <c:ext xmlns:c15="http://schemas.microsoft.com/office/drawing/2012/chart" uri="{CE6537A1-D6FC-4f65-9D91-7224C49458BB}"/>
              </c:extLst>
            </c:dLbl>
            <c:dLbl>
              <c:idx val="2"/>
              <c:layout>
                <c:manualLayout>
                  <c:x val="-9.7347052541429877E-2"/>
                  <c:y val="8.8006775015575953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1-B8BF-45B0-B609-169CE7A613C4}"/>
                </c:ext>
                <c:ext xmlns:c15="http://schemas.microsoft.com/office/drawing/2012/chart" uri="{CE6537A1-D6FC-4f65-9D91-7224C49458BB}"/>
              </c:extLst>
            </c:dLbl>
            <c:dLbl>
              <c:idx val="3"/>
              <c:layout>
                <c:manualLayout>
                  <c:x val="-0.17066552405889107"/>
                  <c:y val="7.9131531789433482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2-B8BF-45B0-B609-169CE7A613C4}"/>
                </c:ext>
                <c:ext xmlns:c15="http://schemas.microsoft.com/office/drawing/2012/chart" uri="{CE6537A1-D6FC-4f65-9D91-7224C49458BB}"/>
              </c:extLst>
            </c:dLbl>
            <c:dLbl>
              <c:idx val="4"/>
              <c:layout>
                <c:manualLayout>
                  <c:x val="-0.2429532741415017"/>
                  <c:y val="1.8874252572581674E-4"/>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3-B8BF-45B0-B609-169CE7A613C4}"/>
                </c:ext>
                <c:ext xmlns:c15="http://schemas.microsoft.com/office/drawing/2012/chart" uri="{CE6537A1-D6FC-4f65-9D91-7224C49458BB}"/>
              </c:extLst>
            </c:dLbl>
            <c:dLbl>
              <c:idx val="5"/>
              <c:layout>
                <c:manualLayout>
                  <c:x val="-0.29468073988170629"/>
                  <c:y val="-8.3631649431924762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4-B8BF-45B0-B609-169CE7A613C4}"/>
                </c:ext>
                <c:ext xmlns:c15="http://schemas.microsoft.com/office/drawing/2012/chart" uri="{CE6537A1-D6FC-4f65-9D91-7224C49458BB}"/>
              </c:extLst>
            </c:dLbl>
            <c:dLbl>
              <c:idx val="6"/>
              <c:layout>
                <c:manualLayout>
                  <c:x val="-0.10660645670529263"/>
                  <c:y val="-6.0771585058327755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5-B8BF-45B0-B609-169CE7A613C4}"/>
                </c:ext>
                <c:ext xmlns:c15="http://schemas.microsoft.com/office/drawing/2012/chart" uri="{CE6537A1-D6FC-4f65-9D91-7224C49458BB}"/>
              </c:extLst>
            </c:dLbl>
            <c:dLbl>
              <c:idx val="7"/>
              <c:layout>
                <c:manualLayout>
                  <c:x val="2.7397762956735062E-2"/>
                  <c:y val="-5.5872699130381093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6-B8BF-45B0-B609-169CE7A613C4}"/>
                </c:ext>
                <c:ext xmlns:c15="http://schemas.microsoft.com/office/drawing/2012/chart" uri="{CE6537A1-D6FC-4f65-9D91-7224C49458BB}"/>
              </c:extLst>
            </c:dLbl>
            <c:dLbl>
              <c:idx val="8"/>
              <c:layout>
                <c:manualLayout>
                  <c:x val="0.17215620268552401"/>
                  <c:y val="-5.8028854452148511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7-B8BF-45B0-B609-169CE7A613C4}"/>
                </c:ext>
                <c:ext xmlns:c15="http://schemas.microsoft.com/office/drawing/2012/chart" uri="{CE6537A1-D6FC-4f65-9D91-7224C49458BB}"/>
              </c:extLst>
            </c:dLbl>
            <c:dLbl>
              <c:idx val="9"/>
              <c:layout>
                <c:manualLayout>
                  <c:x val="0.34136108834110152"/>
                  <c:y val="-3.628557515951901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8-B8BF-45B0-B609-169CE7A613C4}"/>
                </c:ext>
                <c:ext xmlns:c15="http://schemas.microsoft.com/office/drawing/2012/chart" uri="{CE6537A1-D6FC-4f65-9D91-7224C49458BB}"/>
              </c:extLst>
            </c:dLbl>
            <c:dLbl>
              <c:idx val="10"/>
              <c:layout>
                <c:manualLayout>
                  <c:x val="0.21739722930375563"/>
                  <c:y val="1.6008967629046369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9-B8BF-45B0-B609-169CE7A613C4}"/>
                </c:ext>
                <c:ext xmlns:c15="http://schemas.microsoft.com/office/drawing/2012/chart" uri="{CE6537A1-D6FC-4f65-9D91-7224C49458BB}"/>
              </c:extLst>
            </c:dLbl>
            <c:spPr>
              <a:noFill/>
              <a:ln>
                <a:noFill/>
              </a:ln>
              <a:effectLst/>
            </c:spPr>
            <c:dLblPos val="bestFit"/>
            <c:showLegendKey val="0"/>
            <c:showVal val="0"/>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'Pies and Lists'!$K$110:$K$120</c:f>
              <c:strCache>
                <c:ptCount val="11"/>
                <c:pt idx="0">
                  <c:v>In Measurement</c:v>
                </c:pt>
                <c:pt idx="1">
                  <c:v>No Piece Scan</c:v>
                </c:pt>
                <c:pt idx="2">
                  <c:v>No Start-the-Clock</c:v>
                </c:pt>
                <c:pt idx="3">
                  <c:v>Invalid Entry Point for Entry Discount (FAST MDF)</c:v>
                </c:pt>
                <c:pt idx="4">
                  <c:v>Invalid Container Level for Entry</c:v>
                </c:pt>
                <c:pt idx="5">
                  <c:v>Non-Unique IMb</c:v>
                </c:pt>
                <c:pt idx="6">
                  <c:v>Invalid Final Processing ZIP5</c:v>
                </c:pt>
                <c:pt idx="7">
                  <c:v>Miscellaneous Reasons</c:v>
                </c:pt>
                <c:pt idx="8">
                  <c:v>Incorrect Entry Facility</c:v>
                </c:pt>
                <c:pt idx="9">
                  <c:v>Non-Unique Physical IMcb</c:v>
                </c:pt>
                <c:pt idx="10">
                  <c:v>Other</c:v>
                </c:pt>
              </c:strCache>
            </c:strRef>
          </c:cat>
          <c:val>
            <c:numRef>
              <c:f>'Pies and Lists'!$L$110:$L$120</c:f>
              <c:numCache>
                <c:formatCode>0.00%</c:formatCode>
                <c:ptCount val="11"/>
                <c:pt idx="0" formatCode="0%">
                  <c:v>0.74408062094550775</c:v>
                </c:pt>
                <c:pt idx="1">
                  <c:v>0.13159999999999999</c:v>
                </c:pt>
                <c:pt idx="2">
                  <c:v>3.7900000000000003E-2</c:v>
                </c:pt>
                <c:pt idx="3">
                  <c:v>3.3000000000000002E-2</c:v>
                </c:pt>
                <c:pt idx="4">
                  <c:v>1.4999999999999999E-2</c:v>
                </c:pt>
                <c:pt idx="5">
                  <c:v>1.14E-2</c:v>
                </c:pt>
                <c:pt idx="6">
                  <c:v>8.3999999999999995E-3</c:v>
                </c:pt>
                <c:pt idx="7">
                  <c:v>3.3E-3</c:v>
                </c:pt>
                <c:pt idx="8">
                  <c:v>3.0999999999999999E-3</c:v>
                </c:pt>
                <c:pt idx="9">
                  <c:v>2.3999999999999998E-3</c:v>
                </c:pt>
                <c:pt idx="10">
                  <c:v>9.6999999999999986E-3</c:v>
                </c:pt>
              </c:numCache>
            </c:numRef>
          </c:val>
          <c:extLst xmlns:c16r2="http://schemas.microsoft.com/office/drawing/2015/06/chart">
            <c:ext xmlns:c16="http://schemas.microsoft.com/office/drawing/2014/chart" uri="{C3380CC4-5D6E-409C-BE32-E72D297353CC}">
              <c16:uniqueId val="{0000000A-B8BF-45B0-B609-169CE7A613C4}"/>
            </c:ext>
          </c:extLst>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spPr>
    <a:noFill/>
    <a:ln>
      <a:noFill/>
    </a:ln>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'FS and Basic Volume Calculation'!$P$32</c:f>
              <c:strCache>
                <c:ptCount val="1"/>
                <c:pt idx="0">
                  <c:v>BPM Flats</c:v>
                </c:pt>
              </c:strCache>
            </c:strRef>
          </c:tx>
          <c:dPt>
            <c:idx val="2"/>
            <c:bubble3D val="0"/>
            <c:spPr>
              <a:solidFill>
                <a:srgbClr val="F7B553"/>
              </a:solidFill>
            </c:spPr>
            <c:extLst xmlns:c16r2="http://schemas.microsoft.com/office/drawing/2015/06/chart">
              <c:ext xmlns:c16="http://schemas.microsoft.com/office/drawing/2014/chart" uri="{C3380CC4-5D6E-409C-BE32-E72D297353CC}">
                <c16:uniqueId val="{00000001-7B5A-4444-AACE-2E92D0007334}"/>
              </c:ext>
            </c:extLst>
          </c:dPt>
          <c:dPt>
            <c:idx val="3"/>
            <c:bubble3D val="0"/>
            <c:spPr>
              <a:solidFill>
                <a:srgbClr val="F9CB87"/>
              </a:solidFill>
            </c:spPr>
            <c:extLst xmlns:c16r2="http://schemas.microsoft.com/office/drawing/2015/06/chart">
              <c:ext xmlns:c16="http://schemas.microsoft.com/office/drawing/2014/chart" uri="{C3380CC4-5D6E-409C-BE32-E72D297353CC}">
                <c16:uniqueId val="{00000003-7B5A-4444-AACE-2E92D0007334}"/>
              </c:ext>
            </c:extLst>
          </c:dPt>
          <c:dLbls>
            <c:dLbl>
              <c:idx val="0"/>
              <c:layout>
                <c:manualLayout>
                  <c:x val="-0.16289116530339384"/>
                  <c:y val="0.17602848849409597"/>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4-7B5A-4444-AACE-2E92D0007334}"/>
                </c:ext>
                <c:ext xmlns:c15="http://schemas.microsoft.com/office/drawing/2012/chart" uri="{CE6537A1-D6FC-4f65-9D91-7224C49458BB}"/>
              </c:extLst>
            </c:dLbl>
            <c:dLbl>
              <c:idx val="1"/>
              <c:layout>
                <c:manualLayout>
                  <c:x val="-0.15054614674785971"/>
                  <c:y val="8.9049059614911788E-4"/>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7B5A-4444-AACE-2E92D0007334}"/>
                </c:ext>
                <c:ext xmlns:c15="http://schemas.microsoft.com/office/drawing/2012/chart" uri="{CE6537A1-D6FC-4f65-9D91-7224C49458BB}"/>
              </c:extLst>
            </c:dLbl>
            <c:dLbl>
              <c:idx val="2"/>
              <c:layout>
                <c:manualLayout>
                  <c:x val="0.2336156425953575"/>
                  <c:y val="-0.16219852784229738"/>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7B5A-4444-AACE-2E92D0007334}"/>
                </c:ext>
                <c:ext xmlns:c15="http://schemas.microsoft.com/office/drawing/2012/chart" uri="{CE6537A1-D6FC-4f65-9D91-7224C49458BB}"/>
              </c:extLst>
            </c:dLbl>
            <c:dLbl>
              <c:idx val="3"/>
              <c:layout>
                <c:manualLayout>
                  <c:x val="3.9232935852411676E-3"/>
                  <c:y val="3.3712780645260058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7B5A-4444-AACE-2E92D0007334}"/>
                </c:ext>
                <c:ext xmlns:c15="http://schemas.microsoft.com/office/drawing/2012/chart" uri="{CE6537A1-D6FC-4f65-9D91-7224C49458BB}"/>
              </c:extLst>
            </c:dLbl>
            <c:spPr>
              <a:noFill/>
              <a:ln>
                <a:noFill/>
              </a:ln>
              <a:effectLst/>
            </c:spPr>
            <c:txPr>
              <a:bodyPr/>
              <a:lstStyle/>
              <a:p>
                <a:pPr>
                  <a:defRPr sz="1200" b="1"/>
                </a:pPr>
                <a:endParaRPr lang="en-US"/>
              </a:p>
            </c:txPr>
            <c:dLblPos val="in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'FS and Basic Volume Calculation'!$Q$21:$T$21</c:f>
              <c:strCache>
                <c:ptCount val="4"/>
                <c:pt idx="0">
                  <c:v>FS in Measurement</c:v>
                </c:pt>
                <c:pt idx="1">
                  <c:v>FS not in Measurement</c:v>
                </c:pt>
                <c:pt idx="2">
                  <c:v>Basic 
(FS Eligible)</c:v>
                </c:pt>
                <c:pt idx="3">
                  <c:v>Basic 
(Non-FS Eligible)</c:v>
                </c:pt>
              </c:strCache>
            </c:strRef>
          </c:cat>
          <c:val>
            <c:numRef>
              <c:f>'FS and Basic Volume Calculation'!$Q$32:$T$32</c:f>
              <c:numCache>
                <c:formatCode>#,##0</c:formatCode>
                <c:ptCount val="4"/>
                <c:pt idx="0">
                  <c:v>5807011.0531676263</c:v>
                </c:pt>
                <c:pt idx="1">
                  <c:v>5264460.9468323737</c:v>
                </c:pt>
                <c:pt idx="2">
                  <c:v>20042451</c:v>
                </c:pt>
                <c:pt idx="3">
                  <c:v>354850</c:v>
                </c:pt>
              </c:numCache>
            </c:numRef>
          </c:val>
          <c:extLst xmlns:c16r2="http://schemas.microsoft.com/office/drawing/2015/06/chart">
            <c:ext xmlns:c16="http://schemas.microsoft.com/office/drawing/2014/chart" uri="{C3380CC4-5D6E-409C-BE32-E72D297353CC}">
              <c16:uniqueId val="{00000006-7B5A-4444-AACE-2E92D0007334}"/>
            </c:ext>
          </c:extLst>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spPr>
    <a:noFill/>
    <a:ln>
      <a:noFill/>
    </a:ln>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02987861811391"/>
          <c:y val="0.15416666666666667"/>
          <c:w val="0.68394024276377219"/>
          <c:h val="0.81388888888888888"/>
        </c:manualLayout>
      </c:layout>
      <c:pieChart>
        <c:varyColors val="1"/>
        <c:ser>
          <c:idx val="0"/>
          <c:order val="0"/>
          <c:dLbls>
            <c:dLbl>
              <c:idx val="0"/>
              <c:spPr/>
              <c:txPr>
                <a:bodyPr/>
                <a:lstStyle/>
                <a:p>
                  <a:pPr>
                    <a:defRPr sz="1200" b="1"/>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187A-4F26-B721-41847B825EDB}"/>
                </c:ext>
                <c:ext xmlns:c15="http://schemas.microsoft.com/office/drawing/2012/chart" uri="{CE6537A1-D6FC-4f65-9D91-7224C49458BB}"/>
              </c:extLst>
            </c:dLbl>
            <c:dLbl>
              <c:idx val="2"/>
              <c:layout>
                <c:manualLayout>
                  <c:x val="-9.5837306467660074E-2"/>
                  <c:y val="9.9108892343164348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0-8FB9-4016-AF4E-3861FFA61AFB}"/>
                </c:ext>
                <c:ext xmlns:c15="http://schemas.microsoft.com/office/drawing/2012/chart" uri="{CE6537A1-D6FC-4f65-9D91-7224C49458BB}"/>
              </c:extLst>
            </c:dLbl>
            <c:dLbl>
              <c:idx val="3"/>
              <c:layout>
                <c:manualLayout>
                  <c:x val="-0.22784322169343035"/>
                  <c:y val="4.0936866719627159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1-187A-4F26-B721-41847B825EDB}"/>
                </c:ext>
                <c:ext xmlns:c15="http://schemas.microsoft.com/office/drawing/2012/chart" uri="{CE6537A1-D6FC-4f65-9D91-7224C49458BB}"/>
              </c:extLst>
            </c:dLbl>
            <c:dLbl>
              <c:idx val="4"/>
              <c:layout>
                <c:manualLayout>
                  <c:x val="-0.31842906540907856"/>
                  <c:y val="-1.4647086806151136E-3"/>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2-187A-4F26-B721-41847B825EDB}"/>
                </c:ext>
                <c:ext xmlns:c15="http://schemas.microsoft.com/office/drawing/2012/chart" uri="{CE6537A1-D6FC-4f65-9D91-7224C49458BB}"/>
              </c:extLst>
            </c:dLbl>
            <c:dLbl>
              <c:idx val="5"/>
              <c:layout>
                <c:manualLayout>
                  <c:x val="-0.34781937659161466"/>
                  <c:y val="-7.5447983617136213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3-187A-4F26-B721-41847B825EDB}"/>
                </c:ext>
                <c:ext xmlns:c15="http://schemas.microsoft.com/office/drawing/2012/chart" uri="{CE6537A1-D6FC-4f65-9D91-7224C49458BB}"/>
              </c:extLst>
            </c:dLbl>
            <c:dLbl>
              <c:idx val="6"/>
              <c:layout>
                <c:manualLayout>
                  <c:x val="-0.18688211802641849"/>
                  <c:y val="-5.6229903511220924E-2"/>
                </c:manualLayout>
              </c:layout>
              <c:spPr>
                <a:noFill/>
                <a:ln>
                  <a:noFill/>
                </a:ln>
                <a:effectLst/>
              </c:spPr>
              <c:txPr>
                <a:bodyPr wrap="square" lIns="38100" tIns="19050" rIns="38100" bIns="19050" anchor="ctr">
                  <a:noAutofit/>
                </a:bodyPr>
                <a:lstStyle/>
                <a:p>
                  <a:pPr>
                    <a:defRPr/>
                  </a:pPr>
                  <a:endParaRPr lang="en-US"/>
                </a:p>
              </c:txPr>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4-187A-4F26-B721-41847B825EDB}"/>
                </c:ext>
                <c:ext xmlns:c15="http://schemas.microsoft.com/office/drawing/2012/chart" uri="{CE6537A1-D6FC-4f65-9D91-7224C49458BB}">
                  <c15:layout>
                    <c:manualLayout>
                      <c:w val="0.15206756783738992"/>
                      <c:h val="7.7071189284920127E-2"/>
                    </c:manualLayout>
                  </c15:layout>
                </c:ext>
              </c:extLst>
            </c:dLbl>
            <c:dLbl>
              <c:idx val="7"/>
              <c:layout>
                <c:manualLayout>
                  <c:x val="-5.2872591857876282E-3"/>
                  <c:y val="-6.4484776919762718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5-187A-4F26-B721-41847B825EDB}"/>
                </c:ext>
                <c:ext xmlns:c15="http://schemas.microsoft.com/office/drawing/2012/chart" uri="{CE6537A1-D6FC-4f65-9D91-7224C49458BB}"/>
              </c:extLst>
            </c:dLbl>
            <c:dLbl>
              <c:idx val="8"/>
              <c:layout>
                <c:manualLayout>
                  <c:x val="0.16392931877227945"/>
                  <c:y val="-6.2680431838071621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6-187A-4F26-B721-41847B825EDB}"/>
                </c:ext>
                <c:ext xmlns:c15="http://schemas.microsoft.com/office/drawing/2012/chart" uri="{CE6537A1-D6FC-4f65-9D91-7224C49458BB}"/>
              </c:extLst>
            </c:dLbl>
            <c:dLbl>
              <c:idx val="9"/>
              <c:layout>
                <c:manualLayout>
                  <c:x val="0.32012912619106321"/>
                  <c:y val="-4.5914569269484826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7-187A-4F26-B721-41847B825EDB}"/>
                </c:ext>
                <c:ext xmlns:c15="http://schemas.microsoft.com/office/drawing/2012/chart" uri="{CE6537A1-D6FC-4f65-9D91-7224C49458BB}"/>
              </c:extLst>
            </c:dLbl>
            <c:dLbl>
              <c:idx val="10"/>
              <c:layout>
                <c:manualLayout>
                  <c:x val="0.18664836191741538"/>
                  <c:y val="1.9535501295851715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8-187A-4F26-B721-41847B825EDB}"/>
                </c:ext>
                <c:ext xmlns:c15="http://schemas.microsoft.com/office/drawing/2012/chart" uri="{CE6537A1-D6FC-4f65-9D91-7224C49458BB}"/>
              </c:extLst>
            </c:dLbl>
            <c:spPr>
              <a:noFill/>
              <a:ln>
                <a:noFill/>
              </a:ln>
              <a:effectLst/>
            </c:spPr>
            <c:dLblPos val="bestFit"/>
            <c:showLegendKey val="0"/>
            <c:showVal val="0"/>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'Pies and Lists'!$K$178:$K$188</c:f>
              <c:strCache>
                <c:ptCount val="11"/>
                <c:pt idx="0">
                  <c:v>In Measurement</c:v>
                </c:pt>
                <c:pt idx="1">
                  <c:v>No Piece Scan</c:v>
                </c:pt>
                <c:pt idx="2">
                  <c:v>Invalid Entry Point for Entry Discount (FAST MDF)</c:v>
                </c:pt>
                <c:pt idx="3">
                  <c:v>No Start-the-Clock</c:v>
                </c:pt>
                <c:pt idx="4">
                  <c:v>Invalid Final Processing ZIP5</c:v>
                </c:pt>
                <c:pt idx="5">
                  <c:v>Long Haul</c:v>
                </c:pt>
                <c:pt idx="6">
                  <c:v>Incorrect Entry Facility</c:v>
                </c:pt>
                <c:pt idx="7">
                  <c:v>Inconsistent SPM Data</c:v>
                </c:pt>
                <c:pt idx="8">
                  <c:v>Undeliverable-as-Addressed / PARS</c:v>
                </c:pt>
                <c:pt idx="9">
                  <c:v>Non-Unique IMb</c:v>
                </c:pt>
                <c:pt idx="10">
                  <c:v>Other</c:v>
                </c:pt>
              </c:strCache>
            </c:strRef>
          </c:cat>
          <c:val>
            <c:numRef>
              <c:f>'Pies and Lists'!$L$178:$L$188</c:f>
              <c:numCache>
                <c:formatCode>0.00%</c:formatCode>
                <c:ptCount val="11"/>
                <c:pt idx="0" formatCode="0%">
                  <c:v>0.52450216675502825</c:v>
                </c:pt>
                <c:pt idx="1">
                  <c:v>0.3417</c:v>
                </c:pt>
                <c:pt idx="2">
                  <c:v>7.9100000000000004E-2</c:v>
                </c:pt>
                <c:pt idx="3">
                  <c:v>2.9399999999999999E-2</c:v>
                </c:pt>
                <c:pt idx="4">
                  <c:v>5.4000000000000003E-3</c:v>
                </c:pt>
                <c:pt idx="5">
                  <c:v>5.3E-3</c:v>
                </c:pt>
                <c:pt idx="6">
                  <c:v>4.1999999999999997E-3</c:v>
                </c:pt>
                <c:pt idx="7">
                  <c:v>2.7000000000000001E-3</c:v>
                </c:pt>
                <c:pt idx="8">
                  <c:v>1.8E-3</c:v>
                </c:pt>
                <c:pt idx="9">
                  <c:v>1.6999999999999999E-3</c:v>
                </c:pt>
                <c:pt idx="10">
                  <c:v>4.2000000000000006E-3</c:v>
                </c:pt>
              </c:numCache>
            </c:numRef>
          </c:val>
          <c:extLst xmlns:c16r2="http://schemas.microsoft.com/office/drawing/2015/06/chart">
            <c:ext xmlns:c16="http://schemas.microsoft.com/office/drawing/2014/chart" uri="{C3380CC4-5D6E-409C-BE32-E72D297353CC}">
              <c16:uniqueId val="{00000009-187A-4F26-B721-41847B825EDB}"/>
            </c:ext>
          </c:extLst>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'FS and Basic Volume Calculation'!$P$22</c:f>
              <c:strCache>
                <c:ptCount val="1"/>
                <c:pt idx="0">
                  <c:v>FCM Letters &amp; Cards</c:v>
                </c:pt>
              </c:strCache>
            </c:strRef>
          </c:tx>
          <c:dPt>
            <c:idx val="2"/>
            <c:bubble3D val="0"/>
            <c:spPr>
              <a:solidFill>
                <a:srgbClr val="F7B553"/>
              </a:solidFill>
            </c:spPr>
            <c:extLst xmlns:c16r2="http://schemas.microsoft.com/office/drawing/2015/06/chart">
              <c:ext xmlns:c16="http://schemas.microsoft.com/office/drawing/2014/chart" uri="{C3380CC4-5D6E-409C-BE32-E72D297353CC}">
                <c16:uniqueId val="{00000001-E014-41C2-A02A-3304F0F35B27}"/>
              </c:ext>
            </c:extLst>
          </c:dPt>
          <c:dPt>
            <c:idx val="3"/>
            <c:bubble3D val="0"/>
            <c:spPr>
              <a:solidFill>
                <a:srgbClr val="F9CB87"/>
              </a:solidFill>
            </c:spPr>
            <c:extLst xmlns:c16r2="http://schemas.microsoft.com/office/drawing/2015/06/chart">
              <c:ext xmlns:c16="http://schemas.microsoft.com/office/drawing/2014/chart" uri="{C3380CC4-5D6E-409C-BE32-E72D297353CC}">
                <c16:uniqueId val="{00000003-E014-41C2-A02A-3304F0F35B27}"/>
              </c:ext>
            </c:extLst>
          </c:dPt>
          <c:dLbls>
            <c:dLbl>
              <c:idx val="3"/>
              <c:layout>
                <c:manualLayout>
                  <c:x val="5.3592337416156315E-2"/>
                  <c:y val="4.9024496937882765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E014-41C2-A02A-3304F0F35B27}"/>
                </c:ext>
                <c:ext xmlns:c15="http://schemas.microsoft.com/office/drawing/2012/chart" uri="{CE6537A1-D6FC-4f65-9D91-7224C49458BB}"/>
              </c:extLst>
            </c:dLbl>
            <c:spPr>
              <a:noFill/>
              <a:ln>
                <a:noFill/>
              </a:ln>
              <a:effectLst/>
            </c:spPr>
            <c:txPr>
              <a:bodyPr/>
              <a:lstStyle/>
              <a:p>
                <a:pPr>
                  <a:defRPr sz="1200" b="1"/>
                </a:pPr>
                <a:endParaRPr lang="en-US"/>
              </a:p>
            </c:txPr>
            <c:dLblPos val="in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'FS and Basic Volume Calculation'!$Q$21:$T$21</c:f>
              <c:strCache>
                <c:ptCount val="4"/>
                <c:pt idx="0">
                  <c:v>FS in Measurement</c:v>
                </c:pt>
                <c:pt idx="1">
                  <c:v>FS not in Measurement</c:v>
                </c:pt>
                <c:pt idx="2">
                  <c:v>Basic 
(FS Eligible)</c:v>
                </c:pt>
                <c:pt idx="3">
                  <c:v>Basic 
(Non-FS Eligible)</c:v>
                </c:pt>
              </c:strCache>
            </c:strRef>
          </c:cat>
          <c:val>
            <c:numRef>
              <c:f>'FS and Basic Volume Calculation'!$Q$22:$T$22</c:f>
              <c:numCache>
                <c:formatCode>#,##0</c:formatCode>
                <c:ptCount val="4"/>
                <c:pt idx="0">
                  <c:v>1944143761.707835</c:v>
                </c:pt>
                <c:pt idx="1">
                  <c:v>792015161.29216504</c:v>
                </c:pt>
                <c:pt idx="2">
                  <c:v>171005311</c:v>
                </c:pt>
                <c:pt idx="3">
                  <c:v>119420547</c:v>
                </c:pt>
              </c:numCache>
            </c:numRef>
          </c:val>
          <c:extLst xmlns:c16r2="http://schemas.microsoft.com/office/drawing/2015/06/chart">
            <c:ext xmlns:c16="http://schemas.microsoft.com/office/drawing/2014/chart" uri="{C3380CC4-5D6E-409C-BE32-E72D297353CC}">
              <c16:uniqueId val="{00000004-E014-41C2-A02A-3304F0F35B27}"/>
            </c:ext>
          </c:extLst>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spPr>
    <a:noFill/>
    <a:ln>
      <a:noFill/>
    </a:ln>
  </c:sp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271970987448182E-2"/>
          <c:y val="3.4882562756578507E-2"/>
          <c:w val="0.89842748280386175"/>
          <c:h val="0.85952570832492092"/>
        </c:manualLayout>
      </c:layout>
      <c:lineChart>
        <c:grouping val="standard"/>
        <c:varyColors val="0"/>
        <c:ser>
          <c:idx val="1"/>
          <c:order val="0"/>
          <c:tx>
            <c:strRef>
              <c:f>'Exclusion Trends'!$A$43</c:f>
              <c:strCache>
                <c:ptCount val="1"/>
                <c:pt idx="0">
                  <c:v>MKT Letters</c:v>
                </c:pt>
              </c:strCache>
            </c:strRef>
          </c:tx>
          <c:cat>
            <c:strRef>
              <c:f>'Exclusion Trends'!$X$41:$AJ$41</c:f>
              <c:strCache>
                <c:ptCount val="13"/>
                <c:pt idx="0">
                  <c:v>Sep 2016</c:v>
                </c:pt>
                <c:pt idx="1">
                  <c:v>Oct 2016</c:v>
                </c:pt>
                <c:pt idx="2">
                  <c:v>Nov 2016</c:v>
                </c:pt>
                <c:pt idx="3">
                  <c:v>Dec 2016</c:v>
                </c:pt>
                <c:pt idx="4">
                  <c:v>Jan 2017</c:v>
                </c:pt>
                <c:pt idx="5">
                  <c:v>Feb 2017</c:v>
                </c:pt>
                <c:pt idx="6">
                  <c:v>Mar 2017</c:v>
                </c:pt>
                <c:pt idx="7">
                  <c:v>Apr 2017</c:v>
                </c:pt>
                <c:pt idx="8">
                  <c:v>May 2017</c:v>
                </c:pt>
                <c:pt idx="9">
                  <c:v>Jun 2017</c:v>
                </c:pt>
                <c:pt idx="10">
                  <c:v>Jul 2017</c:v>
                </c:pt>
                <c:pt idx="11">
                  <c:v>Aug 2017</c:v>
                </c:pt>
                <c:pt idx="12">
                  <c:v>Sep 2017</c:v>
                </c:pt>
              </c:strCache>
            </c:strRef>
          </c:cat>
          <c:val>
            <c:numRef>
              <c:f>'Exclusion Trends'!$X$43:$AJ$43</c:f>
              <c:numCache>
                <c:formatCode>0.00%</c:formatCode>
                <c:ptCount val="13"/>
                <c:pt idx="0">
                  <c:v>0.13200000000000001</c:v>
                </c:pt>
                <c:pt idx="1">
                  <c:v>0.14940000000000001</c:v>
                </c:pt>
                <c:pt idx="2">
                  <c:v>0.1366</c:v>
                </c:pt>
                <c:pt idx="3">
                  <c:v>0.11169999999999999</c:v>
                </c:pt>
                <c:pt idx="4">
                  <c:v>0.1119</c:v>
                </c:pt>
                <c:pt idx="5">
                  <c:v>0.1032</c:v>
                </c:pt>
                <c:pt idx="6">
                  <c:v>0.108</c:v>
                </c:pt>
                <c:pt idx="7">
                  <c:v>0.10440000000000001</c:v>
                </c:pt>
                <c:pt idx="8">
                  <c:v>0.1041</c:v>
                </c:pt>
                <c:pt idx="9">
                  <c:v>0.1153</c:v>
                </c:pt>
                <c:pt idx="10">
                  <c:v>0.1021</c:v>
                </c:pt>
                <c:pt idx="11">
                  <c:v>0.1106</c:v>
                </c:pt>
                <c:pt idx="12">
                  <c:v>0.106</c:v>
                </c:pt>
              </c:numCache>
            </c:numRef>
          </c:val>
          <c:smooth val="0"/>
          <c:extLst xmlns:c16r2="http://schemas.microsoft.com/office/drawing/2015/06/chart">
            <c:ext xmlns:c16="http://schemas.microsoft.com/office/drawing/2014/chart" uri="{C3380CC4-5D6E-409C-BE32-E72D297353CC}">
              <c16:uniqueId val="{00000001-9FDB-4982-BC3E-9724F2D77CDE}"/>
            </c:ext>
          </c:extLst>
        </c:ser>
        <c:ser>
          <c:idx val="2"/>
          <c:order val="1"/>
          <c:tx>
            <c:strRef>
              <c:f>'Exclusion Trends'!$A$44</c:f>
              <c:strCache>
                <c:ptCount val="1"/>
                <c:pt idx="0">
                  <c:v>MKT Flats</c:v>
                </c:pt>
              </c:strCache>
            </c:strRef>
          </c:tx>
          <c:cat>
            <c:strRef>
              <c:f>'Exclusion Trends'!$X$41:$AJ$41</c:f>
              <c:strCache>
                <c:ptCount val="13"/>
                <c:pt idx="0">
                  <c:v>Sep 2016</c:v>
                </c:pt>
                <c:pt idx="1">
                  <c:v>Oct 2016</c:v>
                </c:pt>
                <c:pt idx="2">
                  <c:v>Nov 2016</c:v>
                </c:pt>
                <c:pt idx="3">
                  <c:v>Dec 2016</c:v>
                </c:pt>
                <c:pt idx="4">
                  <c:v>Jan 2017</c:v>
                </c:pt>
                <c:pt idx="5">
                  <c:v>Feb 2017</c:v>
                </c:pt>
                <c:pt idx="6">
                  <c:v>Mar 2017</c:v>
                </c:pt>
                <c:pt idx="7">
                  <c:v>Apr 2017</c:v>
                </c:pt>
                <c:pt idx="8">
                  <c:v>May 2017</c:v>
                </c:pt>
                <c:pt idx="9">
                  <c:v>Jun 2017</c:v>
                </c:pt>
                <c:pt idx="10">
                  <c:v>Jul 2017</c:v>
                </c:pt>
                <c:pt idx="11">
                  <c:v>Aug 2017</c:v>
                </c:pt>
                <c:pt idx="12">
                  <c:v>Sep 2017</c:v>
                </c:pt>
              </c:strCache>
            </c:strRef>
          </c:cat>
          <c:val>
            <c:numRef>
              <c:f>'Exclusion Trends'!$X$44:$AJ$44</c:f>
              <c:numCache>
                <c:formatCode>0.00%</c:formatCode>
                <c:ptCount val="13"/>
                <c:pt idx="0">
                  <c:v>5.9799999999999999E-2</c:v>
                </c:pt>
                <c:pt idx="1">
                  <c:v>9.06E-2</c:v>
                </c:pt>
                <c:pt idx="2">
                  <c:v>5.7000000000000002E-2</c:v>
                </c:pt>
                <c:pt idx="3">
                  <c:v>4.7899999999999998E-2</c:v>
                </c:pt>
                <c:pt idx="4">
                  <c:v>4.1000000000000002E-2</c:v>
                </c:pt>
                <c:pt idx="5">
                  <c:v>2.8299999999999999E-2</c:v>
                </c:pt>
                <c:pt idx="6">
                  <c:v>3.4099999999999998E-2</c:v>
                </c:pt>
                <c:pt idx="7">
                  <c:v>3.61E-2</c:v>
                </c:pt>
                <c:pt idx="8">
                  <c:v>3.9300000000000002E-2</c:v>
                </c:pt>
                <c:pt idx="9">
                  <c:v>4.7600000000000003E-2</c:v>
                </c:pt>
                <c:pt idx="10">
                  <c:v>3.5000000000000003E-2</c:v>
                </c:pt>
                <c:pt idx="11">
                  <c:v>4.7100000000000003E-2</c:v>
                </c:pt>
                <c:pt idx="12">
                  <c:v>4.3999999999999997E-2</c:v>
                </c:pt>
              </c:numCache>
            </c:numRef>
          </c:val>
          <c:smooth val="0"/>
          <c:extLst xmlns:c16r2="http://schemas.microsoft.com/office/drawing/2015/06/chart">
            <c:ext xmlns:c16="http://schemas.microsoft.com/office/drawing/2014/chart" uri="{C3380CC4-5D6E-409C-BE32-E72D297353CC}">
              <c16:uniqueId val="{00000002-9FDB-4982-BC3E-9724F2D77CDE}"/>
            </c:ext>
          </c:extLst>
        </c:ser>
        <c:dLbls>
          <c:showLegendKey val="0"/>
          <c:showVal val="0"/>
          <c:showCatName val="0"/>
          <c:showSerName val="0"/>
          <c:showPercent val="0"/>
          <c:showBubbleSize val="0"/>
        </c:dLbls>
        <c:marker val="1"/>
        <c:smooth val="0"/>
        <c:axId val="610692928"/>
        <c:axId val="610694888"/>
      </c:lineChart>
      <c:catAx>
        <c:axId val="610692928"/>
        <c:scaling>
          <c:orientation val="minMax"/>
        </c:scaling>
        <c:delete val="0"/>
        <c:axPos val="b"/>
        <c:numFmt formatCode="General" sourceLinked="0"/>
        <c:majorTickMark val="out"/>
        <c:minorTickMark val="none"/>
        <c:tickLblPos val="nextTo"/>
        <c:txPr>
          <a:bodyPr/>
          <a:lstStyle/>
          <a:p>
            <a:pPr>
              <a:defRPr sz="1100"/>
            </a:pPr>
            <a:endParaRPr lang="en-US"/>
          </a:p>
        </c:txPr>
        <c:crossAx val="610694888"/>
        <c:crosses val="autoZero"/>
        <c:auto val="1"/>
        <c:lblAlgn val="ctr"/>
        <c:lblOffset val="100"/>
        <c:noMultiLvlLbl val="0"/>
      </c:catAx>
      <c:valAx>
        <c:axId val="610694888"/>
        <c:scaling>
          <c:orientation val="minMax"/>
        </c:scaling>
        <c:delete val="0"/>
        <c:axPos val="l"/>
        <c:majorGridlines/>
        <c:title>
          <c:tx>
            <c:rich>
              <a:bodyPr rot="-5400000" vert="horz"/>
              <a:lstStyle/>
              <a:p>
                <a:pPr>
                  <a:defRPr sz="1200"/>
                </a:pPr>
                <a:r>
                  <a:rPr lang="en-US" sz="1200"/>
                  <a:t>% Excluded</a:t>
                </a:r>
              </a:p>
            </c:rich>
          </c:tx>
          <c:overlay val="0"/>
        </c:title>
        <c:numFmt formatCode="0%" sourceLinked="0"/>
        <c:majorTickMark val="out"/>
        <c:minorTickMark val="none"/>
        <c:tickLblPos val="nextTo"/>
        <c:txPr>
          <a:bodyPr/>
          <a:lstStyle/>
          <a:p>
            <a:pPr>
              <a:defRPr sz="1200"/>
            </a:pPr>
            <a:endParaRPr lang="en-US"/>
          </a:p>
        </c:txPr>
        <c:crossAx val="610692928"/>
        <c:crosses val="autoZero"/>
        <c:crossBetween val="between"/>
      </c:valAx>
    </c:plotArea>
    <c:legend>
      <c:legendPos val="b"/>
      <c:overlay val="0"/>
      <c:spPr>
        <a:ln>
          <a:solidFill>
            <a:sysClr val="windowText" lastClr="000000"/>
          </a:solidFill>
        </a:ln>
      </c:spPr>
      <c:txPr>
        <a:bodyPr/>
        <a:lstStyle/>
        <a:p>
          <a:pPr>
            <a:defRPr sz="1200"/>
          </a:pPr>
          <a:endParaRPr lang="en-US"/>
        </a:p>
      </c:txPr>
    </c:legend>
    <c:plotVisOnly val="1"/>
    <c:dispBlanksAs val="gap"/>
    <c:showDLblsOverMax val="0"/>
  </c:chart>
  <c:spPr>
    <a:noFill/>
    <a:ln>
      <a:noFill/>
    </a:ln>
  </c:sp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'Exclusion Trends'!$A$81</c:f>
              <c:strCache>
                <c:ptCount val="1"/>
                <c:pt idx="0">
                  <c:v>MKT Letters</c:v>
                </c:pt>
              </c:strCache>
            </c:strRef>
          </c:tx>
          <c:cat>
            <c:strRef>
              <c:f>'Exclusion Trends'!$X$79:$AJ$79</c:f>
              <c:strCache>
                <c:ptCount val="13"/>
                <c:pt idx="0">
                  <c:v>Sep 2016</c:v>
                </c:pt>
                <c:pt idx="1">
                  <c:v>Oct 2016</c:v>
                </c:pt>
                <c:pt idx="2">
                  <c:v>Nov 2016</c:v>
                </c:pt>
                <c:pt idx="3">
                  <c:v>Dec 2016</c:v>
                </c:pt>
                <c:pt idx="4">
                  <c:v>Jan 2017</c:v>
                </c:pt>
                <c:pt idx="5">
                  <c:v>Feb 2017</c:v>
                </c:pt>
                <c:pt idx="6">
                  <c:v>Mar 2017</c:v>
                </c:pt>
                <c:pt idx="7">
                  <c:v>Apr 2017</c:v>
                </c:pt>
                <c:pt idx="8">
                  <c:v>May 2017</c:v>
                </c:pt>
                <c:pt idx="9">
                  <c:v>Jun 2017</c:v>
                </c:pt>
                <c:pt idx="10">
                  <c:v>Jul 2017</c:v>
                </c:pt>
                <c:pt idx="11">
                  <c:v>Aug 2017</c:v>
                </c:pt>
                <c:pt idx="12">
                  <c:v>Sep 2017</c:v>
                </c:pt>
              </c:strCache>
            </c:strRef>
          </c:cat>
          <c:val>
            <c:numRef>
              <c:f>'Exclusion Trends'!$X$81:$AJ$81</c:f>
              <c:numCache>
                <c:formatCode>0.00%</c:formatCode>
                <c:ptCount val="13"/>
                <c:pt idx="0">
                  <c:v>2.1700000000000001E-2</c:v>
                </c:pt>
                <c:pt idx="1">
                  <c:v>2.3099999999999999E-2</c:v>
                </c:pt>
                <c:pt idx="2">
                  <c:v>2.06E-2</c:v>
                </c:pt>
                <c:pt idx="3">
                  <c:v>2.1999999999999999E-2</c:v>
                </c:pt>
                <c:pt idx="4">
                  <c:v>2.3800000000000002E-2</c:v>
                </c:pt>
                <c:pt idx="5">
                  <c:v>2.4E-2</c:v>
                </c:pt>
                <c:pt idx="6">
                  <c:v>2.41E-2</c:v>
                </c:pt>
                <c:pt idx="7">
                  <c:v>2.2599999999999999E-2</c:v>
                </c:pt>
                <c:pt idx="8">
                  <c:v>2.23E-2</c:v>
                </c:pt>
                <c:pt idx="9">
                  <c:v>2.1700000000000001E-2</c:v>
                </c:pt>
                <c:pt idx="10">
                  <c:v>1.9800000000000002E-2</c:v>
                </c:pt>
                <c:pt idx="11">
                  <c:v>2.1600000000000001E-2</c:v>
                </c:pt>
                <c:pt idx="12">
                  <c:v>1.9300000000000001E-2</c:v>
                </c:pt>
              </c:numCache>
            </c:numRef>
          </c:val>
          <c:smooth val="0"/>
          <c:extLst xmlns:c16r2="http://schemas.microsoft.com/office/drawing/2015/06/chart">
            <c:ext xmlns:c16="http://schemas.microsoft.com/office/drawing/2014/chart" uri="{C3380CC4-5D6E-409C-BE32-E72D297353CC}">
              <c16:uniqueId val="{00000000-7432-4CF2-AD46-6022185F5624}"/>
            </c:ext>
          </c:extLst>
        </c:ser>
        <c:ser>
          <c:idx val="2"/>
          <c:order val="1"/>
          <c:tx>
            <c:strRef>
              <c:f>'Exclusion Trends'!$A$82</c:f>
              <c:strCache>
                <c:ptCount val="1"/>
                <c:pt idx="0">
                  <c:v>MKT Flats</c:v>
                </c:pt>
              </c:strCache>
            </c:strRef>
          </c:tx>
          <c:cat>
            <c:strRef>
              <c:f>'Exclusion Trends'!$X$79:$AJ$79</c:f>
              <c:strCache>
                <c:ptCount val="13"/>
                <c:pt idx="0">
                  <c:v>Sep 2016</c:v>
                </c:pt>
                <c:pt idx="1">
                  <c:v>Oct 2016</c:v>
                </c:pt>
                <c:pt idx="2">
                  <c:v>Nov 2016</c:v>
                </c:pt>
                <c:pt idx="3">
                  <c:v>Dec 2016</c:v>
                </c:pt>
                <c:pt idx="4">
                  <c:v>Jan 2017</c:v>
                </c:pt>
                <c:pt idx="5">
                  <c:v>Feb 2017</c:v>
                </c:pt>
                <c:pt idx="6">
                  <c:v>Mar 2017</c:v>
                </c:pt>
                <c:pt idx="7">
                  <c:v>Apr 2017</c:v>
                </c:pt>
                <c:pt idx="8">
                  <c:v>May 2017</c:v>
                </c:pt>
                <c:pt idx="9">
                  <c:v>Jun 2017</c:v>
                </c:pt>
                <c:pt idx="10">
                  <c:v>Jul 2017</c:v>
                </c:pt>
                <c:pt idx="11">
                  <c:v>Aug 2017</c:v>
                </c:pt>
                <c:pt idx="12">
                  <c:v>Sep 2017</c:v>
                </c:pt>
              </c:strCache>
            </c:strRef>
          </c:cat>
          <c:val>
            <c:numRef>
              <c:f>'Exclusion Trends'!$X$82:$AJ$82</c:f>
              <c:numCache>
                <c:formatCode>0.00%</c:formatCode>
                <c:ptCount val="13"/>
                <c:pt idx="0">
                  <c:v>2.6499999999999999E-2</c:v>
                </c:pt>
                <c:pt idx="1">
                  <c:v>2.24E-2</c:v>
                </c:pt>
                <c:pt idx="2">
                  <c:v>2.5899999999999999E-2</c:v>
                </c:pt>
                <c:pt idx="3">
                  <c:v>3.2599999999999997E-2</c:v>
                </c:pt>
                <c:pt idx="4">
                  <c:v>3.4700000000000002E-2</c:v>
                </c:pt>
                <c:pt idx="5">
                  <c:v>3.6200000000000003E-2</c:v>
                </c:pt>
                <c:pt idx="6">
                  <c:v>0.04</c:v>
                </c:pt>
                <c:pt idx="7">
                  <c:v>3.3399999999999999E-2</c:v>
                </c:pt>
                <c:pt idx="8">
                  <c:v>3.78E-2</c:v>
                </c:pt>
                <c:pt idx="9">
                  <c:v>3.6600000000000001E-2</c:v>
                </c:pt>
                <c:pt idx="10">
                  <c:v>3.4200000000000001E-2</c:v>
                </c:pt>
                <c:pt idx="11">
                  <c:v>3.6900000000000002E-2</c:v>
                </c:pt>
                <c:pt idx="12">
                  <c:v>3.8300000000000001E-2</c:v>
                </c:pt>
              </c:numCache>
            </c:numRef>
          </c:val>
          <c:smooth val="0"/>
          <c:extLst xmlns:c16r2="http://schemas.microsoft.com/office/drawing/2015/06/chart">
            <c:ext xmlns:c16="http://schemas.microsoft.com/office/drawing/2014/chart" uri="{C3380CC4-5D6E-409C-BE32-E72D297353CC}">
              <c16:uniqueId val="{00000001-7432-4CF2-AD46-6022185F5624}"/>
            </c:ext>
          </c:extLst>
        </c:ser>
        <c:dLbls>
          <c:showLegendKey val="0"/>
          <c:showVal val="0"/>
          <c:showCatName val="0"/>
          <c:showSerName val="0"/>
          <c:showPercent val="0"/>
          <c:showBubbleSize val="0"/>
        </c:dLbls>
        <c:marker val="1"/>
        <c:smooth val="0"/>
        <c:axId val="610702728"/>
        <c:axId val="610703512"/>
      </c:lineChart>
      <c:catAx>
        <c:axId val="610702728"/>
        <c:scaling>
          <c:orientation val="minMax"/>
        </c:scaling>
        <c:delete val="0"/>
        <c:axPos val="b"/>
        <c:numFmt formatCode="General" sourceLinked="0"/>
        <c:majorTickMark val="out"/>
        <c:minorTickMark val="none"/>
        <c:tickLblPos val="nextTo"/>
        <c:txPr>
          <a:bodyPr/>
          <a:lstStyle/>
          <a:p>
            <a:pPr>
              <a:defRPr sz="1100"/>
            </a:pPr>
            <a:endParaRPr lang="en-US"/>
          </a:p>
        </c:txPr>
        <c:crossAx val="610703512"/>
        <c:crosses val="autoZero"/>
        <c:auto val="1"/>
        <c:lblAlgn val="ctr"/>
        <c:lblOffset val="100"/>
        <c:noMultiLvlLbl val="0"/>
      </c:catAx>
      <c:valAx>
        <c:axId val="610703512"/>
        <c:scaling>
          <c:orientation val="minMax"/>
        </c:scaling>
        <c:delete val="0"/>
        <c:axPos val="l"/>
        <c:majorGridlines/>
        <c:title>
          <c:tx>
            <c:rich>
              <a:bodyPr rot="-5400000" vert="horz"/>
              <a:lstStyle/>
              <a:p>
                <a:pPr>
                  <a:defRPr sz="1200"/>
                </a:pPr>
                <a:r>
                  <a:rPr lang="en-US" sz="1200"/>
                  <a:t>% Excluded</a:t>
                </a:r>
              </a:p>
            </c:rich>
          </c:tx>
          <c:overlay val="0"/>
        </c:title>
        <c:numFmt formatCode="0%" sourceLinked="0"/>
        <c:majorTickMark val="out"/>
        <c:minorTickMark val="none"/>
        <c:tickLblPos val="nextTo"/>
        <c:txPr>
          <a:bodyPr/>
          <a:lstStyle/>
          <a:p>
            <a:pPr>
              <a:defRPr sz="1200"/>
            </a:pPr>
            <a:endParaRPr lang="en-US"/>
          </a:p>
        </c:txPr>
        <c:crossAx val="610702728"/>
        <c:crosses val="autoZero"/>
        <c:crossBetween val="between"/>
      </c:valAx>
    </c:plotArea>
    <c:legend>
      <c:legendPos val="b"/>
      <c:overlay val="0"/>
      <c:spPr>
        <a:ln>
          <a:solidFill>
            <a:sysClr val="windowText" lastClr="000000"/>
          </a:solidFill>
        </a:ln>
      </c:spPr>
      <c:txPr>
        <a:bodyPr/>
        <a:lstStyle/>
        <a:p>
          <a:pPr>
            <a:defRPr sz="1200"/>
          </a:pPr>
          <a:endParaRPr lang="en-US"/>
        </a:p>
      </c:txPr>
    </c:legend>
    <c:plotVisOnly val="1"/>
    <c:dispBlanksAs val="gap"/>
    <c:showDLblsOverMax val="0"/>
  </c:chart>
  <c:spPr>
    <a:noFill/>
    <a:ln>
      <a:noFill/>
    </a:ln>
  </c:sp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'Exclusion Trends'!$A$119</c:f>
              <c:strCache>
                <c:ptCount val="1"/>
                <c:pt idx="0">
                  <c:v>MKT Letters</c:v>
                </c:pt>
              </c:strCache>
            </c:strRef>
          </c:tx>
          <c:cat>
            <c:strRef>
              <c:f>'Exclusion Trends'!$X$117:$AJ$117</c:f>
              <c:strCache>
                <c:ptCount val="13"/>
                <c:pt idx="0">
                  <c:v>Sep 2016</c:v>
                </c:pt>
                <c:pt idx="1">
                  <c:v>Oct 2016</c:v>
                </c:pt>
                <c:pt idx="2">
                  <c:v>Nov 2016</c:v>
                </c:pt>
                <c:pt idx="3">
                  <c:v>Dec 2016</c:v>
                </c:pt>
                <c:pt idx="4">
                  <c:v>Jan 2017</c:v>
                </c:pt>
                <c:pt idx="5">
                  <c:v>Feb 2017</c:v>
                </c:pt>
                <c:pt idx="6">
                  <c:v>Mar 2017</c:v>
                </c:pt>
                <c:pt idx="7">
                  <c:v>Apr 2017</c:v>
                </c:pt>
                <c:pt idx="8">
                  <c:v>May 2017</c:v>
                </c:pt>
                <c:pt idx="9">
                  <c:v>Jun 2017</c:v>
                </c:pt>
                <c:pt idx="10">
                  <c:v>Jul 2017</c:v>
                </c:pt>
                <c:pt idx="11">
                  <c:v>Aug 2017</c:v>
                </c:pt>
                <c:pt idx="12">
                  <c:v>Sep 2017</c:v>
                </c:pt>
              </c:strCache>
            </c:strRef>
          </c:cat>
          <c:val>
            <c:numRef>
              <c:f>'Exclusion Trends'!$X$119:$AJ$119</c:f>
              <c:numCache>
                <c:formatCode>0.00%</c:formatCode>
                <c:ptCount val="13"/>
                <c:pt idx="0">
                  <c:v>3.7000000000000002E-3</c:v>
                </c:pt>
                <c:pt idx="1">
                  <c:v>4.4000000000000003E-3</c:v>
                </c:pt>
                <c:pt idx="2">
                  <c:v>3.5999999999999999E-3</c:v>
                </c:pt>
                <c:pt idx="3">
                  <c:v>4.1000000000000003E-3</c:v>
                </c:pt>
                <c:pt idx="4">
                  <c:v>4.0000000000000001E-3</c:v>
                </c:pt>
                <c:pt idx="5">
                  <c:v>4.0000000000000001E-3</c:v>
                </c:pt>
                <c:pt idx="6">
                  <c:v>3.7000000000000002E-3</c:v>
                </c:pt>
                <c:pt idx="7">
                  <c:v>3.3999999999999998E-3</c:v>
                </c:pt>
                <c:pt idx="8">
                  <c:v>3.7000000000000002E-3</c:v>
                </c:pt>
                <c:pt idx="9">
                  <c:v>3.5999999999999999E-3</c:v>
                </c:pt>
                <c:pt idx="10">
                  <c:v>3.0000000000000001E-3</c:v>
                </c:pt>
                <c:pt idx="11">
                  <c:v>3.8E-3</c:v>
                </c:pt>
                <c:pt idx="12">
                  <c:v>3.0999999999999999E-3</c:v>
                </c:pt>
              </c:numCache>
            </c:numRef>
          </c:val>
          <c:smooth val="0"/>
          <c:extLst xmlns:c16r2="http://schemas.microsoft.com/office/drawing/2015/06/chart">
            <c:ext xmlns:c16="http://schemas.microsoft.com/office/drawing/2014/chart" uri="{C3380CC4-5D6E-409C-BE32-E72D297353CC}">
              <c16:uniqueId val="{00000001-8DC8-4A9A-93BF-29B403A71F00}"/>
            </c:ext>
          </c:extLst>
        </c:ser>
        <c:ser>
          <c:idx val="2"/>
          <c:order val="1"/>
          <c:tx>
            <c:strRef>
              <c:f>'Exclusion Trends'!$A$120</c:f>
              <c:strCache>
                <c:ptCount val="1"/>
                <c:pt idx="0">
                  <c:v>MKT Flats</c:v>
                </c:pt>
              </c:strCache>
            </c:strRef>
          </c:tx>
          <c:cat>
            <c:strRef>
              <c:f>'Exclusion Trends'!$X$117:$AJ$117</c:f>
              <c:strCache>
                <c:ptCount val="13"/>
                <c:pt idx="0">
                  <c:v>Sep 2016</c:v>
                </c:pt>
                <c:pt idx="1">
                  <c:v>Oct 2016</c:v>
                </c:pt>
                <c:pt idx="2">
                  <c:v>Nov 2016</c:v>
                </c:pt>
                <c:pt idx="3">
                  <c:v>Dec 2016</c:v>
                </c:pt>
                <c:pt idx="4">
                  <c:v>Jan 2017</c:v>
                </c:pt>
                <c:pt idx="5">
                  <c:v>Feb 2017</c:v>
                </c:pt>
                <c:pt idx="6">
                  <c:v>Mar 2017</c:v>
                </c:pt>
                <c:pt idx="7">
                  <c:v>Apr 2017</c:v>
                </c:pt>
                <c:pt idx="8">
                  <c:v>May 2017</c:v>
                </c:pt>
                <c:pt idx="9">
                  <c:v>Jun 2017</c:v>
                </c:pt>
                <c:pt idx="10">
                  <c:v>Jul 2017</c:v>
                </c:pt>
                <c:pt idx="11">
                  <c:v>Aug 2017</c:v>
                </c:pt>
                <c:pt idx="12">
                  <c:v>Sep 2017</c:v>
                </c:pt>
              </c:strCache>
            </c:strRef>
          </c:cat>
          <c:val>
            <c:numRef>
              <c:f>'Exclusion Trends'!$X$120:$AJ$120</c:f>
              <c:numCache>
                <c:formatCode>0.00%</c:formatCode>
                <c:ptCount val="13"/>
                <c:pt idx="0">
                  <c:v>3.2000000000000002E-3</c:v>
                </c:pt>
                <c:pt idx="1">
                  <c:v>3.8E-3</c:v>
                </c:pt>
                <c:pt idx="2">
                  <c:v>1.6999999999999999E-3</c:v>
                </c:pt>
                <c:pt idx="3">
                  <c:v>3.5999999999999999E-3</c:v>
                </c:pt>
                <c:pt idx="4">
                  <c:v>6.4999999999999997E-3</c:v>
                </c:pt>
                <c:pt idx="5">
                  <c:v>5.0000000000000001E-3</c:v>
                </c:pt>
                <c:pt idx="6">
                  <c:v>5.0000000000000001E-3</c:v>
                </c:pt>
                <c:pt idx="7">
                  <c:v>5.1000000000000004E-3</c:v>
                </c:pt>
                <c:pt idx="8">
                  <c:v>4.8999999999999998E-3</c:v>
                </c:pt>
                <c:pt idx="9">
                  <c:v>5.4999999999999997E-3</c:v>
                </c:pt>
                <c:pt idx="10">
                  <c:v>5.1000000000000004E-3</c:v>
                </c:pt>
                <c:pt idx="11">
                  <c:v>4.0000000000000001E-3</c:v>
                </c:pt>
                <c:pt idx="12">
                  <c:v>3.5999999999999999E-3</c:v>
                </c:pt>
              </c:numCache>
            </c:numRef>
          </c:val>
          <c:smooth val="0"/>
          <c:extLst xmlns:c16r2="http://schemas.microsoft.com/office/drawing/2015/06/chart">
            <c:ext xmlns:c16="http://schemas.microsoft.com/office/drawing/2014/chart" uri="{C3380CC4-5D6E-409C-BE32-E72D297353CC}">
              <c16:uniqueId val="{00000002-8DC8-4A9A-93BF-29B403A71F00}"/>
            </c:ext>
          </c:extLst>
        </c:ser>
        <c:dLbls>
          <c:showLegendKey val="0"/>
          <c:showVal val="0"/>
          <c:showCatName val="0"/>
          <c:showSerName val="0"/>
          <c:showPercent val="0"/>
          <c:showBubbleSize val="0"/>
        </c:dLbls>
        <c:marker val="1"/>
        <c:smooth val="0"/>
        <c:axId val="595691816"/>
        <c:axId val="595694560"/>
      </c:lineChart>
      <c:catAx>
        <c:axId val="595691816"/>
        <c:scaling>
          <c:orientation val="minMax"/>
        </c:scaling>
        <c:delete val="0"/>
        <c:axPos val="b"/>
        <c:numFmt formatCode="General" sourceLinked="0"/>
        <c:majorTickMark val="out"/>
        <c:minorTickMark val="none"/>
        <c:tickLblPos val="nextTo"/>
        <c:txPr>
          <a:bodyPr/>
          <a:lstStyle/>
          <a:p>
            <a:pPr>
              <a:defRPr sz="1100"/>
            </a:pPr>
            <a:endParaRPr lang="en-US"/>
          </a:p>
        </c:txPr>
        <c:crossAx val="595694560"/>
        <c:crosses val="autoZero"/>
        <c:auto val="1"/>
        <c:lblAlgn val="ctr"/>
        <c:lblOffset val="100"/>
        <c:noMultiLvlLbl val="0"/>
      </c:catAx>
      <c:valAx>
        <c:axId val="595694560"/>
        <c:scaling>
          <c:orientation val="minMax"/>
        </c:scaling>
        <c:delete val="0"/>
        <c:axPos val="l"/>
        <c:majorGridlines/>
        <c:title>
          <c:tx>
            <c:rich>
              <a:bodyPr rot="-5400000" vert="horz"/>
              <a:lstStyle/>
              <a:p>
                <a:pPr>
                  <a:defRPr sz="1200"/>
                </a:pPr>
                <a:r>
                  <a:rPr lang="en-US" sz="1200"/>
                  <a:t>% Excluded</a:t>
                </a:r>
              </a:p>
            </c:rich>
          </c:tx>
          <c:overlay val="0"/>
        </c:title>
        <c:numFmt formatCode="0.0%" sourceLinked="0"/>
        <c:majorTickMark val="out"/>
        <c:minorTickMark val="none"/>
        <c:tickLblPos val="nextTo"/>
        <c:txPr>
          <a:bodyPr/>
          <a:lstStyle/>
          <a:p>
            <a:pPr>
              <a:defRPr sz="1200"/>
            </a:pPr>
            <a:endParaRPr lang="en-US"/>
          </a:p>
        </c:txPr>
        <c:crossAx val="595691816"/>
        <c:crosses val="autoZero"/>
        <c:crossBetween val="between"/>
      </c:valAx>
      <c:spPr>
        <a:noFill/>
        <a:ln w="25400">
          <a:noFill/>
        </a:ln>
      </c:spPr>
    </c:plotArea>
    <c:legend>
      <c:legendPos val="b"/>
      <c:overlay val="0"/>
      <c:spPr>
        <a:ln>
          <a:solidFill>
            <a:sysClr val="windowText" lastClr="000000"/>
          </a:solidFill>
        </a:ln>
      </c:spPr>
      <c:txPr>
        <a:bodyPr/>
        <a:lstStyle/>
        <a:p>
          <a:pPr>
            <a:defRPr sz="1200"/>
          </a:pPr>
          <a:endParaRPr lang="en-US"/>
        </a:p>
      </c:txPr>
    </c:legend>
    <c:plotVisOnly val="1"/>
    <c:dispBlanksAs val="gap"/>
    <c:showDLblsOverMax val="0"/>
  </c:chart>
  <c:spPr>
    <a:noFill/>
    <a:ln>
      <a:noFill/>
    </a:ln>
  </c:sp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185258092738415E-2"/>
          <c:y val="2.6335554209569959E-2"/>
          <c:w val="0.89437029746281715"/>
          <c:h val="0.82426189514772197"/>
        </c:manualLayout>
      </c:layout>
      <c:lineChart>
        <c:grouping val="standard"/>
        <c:varyColors val="0"/>
        <c:ser>
          <c:idx val="1"/>
          <c:order val="0"/>
          <c:tx>
            <c:strRef>
              <c:f>'Exclusion Trends'!$A$235</c:f>
              <c:strCache>
                <c:ptCount val="1"/>
                <c:pt idx="0">
                  <c:v>MKT Letters</c:v>
                </c:pt>
              </c:strCache>
            </c:strRef>
          </c:tx>
          <c:cat>
            <c:strRef>
              <c:f>'Exclusion Trends'!$X$233:$AJ$233</c:f>
              <c:strCache>
                <c:ptCount val="13"/>
                <c:pt idx="0">
                  <c:v>Sep 2016</c:v>
                </c:pt>
                <c:pt idx="1">
                  <c:v>Oct 2016</c:v>
                </c:pt>
                <c:pt idx="2">
                  <c:v>Nov 2016</c:v>
                </c:pt>
                <c:pt idx="3">
                  <c:v>Dec 2016</c:v>
                </c:pt>
                <c:pt idx="4">
                  <c:v>Jan 2017</c:v>
                </c:pt>
                <c:pt idx="5">
                  <c:v>Feb 2017</c:v>
                </c:pt>
                <c:pt idx="6">
                  <c:v>Mar 2017</c:v>
                </c:pt>
                <c:pt idx="7">
                  <c:v>Apr 2017</c:v>
                </c:pt>
                <c:pt idx="8">
                  <c:v>May 2017</c:v>
                </c:pt>
                <c:pt idx="9">
                  <c:v>Jun 2017</c:v>
                </c:pt>
                <c:pt idx="10">
                  <c:v>Jul 2017</c:v>
                </c:pt>
                <c:pt idx="11">
                  <c:v>Aug 2017</c:v>
                </c:pt>
                <c:pt idx="12">
                  <c:v>Sep 2017</c:v>
                </c:pt>
              </c:strCache>
            </c:strRef>
          </c:cat>
          <c:val>
            <c:numRef>
              <c:f>'Exclusion Trends'!$X$235:$AJ$235</c:f>
              <c:numCache>
                <c:formatCode>0.00%</c:formatCode>
                <c:ptCount val="13"/>
                <c:pt idx="0">
                  <c:v>1.15E-2</c:v>
                </c:pt>
                <c:pt idx="1">
                  <c:v>1.11E-2</c:v>
                </c:pt>
                <c:pt idx="2">
                  <c:v>1.03E-2</c:v>
                </c:pt>
                <c:pt idx="3">
                  <c:v>1.2699999999999999E-2</c:v>
                </c:pt>
                <c:pt idx="4">
                  <c:v>1.2800000000000001E-2</c:v>
                </c:pt>
                <c:pt idx="5">
                  <c:v>1.2699999999999999E-2</c:v>
                </c:pt>
                <c:pt idx="6">
                  <c:v>1.1900000000000001E-2</c:v>
                </c:pt>
                <c:pt idx="7">
                  <c:v>1.32E-2</c:v>
                </c:pt>
                <c:pt idx="8">
                  <c:v>1.32E-2</c:v>
                </c:pt>
                <c:pt idx="9">
                  <c:v>1.44E-2</c:v>
                </c:pt>
                <c:pt idx="10">
                  <c:v>1.5800000000000002E-2</c:v>
                </c:pt>
                <c:pt idx="11">
                  <c:v>1.4999999999999999E-2</c:v>
                </c:pt>
                <c:pt idx="12">
                  <c:v>1.35E-2</c:v>
                </c:pt>
              </c:numCache>
            </c:numRef>
          </c:val>
          <c:smooth val="0"/>
          <c:extLst xmlns:c16r2="http://schemas.microsoft.com/office/drawing/2015/06/chart">
            <c:ext xmlns:c16="http://schemas.microsoft.com/office/drawing/2014/chart" uri="{C3380CC4-5D6E-409C-BE32-E72D297353CC}">
              <c16:uniqueId val="{00000001-769B-4859-B67C-D44C279F67B7}"/>
            </c:ext>
          </c:extLst>
        </c:ser>
        <c:ser>
          <c:idx val="2"/>
          <c:order val="1"/>
          <c:tx>
            <c:strRef>
              <c:f>'Exclusion Trends'!$A$236</c:f>
              <c:strCache>
                <c:ptCount val="1"/>
                <c:pt idx="0">
                  <c:v>MKT Flats</c:v>
                </c:pt>
              </c:strCache>
            </c:strRef>
          </c:tx>
          <c:cat>
            <c:strRef>
              <c:f>'Exclusion Trends'!$X$233:$AJ$233</c:f>
              <c:strCache>
                <c:ptCount val="13"/>
                <c:pt idx="0">
                  <c:v>Sep 2016</c:v>
                </c:pt>
                <c:pt idx="1">
                  <c:v>Oct 2016</c:v>
                </c:pt>
                <c:pt idx="2">
                  <c:v>Nov 2016</c:v>
                </c:pt>
                <c:pt idx="3">
                  <c:v>Dec 2016</c:v>
                </c:pt>
                <c:pt idx="4">
                  <c:v>Jan 2017</c:v>
                </c:pt>
                <c:pt idx="5">
                  <c:v>Feb 2017</c:v>
                </c:pt>
                <c:pt idx="6">
                  <c:v>Mar 2017</c:v>
                </c:pt>
                <c:pt idx="7">
                  <c:v>Apr 2017</c:v>
                </c:pt>
                <c:pt idx="8">
                  <c:v>May 2017</c:v>
                </c:pt>
                <c:pt idx="9">
                  <c:v>Jun 2017</c:v>
                </c:pt>
                <c:pt idx="10">
                  <c:v>Jul 2017</c:v>
                </c:pt>
                <c:pt idx="11">
                  <c:v>Aug 2017</c:v>
                </c:pt>
                <c:pt idx="12">
                  <c:v>Sep 2017</c:v>
                </c:pt>
              </c:strCache>
            </c:strRef>
          </c:cat>
          <c:val>
            <c:numRef>
              <c:f>'Exclusion Trends'!$X$236:$AJ$236</c:f>
              <c:numCache>
                <c:formatCode>0.00%</c:formatCode>
                <c:ptCount val="13"/>
                <c:pt idx="0">
                  <c:v>1.9E-3</c:v>
                </c:pt>
                <c:pt idx="1">
                  <c:v>1.1999999999999999E-3</c:v>
                </c:pt>
                <c:pt idx="2">
                  <c:v>1.4E-3</c:v>
                </c:pt>
                <c:pt idx="3">
                  <c:v>2.2000000000000001E-3</c:v>
                </c:pt>
                <c:pt idx="4">
                  <c:v>2.3E-3</c:v>
                </c:pt>
                <c:pt idx="5">
                  <c:v>2.3E-3</c:v>
                </c:pt>
                <c:pt idx="6">
                  <c:v>2.2000000000000001E-3</c:v>
                </c:pt>
                <c:pt idx="7">
                  <c:v>2.0999999999999999E-3</c:v>
                </c:pt>
                <c:pt idx="8">
                  <c:v>2.2000000000000001E-3</c:v>
                </c:pt>
                <c:pt idx="9">
                  <c:v>2.5000000000000001E-3</c:v>
                </c:pt>
                <c:pt idx="10">
                  <c:v>2.5000000000000001E-3</c:v>
                </c:pt>
                <c:pt idx="11">
                  <c:v>2.3999999999999998E-3</c:v>
                </c:pt>
                <c:pt idx="12">
                  <c:v>2.2000000000000001E-3</c:v>
                </c:pt>
              </c:numCache>
            </c:numRef>
          </c:val>
          <c:smooth val="0"/>
          <c:extLst xmlns:c16r2="http://schemas.microsoft.com/office/drawing/2015/06/chart">
            <c:ext xmlns:c16="http://schemas.microsoft.com/office/drawing/2014/chart" uri="{C3380CC4-5D6E-409C-BE32-E72D297353CC}">
              <c16:uniqueId val="{00000002-769B-4859-B67C-D44C279F67B7}"/>
            </c:ext>
          </c:extLst>
        </c:ser>
        <c:dLbls>
          <c:showLegendKey val="0"/>
          <c:showVal val="0"/>
          <c:showCatName val="0"/>
          <c:showSerName val="0"/>
          <c:showPercent val="0"/>
          <c:showBubbleSize val="0"/>
        </c:dLbls>
        <c:marker val="1"/>
        <c:smooth val="0"/>
        <c:axId val="595696520"/>
        <c:axId val="595696912"/>
      </c:lineChart>
      <c:catAx>
        <c:axId val="595696520"/>
        <c:scaling>
          <c:orientation val="minMax"/>
        </c:scaling>
        <c:delete val="0"/>
        <c:axPos val="b"/>
        <c:numFmt formatCode="General" sourceLinked="0"/>
        <c:majorTickMark val="out"/>
        <c:minorTickMark val="none"/>
        <c:tickLblPos val="nextTo"/>
        <c:txPr>
          <a:bodyPr/>
          <a:lstStyle/>
          <a:p>
            <a:pPr>
              <a:defRPr sz="1100"/>
            </a:pPr>
            <a:endParaRPr lang="en-US"/>
          </a:p>
        </c:txPr>
        <c:crossAx val="595696912"/>
        <c:crosses val="autoZero"/>
        <c:auto val="1"/>
        <c:lblAlgn val="ctr"/>
        <c:lblOffset val="100"/>
        <c:noMultiLvlLbl val="0"/>
      </c:catAx>
      <c:valAx>
        <c:axId val="595696912"/>
        <c:scaling>
          <c:orientation val="minMax"/>
        </c:scaling>
        <c:delete val="0"/>
        <c:axPos val="l"/>
        <c:majorGridlines/>
        <c:title>
          <c:tx>
            <c:rich>
              <a:bodyPr rot="-5400000" vert="horz"/>
              <a:lstStyle/>
              <a:p>
                <a:pPr>
                  <a:defRPr sz="1200"/>
                </a:pPr>
                <a:r>
                  <a:rPr lang="en-US" sz="1200"/>
                  <a:t>% Excluded</a:t>
                </a:r>
              </a:p>
            </c:rich>
          </c:tx>
          <c:overlay val="0"/>
        </c:title>
        <c:numFmt formatCode="0.0%" sourceLinked="0"/>
        <c:majorTickMark val="out"/>
        <c:minorTickMark val="none"/>
        <c:tickLblPos val="nextTo"/>
        <c:txPr>
          <a:bodyPr/>
          <a:lstStyle/>
          <a:p>
            <a:pPr>
              <a:defRPr sz="1200"/>
            </a:pPr>
            <a:endParaRPr lang="en-US"/>
          </a:p>
        </c:txPr>
        <c:crossAx val="595696520"/>
        <c:crosses val="autoZero"/>
        <c:crossBetween val="between"/>
      </c:valAx>
    </c:plotArea>
    <c:legend>
      <c:legendPos val="b"/>
      <c:overlay val="0"/>
      <c:spPr>
        <a:ln>
          <a:solidFill>
            <a:sysClr val="windowText" lastClr="000000"/>
          </a:solidFill>
        </a:ln>
      </c:spPr>
      <c:txPr>
        <a:bodyPr/>
        <a:lstStyle/>
        <a:p>
          <a:pPr>
            <a:defRPr sz="1200"/>
          </a:pPr>
          <a:endParaRPr lang="en-US"/>
        </a:p>
      </c:txPr>
    </c:legend>
    <c:plotVisOnly val="1"/>
    <c:dispBlanksAs val="gap"/>
    <c:showDLblsOverMax val="0"/>
  </c:chart>
  <c:spPr>
    <a:noFill/>
    <a:ln>
      <a:noFill/>
    </a:ln>
  </c:sp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01325822414491"/>
          <c:y val="2.2560176010939435E-2"/>
          <c:w val="0.8797574927639974"/>
          <c:h val="0.8270093452477012"/>
        </c:manualLayout>
      </c:layout>
      <c:lineChart>
        <c:grouping val="standard"/>
        <c:varyColors val="0"/>
        <c:ser>
          <c:idx val="1"/>
          <c:order val="0"/>
          <c:tx>
            <c:strRef>
              <c:f>'Exclusion Trends'!$A$274</c:f>
              <c:strCache>
                <c:ptCount val="1"/>
                <c:pt idx="0">
                  <c:v>MKT Letters</c:v>
                </c:pt>
              </c:strCache>
            </c:strRef>
          </c:tx>
          <c:cat>
            <c:strRef>
              <c:f>'Exclusion Trends'!$X$272:$AJ$272</c:f>
              <c:strCache>
                <c:ptCount val="13"/>
                <c:pt idx="0">
                  <c:v>Sep 2016</c:v>
                </c:pt>
                <c:pt idx="1">
                  <c:v>Oct 2016</c:v>
                </c:pt>
                <c:pt idx="2">
                  <c:v>Nov 2016</c:v>
                </c:pt>
                <c:pt idx="3">
                  <c:v>Dec 2016</c:v>
                </c:pt>
                <c:pt idx="4">
                  <c:v>Jan 2017</c:v>
                </c:pt>
                <c:pt idx="5">
                  <c:v>Feb 2017</c:v>
                </c:pt>
                <c:pt idx="6">
                  <c:v>Mar 2017</c:v>
                </c:pt>
                <c:pt idx="7">
                  <c:v>Apr 2017</c:v>
                </c:pt>
                <c:pt idx="8">
                  <c:v>May 2017</c:v>
                </c:pt>
                <c:pt idx="9">
                  <c:v>Jun 2017</c:v>
                </c:pt>
                <c:pt idx="10">
                  <c:v>Jul 2017</c:v>
                </c:pt>
                <c:pt idx="11">
                  <c:v>Aug 2017</c:v>
                </c:pt>
                <c:pt idx="12">
                  <c:v>Sep 2017</c:v>
                </c:pt>
              </c:strCache>
            </c:strRef>
          </c:cat>
          <c:val>
            <c:numRef>
              <c:f>'Exclusion Trends'!$X$274:$AJ$274</c:f>
              <c:numCache>
                <c:formatCode>0.00%</c:formatCode>
                <c:ptCount val="13"/>
                <c:pt idx="0">
                  <c:v>1.5699999999999999E-2</c:v>
                </c:pt>
                <c:pt idx="1">
                  <c:v>1.3899999999999999E-2</c:v>
                </c:pt>
                <c:pt idx="2">
                  <c:v>1.14E-2</c:v>
                </c:pt>
                <c:pt idx="3">
                  <c:v>6.6E-3</c:v>
                </c:pt>
                <c:pt idx="4">
                  <c:v>7.0000000000000001E-3</c:v>
                </c:pt>
                <c:pt idx="5">
                  <c:v>6.4999999999999997E-3</c:v>
                </c:pt>
                <c:pt idx="6">
                  <c:v>7.9000000000000008E-3</c:v>
                </c:pt>
                <c:pt idx="7">
                  <c:v>6.1000000000000004E-3</c:v>
                </c:pt>
                <c:pt idx="8">
                  <c:v>6.1999999999999998E-3</c:v>
                </c:pt>
                <c:pt idx="9">
                  <c:v>4.4000000000000003E-3</c:v>
                </c:pt>
                <c:pt idx="10">
                  <c:v>5.1999999999999998E-3</c:v>
                </c:pt>
                <c:pt idx="11">
                  <c:v>6.1000000000000004E-3</c:v>
                </c:pt>
                <c:pt idx="12">
                  <c:v>6.1000000000000004E-3</c:v>
                </c:pt>
              </c:numCache>
            </c:numRef>
          </c:val>
          <c:smooth val="0"/>
          <c:extLst xmlns:c16r2="http://schemas.microsoft.com/office/drawing/2015/06/chart">
            <c:ext xmlns:c16="http://schemas.microsoft.com/office/drawing/2014/chart" uri="{C3380CC4-5D6E-409C-BE32-E72D297353CC}">
              <c16:uniqueId val="{00000001-3C94-44E7-A72E-AC4D661F39F2}"/>
            </c:ext>
          </c:extLst>
        </c:ser>
        <c:ser>
          <c:idx val="2"/>
          <c:order val="1"/>
          <c:tx>
            <c:strRef>
              <c:f>'Exclusion Trends'!$A$275</c:f>
              <c:strCache>
                <c:ptCount val="1"/>
                <c:pt idx="0">
                  <c:v>MKT Flats</c:v>
                </c:pt>
              </c:strCache>
            </c:strRef>
          </c:tx>
          <c:cat>
            <c:strRef>
              <c:f>'Exclusion Trends'!$X$272:$AJ$272</c:f>
              <c:strCache>
                <c:ptCount val="13"/>
                <c:pt idx="0">
                  <c:v>Sep 2016</c:v>
                </c:pt>
                <c:pt idx="1">
                  <c:v>Oct 2016</c:v>
                </c:pt>
                <c:pt idx="2">
                  <c:v>Nov 2016</c:v>
                </c:pt>
                <c:pt idx="3">
                  <c:v>Dec 2016</c:v>
                </c:pt>
                <c:pt idx="4">
                  <c:v>Jan 2017</c:v>
                </c:pt>
                <c:pt idx="5">
                  <c:v>Feb 2017</c:v>
                </c:pt>
                <c:pt idx="6">
                  <c:v>Mar 2017</c:v>
                </c:pt>
                <c:pt idx="7">
                  <c:v>Apr 2017</c:v>
                </c:pt>
                <c:pt idx="8">
                  <c:v>May 2017</c:v>
                </c:pt>
                <c:pt idx="9">
                  <c:v>Jun 2017</c:v>
                </c:pt>
                <c:pt idx="10">
                  <c:v>Jul 2017</c:v>
                </c:pt>
                <c:pt idx="11">
                  <c:v>Aug 2017</c:v>
                </c:pt>
                <c:pt idx="12">
                  <c:v>Sep 2017</c:v>
                </c:pt>
              </c:strCache>
            </c:strRef>
          </c:cat>
          <c:val>
            <c:numRef>
              <c:f>'Exclusion Trends'!$X$275:$AJ$275</c:f>
              <c:numCache>
                <c:formatCode>0.00%</c:formatCode>
                <c:ptCount val="13"/>
                <c:pt idx="0">
                  <c:v>1.8800000000000001E-2</c:v>
                </c:pt>
                <c:pt idx="1">
                  <c:v>2.0400000000000001E-2</c:v>
                </c:pt>
                <c:pt idx="2">
                  <c:v>1.14E-2</c:v>
                </c:pt>
                <c:pt idx="3">
                  <c:v>8.8999999999999999E-3</c:v>
                </c:pt>
                <c:pt idx="4">
                  <c:v>7.7000000000000002E-3</c:v>
                </c:pt>
                <c:pt idx="5">
                  <c:v>6.4000000000000003E-3</c:v>
                </c:pt>
                <c:pt idx="6">
                  <c:v>7.7999999999999996E-3</c:v>
                </c:pt>
                <c:pt idx="7">
                  <c:v>5.4999999999999997E-3</c:v>
                </c:pt>
                <c:pt idx="8">
                  <c:v>7.0000000000000001E-3</c:v>
                </c:pt>
                <c:pt idx="9">
                  <c:v>3.3999999999999998E-3</c:v>
                </c:pt>
                <c:pt idx="10">
                  <c:v>4.5999999999999999E-3</c:v>
                </c:pt>
                <c:pt idx="11">
                  <c:v>6.7999999999999996E-3</c:v>
                </c:pt>
                <c:pt idx="12">
                  <c:v>1.32E-2</c:v>
                </c:pt>
              </c:numCache>
            </c:numRef>
          </c:val>
          <c:smooth val="0"/>
          <c:extLst xmlns:c16r2="http://schemas.microsoft.com/office/drawing/2015/06/chart">
            <c:ext xmlns:c16="http://schemas.microsoft.com/office/drawing/2014/chart" uri="{C3380CC4-5D6E-409C-BE32-E72D297353CC}">
              <c16:uniqueId val="{00000002-3C94-44E7-A72E-AC4D661F39F2}"/>
            </c:ext>
          </c:extLst>
        </c:ser>
        <c:dLbls>
          <c:showLegendKey val="0"/>
          <c:showVal val="0"/>
          <c:showCatName val="0"/>
          <c:showSerName val="0"/>
          <c:showPercent val="0"/>
          <c:showBubbleSize val="0"/>
        </c:dLbls>
        <c:marker val="1"/>
        <c:smooth val="0"/>
        <c:axId val="595695736"/>
        <c:axId val="595696128"/>
      </c:lineChart>
      <c:catAx>
        <c:axId val="595695736"/>
        <c:scaling>
          <c:orientation val="minMax"/>
        </c:scaling>
        <c:delete val="0"/>
        <c:axPos val="b"/>
        <c:numFmt formatCode="General" sourceLinked="0"/>
        <c:majorTickMark val="out"/>
        <c:minorTickMark val="none"/>
        <c:tickLblPos val="nextTo"/>
        <c:txPr>
          <a:bodyPr/>
          <a:lstStyle/>
          <a:p>
            <a:pPr>
              <a:defRPr sz="1100"/>
            </a:pPr>
            <a:endParaRPr lang="en-US"/>
          </a:p>
        </c:txPr>
        <c:crossAx val="595696128"/>
        <c:crosses val="autoZero"/>
        <c:auto val="1"/>
        <c:lblAlgn val="ctr"/>
        <c:lblOffset val="100"/>
        <c:noMultiLvlLbl val="0"/>
      </c:catAx>
      <c:valAx>
        <c:axId val="595696128"/>
        <c:scaling>
          <c:orientation val="minMax"/>
        </c:scaling>
        <c:delete val="0"/>
        <c:axPos val="l"/>
        <c:majorGridlines/>
        <c:title>
          <c:tx>
            <c:rich>
              <a:bodyPr rot="-5400000" vert="horz"/>
              <a:lstStyle/>
              <a:p>
                <a:pPr>
                  <a:defRPr sz="1200"/>
                </a:pPr>
                <a:r>
                  <a:rPr lang="en-US" sz="1200"/>
                  <a:t>% Excluded</a:t>
                </a:r>
              </a:p>
            </c:rich>
          </c:tx>
          <c:overlay val="0"/>
        </c:title>
        <c:numFmt formatCode="0.0%" sourceLinked="0"/>
        <c:majorTickMark val="out"/>
        <c:minorTickMark val="none"/>
        <c:tickLblPos val="nextTo"/>
        <c:txPr>
          <a:bodyPr/>
          <a:lstStyle/>
          <a:p>
            <a:pPr>
              <a:defRPr sz="1200"/>
            </a:pPr>
            <a:endParaRPr lang="en-US"/>
          </a:p>
        </c:txPr>
        <c:crossAx val="595695736"/>
        <c:crosses val="autoZero"/>
        <c:crossBetween val="between"/>
      </c:valAx>
    </c:plotArea>
    <c:legend>
      <c:legendPos val="b"/>
      <c:overlay val="0"/>
      <c:spPr>
        <a:ln>
          <a:solidFill>
            <a:sysClr val="windowText" lastClr="000000"/>
          </a:solidFill>
        </a:ln>
      </c:spPr>
      <c:txPr>
        <a:bodyPr/>
        <a:lstStyle/>
        <a:p>
          <a:pPr>
            <a:defRPr sz="1200"/>
          </a:pPr>
          <a:endParaRPr lang="en-US"/>
        </a:p>
      </c:txPr>
    </c:legend>
    <c:plotVisOnly val="1"/>
    <c:dispBlanksAs val="gap"/>
    <c:showDLblsOverMax val="0"/>
  </c:chart>
  <c:spPr>
    <a:noFill/>
    <a:ln>
      <a:noFill/>
    </a:ln>
  </c:sp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'Exclusion Trends'!$A$312</c:f>
              <c:strCache>
                <c:ptCount val="1"/>
                <c:pt idx="0">
                  <c:v>MKT Letters</c:v>
                </c:pt>
              </c:strCache>
            </c:strRef>
          </c:tx>
          <c:cat>
            <c:strRef>
              <c:f>'Exclusion Trends'!$X$310:$AJ$310</c:f>
              <c:strCache>
                <c:ptCount val="13"/>
                <c:pt idx="0">
                  <c:v>Sep 2016</c:v>
                </c:pt>
                <c:pt idx="1">
                  <c:v>Oct 2016</c:v>
                </c:pt>
                <c:pt idx="2">
                  <c:v>Nov 2016</c:v>
                </c:pt>
                <c:pt idx="3">
                  <c:v>Dec 2016</c:v>
                </c:pt>
                <c:pt idx="4">
                  <c:v>Jan 2017</c:v>
                </c:pt>
                <c:pt idx="5">
                  <c:v>Feb 2017</c:v>
                </c:pt>
                <c:pt idx="6">
                  <c:v>Mar 2017</c:v>
                </c:pt>
                <c:pt idx="7">
                  <c:v>Apr 2017</c:v>
                </c:pt>
                <c:pt idx="8">
                  <c:v>May 2017</c:v>
                </c:pt>
                <c:pt idx="9">
                  <c:v>Jun 2017</c:v>
                </c:pt>
                <c:pt idx="10">
                  <c:v>Jul 2017</c:v>
                </c:pt>
                <c:pt idx="11">
                  <c:v>Aug 2017</c:v>
                </c:pt>
                <c:pt idx="12">
                  <c:v>Sep 2017</c:v>
                </c:pt>
              </c:strCache>
            </c:strRef>
          </c:cat>
          <c:val>
            <c:numRef>
              <c:f>'Exclusion Trends'!$X$312:$AJ$312</c:f>
              <c:numCache>
                <c:formatCode>0.00%</c:formatCode>
                <c:ptCount val="13"/>
                <c:pt idx="0">
                  <c:v>2.0000000000000001E-4</c:v>
                </c:pt>
                <c:pt idx="1">
                  <c:v>4.0000000000000002E-4</c:v>
                </c:pt>
                <c:pt idx="2">
                  <c:v>2.9999999999999997E-4</c:v>
                </c:pt>
                <c:pt idx="3">
                  <c:v>2.0000000000000001E-4</c:v>
                </c:pt>
                <c:pt idx="4">
                  <c:v>2.9999999999999997E-4</c:v>
                </c:pt>
                <c:pt idx="5">
                  <c:v>2.0000000000000001E-4</c:v>
                </c:pt>
                <c:pt idx="6">
                  <c:v>2.0000000000000001E-4</c:v>
                </c:pt>
                <c:pt idx="7">
                  <c:v>2.0000000000000001E-4</c:v>
                </c:pt>
                <c:pt idx="8">
                  <c:v>1E-4</c:v>
                </c:pt>
                <c:pt idx="9">
                  <c:v>2.0000000000000001E-4</c:v>
                </c:pt>
                <c:pt idx="10">
                  <c:v>2.0000000000000001E-4</c:v>
                </c:pt>
                <c:pt idx="11">
                  <c:v>1E-4</c:v>
                </c:pt>
                <c:pt idx="12">
                  <c:v>2.0000000000000001E-4</c:v>
                </c:pt>
              </c:numCache>
            </c:numRef>
          </c:val>
          <c:smooth val="0"/>
          <c:extLst xmlns:c16r2="http://schemas.microsoft.com/office/drawing/2015/06/chart">
            <c:ext xmlns:c16="http://schemas.microsoft.com/office/drawing/2014/chart" uri="{C3380CC4-5D6E-409C-BE32-E72D297353CC}">
              <c16:uniqueId val="{00000001-6B21-4872-8453-5146C1DD0255}"/>
            </c:ext>
          </c:extLst>
        </c:ser>
        <c:ser>
          <c:idx val="2"/>
          <c:order val="1"/>
          <c:tx>
            <c:strRef>
              <c:f>'Exclusion Trends'!$A$313</c:f>
              <c:strCache>
                <c:ptCount val="1"/>
                <c:pt idx="0">
                  <c:v>MKT Flats</c:v>
                </c:pt>
              </c:strCache>
            </c:strRef>
          </c:tx>
          <c:cat>
            <c:strRef>
              <c:f>'Exclusion Trends'!$X$310:$AJ$310</c:f>
              <c:strCache>
                <c:ptCount val="13"/>
                <c:pt idx="0">
                  <c:v>Sep 2016</c:v>
                </c:pt>
                <c:pt idx="1">
                  <c:v>Oct 2016</c:v>
                </c:pt>
                <c:pt idx="2">
                  <c:v>Nov 2016</c:v>
                </c:pt>
                <c:pt idx="3">
                  <c:v>Dec 2016</c:v>
                </c:pt>
                <c:pt idx="4">
                  <c:v>Jan 2017</c:v>
                </c:pt>
                <c:pt idx="5">
                  <c:v>Feb 2017</c:v>
                </c:pt>
                <c:pt idx="6">
                  <c:v>Mar 2017</c:v>
                </c:pt>
                <c:pt idx="7">
                  <c:v>Apr 2017</c:v>
                </c:pt>
                <c:pt idx="8">
                  <c:v>May 2017</c:v>
                </c:pt>
                <c:pt idx="9">
                  <c:v>Jun 2017</c:v>
                </c:pt>
                <c:pt idx="10">
                  <c:v>Jul 2017</c:v>
                </c:pt>
                <c:pt idx="11">
                  <c:v>Aug 2017</c:v>
                </c:pt>
                <c:pt idx="12">
                  <c:v>Sep 2017</c:v>
                </c:pt>
              </c:strCache>
            </c:strRef>
          </c:cat>
          <c:val>
            <c:numRef>
              <c:f>'Exclusion Trends'!$X$313:$AJ$313</c:f>
              <c:numCache>
                <c:formatCode>0.00%</c:formatCode>
                <c:ptCount val="13"/>
                <c:pt idx="0">
                  <c:v>8.0000000000000004E-4</c:v>
                </c:pt>
                <c:pt idx="1">
                  <c:v>5.9999999999999995E-4</c:v>
                </c:pt>
                <c:pt idx="2">
                  <c:v>5.0000000000000001E-4</c:v>
                </c:pt>
                <c:pt idx="3">
                  <c:v>1.5E-3</c:v>
                </c:pt>
                <c:pt idx="4">
                  <c:v>1E-3</c:v>
                </c:pt>
                <c:pt idx="5">
                  <c:v>1.1000000000000001E-3</c:v>
                </c:pt>
                <c:pt idx="6">
                  <c:v>8.9999999999999998E-4</c:v>
                </c:pt>
                <c:pt idx="7">
                  <c:v>1.1000000000000001E-3</c:v>
                </c:pt>
                <c:pt idx="8">
                  <c:v>1.6000000000000001E-3</c:v>
                </c:pt>
                <c:pt idx="9">
                  <c:v>1.5E-3</c:v>
                </c:pt>
                <c:pt idx="10">
                  <c:v>1.1000000000000001E-3</c:v>
                </c:pt>
                <c:pt idx="11">
                  <c:v>5.9999999999999995E-4</c:v>
                </c:pt>
                <c:pt idx="12">
                  <c:v>6.9999999999999999E-4</c:v>
                </c:pt>
              </c:numCache>
            </c:numRef>
          </c:val>
          <c:smooth val="0"/>
          <c:extLst xmlns:c16r2="http://schemas.microsoft.com/office/drawing/2015/06/chart">
            <c:ext xmlns:c16="http://schemas.microsoft.com/office/drawing/2014/chart" uri="{C3380CC4-5D6E-409C-BE32-E72D297353CC}">
              <c16:uniqueId val="{00000002-6B21-4872-8453-5146C1DD0255}"/>
            </c:ext>
          </c:extLst>
        </c:ser>
        <c:dLbls>
          <c:showLegendKey val="0"/>
          <c:showVal val="0"/>
          <c:showCatName val="0"/>
          <c:showSerName val="0"/>
          <c:showPercent val="0"/>
          <c:showBubbleSize val="0"/>
        </c:dLbls>
        <c:marker val="1"/>
        <c:smooth val="0"/>
        <c:axId val="594548512"/>
        <c:axId val="594553608"/>
      </c:lineChart>
      <c:catAx>
        <c:axId val="594548512"/>
        <c:scaling>
          <c:orientation val="minMax"/>
        </c:scaling>
        <c:delete val="0"/>
        <c:axPos val="b"/>
        <c:numFmt formatCode="General" sourceLinked="0"/>
        <c:majorTickMark val="out"/>
        <c:minorTickMark val="none"/>
        <c:tickLblPos val="nextTo"/>
        <c:txPr>
          <a:bodyPr/>
          <a:lstStyle/>
          <a:p>
            <a:pPr>
              <a:defRPr sz="1100"/>
            </a:pPr>
            <a:endParaRPr lang="en-US"/>
          </a:p>
        </c:txPr>
        <c:crossAx val="594553608"/>
        <c:crosses val="autoZero"/>
        <c:auto val="1"/>
        <c:lblAlgn val="ctr"/>
        <c:lblOffset val="100"/>
        <c:noMultiLvlLbl val="0"/>
      </c:catAx>
      <c:valAx>
        <c:axId val="594553608"/>
        <c:scaling>
          <c:orientation val="minMax"/>
        </c:scaling>
        <c:delete val="0"/>
        <c:axPos val="l"/>
        <c:majorGridlines/>
        <c:title>
          <c:tx>
            <c:rich>
              <a:bodyPr rot="-5400000" vert="horz"/>
              <a:lstStyle/>
              <a:p>
                <a:pPr>
                  <a:defRPr sz="1200"/>
                </a:pPr>
                <a:r>
                  <a:rPr lang="en-US" sz="1200"/>
                  <a:t>% Excluded</a:t>
                </a:r>
              </a:p>
            </c:rich>
          </c:tx>
          <c:overlay val="0"/>
        </c:title>
        <c:numFmt formatCode="0.0%" sourceLinked="0"/>
        <c:majorTickMark val="out"/>
        <c:minorTickMark val="none"/>
        <c:tickLblPos val="nextTo"/>
        <c:txPr>
          <a:bodyPr/>
          <a:lstStyle/>
          <a:p>
            <a:pPr>
              <a:defRPr sz="1200"/>
            </a:pPr>
            <a:endParaRPr lang="en-US"/>
          </a:p>
        </c:txPr>
        <c:crossAx val="594548512"/>
        <c:crosses val="autoZero"/>
        <c:crossBetween val="between"/>
      </c:valAx>
    </c:plotArea>
    <c:legend>
      <c:legendPos val="b"/>
      <c:overlay val="0"/>
      <c:spPr>
        <a:ln>
          <a:solidFill>
            <a:sysClr val="windowText" lastClr="000000"/>
          </a:solidFill>
        </a:ln>
      </c:spPr>
      <c:txPr>
        <a:bodyPr/>
        <a:lstStyle/>
        <a:p>
          <a:pPr>
            <a:defRPr sz="1200"/>
          </a:pPr>
          <a:endParaRPr lang="en-US"/>
        </a:p>
      </c:txPr>
    </c:legend>
    <c:plotVisOnly val="1"/>
    <c:dispBlanksAs val="gap"/>
    <c:showDLblsOverMax val="0"/>
  </c:chart>
  <c:spPr>
    <a:noFill/>
    <a:ln>
      <a:noFill/>
    </a:ln>
  </c:sp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01325822414491"/>
          <c:y val="2.6930164595594188E-2"/>
          <c:w val="0.8797574927639974"/>
          <c:h val="0.82700937501021532"/>
        </c:manualLayout>
      </c:layout>
      <c:lineChart>
        <c:grouping val="standard"/>
        <c:varyColors val="0"/>
        <c:ser>
          <c:idx val="2"/>
          <c:order val="0"/>
          <c:tx>
            <c:strRef>
              <c:f>'Exclusion Trends'!$A$386</c:f>
              <c:strCache>
                <c:ptCount val="1"/>
                <c:pt idx="0">
                  <c:v>MKT Flats</c:v>
                </c:pt>
              </c:strCache>
            </c:strRef>
          </c:tx>
          <c:cat>
            <c:strRef>
              <c:f>'Exclusion Trends'!$V$383:$AH$383</c:f>
              <c:strCache>
                <c:ptCount val="13"/>
                <c:pt idx="0">
                  <c:v>Sep 2016</c:v>
                </c:pt>
                <c:pt idx="1">
                  <c:v>Oct 2016</c:v>
                </c:pt>
                <c:pt idx="2">
                  <c:v>Nov 2016</c:v>
                </c:pt>
                <c:pt idx="3">
                  <c:v>Dec 2016</c:v>
                </c:pt>
                <c:pt idx="4">
                  <c:v>Jan 2017</c:v>
                </c:pt>
                <c:pt idx="5">
                  <c:v>Feb 2017</c:v>
                </c:pt>
                <c:pt idx="6">
                  <c:v>Mar 2017</c:v>
                </c:pt>
                <c:pt idx="7">
                  <c:v>Apr 2017</c:v>
                </c:pt>
                <c:pt idx="8">
                  <c:v>May 2017</c:v>
                </c:pt>
                <c:pt idx="9">
                  <c:v>Jun 2017</c:v>
                </c:pt>
                <c:pt idx="10">
                  <c:v>Jul 2017</c:v>
                </c:pt>
                <c:pt idx="11">
                  <c:v>Aug 2017</c:v>
                </c:pt>
                <c:pt idx="12">
                  <c:v>Sep 2017</c:v>
                </c:pt>
              </c:strCache>
            </c:strRef>
          </c:cat>
          <c:val>
            <c:numRef>
              <c:f>'Exclusion Trends'!$V$386:$AH$386</c:f>
              <c:numCache>
                <c:formatCode>0.00%</c:formatCode>
                <c:ptCount val="13"/>
                <c:pt idx="0">
                  <c:v>2.81E-2</c:v>
                </c:pt>
                <c:pt idx="1">
                  <c:v>3.0599999999999999E-2</c:v>
                </c:pt>
                <c:pt idx="2">
                  <c:v>2.3E-2</c:v>
                </c:pt>
                <c:pt idx="3">
                  <c:v>2.6200000000000001E-2</c:v>
                </c:pt>
                <c:pt idx="4">
                  <c:v>2.5899999999999999E-2</c:v>
                </c:pt>
                <c:pt idx="5">
                  <c:v>2.3699999999999999E-2</c:v>
                </c:pt>
                <c:pt idx="6">
                  <c:v>2.29E-2</c:v>
                </c:pt>
                <c:pt idx="7">
                  <c:v>2.0899999999999998E-2</c:v>
                </c:pt>
                <c:pt idx="8">
                  <c:v>2.3300000000000001E-2</c:v>
                </c:pt>
                <c:pt idx="9">
                  <c:v>1.5599999999999999E-2</c:v>
                </c:pt>
                <c:pt idx="10">
                  <c:v>1.66E-2</c:v>
                </c:pt>
                <c:pt idx="11">
                  <c:v>1.67E-2</c:v>
                </c:pt>
                <c:pt idx="12">
                  <c:v>1.7500000000000002E-2</c:v>
                </c:pt>
              </c:numCache>
            </c:numRef>
          </c:val>
          <c:smooth val="0"/>
          <c:extLst xmlns:c16r2="http://schemas.microsoft.com/office/drawing/2015/06/chart">
            <c:ext xmlns:c16="http://schemas.microsoft.com/office/drawing/2014/chart" uri="{C3380CC4-5D6E-409C-BE32-E72D297353CC}">
              <c16:uniqueId val="{00000000-8772-4977-A169-B592CDE57C67}"/>
            </c:ext>
          </c:extLst>
        </c:ser>
        <c:dLbls>
          <c:showLegendKey val="0"/>
          <c:showVal val="0"/>
          <c:showCatName val="0"/>
          <c:showSerName val="0"/>
          <c:showPercent val="0"/>
          <c:showBubbleSize val="0"/>
        </c:dLbls>
        <c:marker val="1"/>
        <c:smooth val="0"/>
        <c:axId val="594551648"/>
        <c:axId val="594552040"/>
      </c:lineChart>
      <c:catAx>
        <c:axId val="594551648"/>
        <c:scaling>
          <c:orientation val="minMax"/>
        </c:scaling>
        <c:delete val="0"/>
        <c:axPos val="b"/>
        <c:numFmt formatCode="General" sourceLinked="0"/>
        <c:majorTickMark val="out"/>
        <c:minorTickMark val="none"/>
        <c:tickLblPos val="nextTo"/>
        <c:txPr>
          <a:bodyPr/>
          <a:lstStyle/>
          <a:p>
            <a:pPr>
              <a:defRPr sz="1100"/>
            </a:pPr>
            <a:endParaRPr lang="en-US"/>
          </a:p>
        </c:txPr>
        <c:crossAx val="594552040"/>
        <c:crosses val="autoZero"/>
        <c:auto val="1"/>
        <c:lblAlgn val="ctr"/>
        <c:lblOffset val="100"/>
        <c:noMultiLvlLbl val="0"/>
      </c:catAx>
      <c:valAx>
        <c:axId val="594552040"/>
        <c:scaling>
          <c:orientation val="minMax"/>
        </c:scaling>
        <c:delete val="0"/>
        <c:axPos val="l"/>
        <c:majorGridlines/>
        <c:title>
          <c:tx>
            <c:rich>
              <a:bodyPr rot="-5400000" vert="horz"/>
              <a:lstStyle/>
              <a:p>
                <a:pPr>
                  <a:defRPr sz="1200"/>
                </a:pPr>
                <a:r>
                  <a:rPr lang="en-US" sz="1200"/>
                  <a:t>% Excluded</a:t>
                </a:r>
              </a:p>
            </c:rich>
          </c:tx>
          <c:overlay val="0"/>
        </c:title>
        <c:numFmt formatCode="0.0%" sourceLinked="0"/>
        <c:majorTickMark val="out"/>
        <c:minorTickMark val="none"/>
        <c:tickLblPos val="nextTo"/>
        <c:txPr>
          <a:bodyPr/>
          <a:lstStyle/>
          <a:p>
            <a:pPr>
              <a:defRPr sz="1200"/>
            </a:pPr>
            <a:endParaRPr lang="en-US"/>
          </a:p>
        </c:txPr>
        <c:crossAx val="594551648"/>
        <c:crosses val="autoZero"/>
        <c:crossBetween val="between"/>
      </c:valAx>
    </c:plotArea>
    <c:legend>
      <c:legendPos val="b"/>
      <c:overlay val="0"/>
      <c:spPr>
        <a:ln>
          <a:solidFill>
            <a:sysClr val="windowText" lastClr="000000"/>
          </a:solidFill>
        </a:ln>
      </c:spPr>
      <c:txPr>
        <a:bodyPr/>
        <a:lstStyle/>
        <a:p>
          <a:pPr>
            <a:defRPr sz="1200"/>
          </a:pPr>
          <a:endParaRPr lang="en-US"/>
        </a:p>
      </c:txPr>
    </c:legend>
    <c:plotVisOnly val="1"/>
    <c:dispBlanksAs val="gap"/>
    <c:showDLblsOverMax val="0"/>
  </c:chart>
  <c:spPr>
    <a:noFill/>
    <a:ln>
      <a:noFill/>
    </a:ln>
  </c:sp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'Exclusion Trends'!$A$157</c:f>
              <c:strCache>
                <c:ptCount val="1"/>
                <c:pt idx="0">
                  <c:v>MKT Letters</c:v>
                </c:pt>
              </c:strCache>
            </c:strRef>
          </c:tx>
          <c:cat>
            <c:strRef>
              <c:f>'Exclusion Trends'!$X$155:$AJ$155</c:f>
              <c:strCache>
                <c:ptCount val="13"/>
                <c:pt idx="0">
                  <c:v>Sep 2016</c:v>
                </c:pt>
                <c:pt idx="1">
                  <c:v>Oct 2016</c:v>
                </c:pt>
                <c:pt idx="2">
                  <c:v>Nov 2016</c:v>
                </c:pt>
                <c:pt idx="3">
                  <c:v>Dec 2016</c:v>
                </c:pt>
                <c:pt idx="4">
                  <c:v>Jan 2017</c:v>
                </c:pt>
                <c:pt idx="5">
                  <c:v>Feb 2017</c:v>
                </c:pt>
                <c:pt idx="6">
                  <c:v>Mar 2017</c:v>
                </c:pt>
                <c:pt idx="7">
                  <c:v>Apr 2017</c:v>
                </c:pt>
                <c:pt idx="8">
                  <c:v>May 2017</c:v>
                </c:pt>
                <c:pt idx="9">
                  <c:v>Jun 2017</c:v>
                </c:pt>
                <c:pt idx="10">
                  <c:v>Jul 2017</c:v>
                </c:pt>
                <c:pt idx="11">
                  <c:v>Aug 2017</c:v>
                </c:pt>
                <c:pt idx="12">
                  <c:v>Sep 2017</c:v>
                </c:pt>
              </c:strCache>
            </c:strRef>
          </c:cat>
          <c:val>
            <c:numRef>
              <c:f>'Exclusion Trends'!$X$157:$AJ$157</c:f>
              <c:numCache>
                <c:formatCode>0.00%</c:formatCode>
                <c:ptCount val="13"/>
                <c:pt idx="0">
                  <c:v>7.0199999999999999E-2</c:v>
                </c:pt>
                <c:pt idx="1">
                  <c:v>7.5899999999999995E-2</c:v>
                </c:pt>
                <c:pt idx="2">
                  <c:v>7.5899999999999995E-2</c:v>
                </c:pt>
                <c:pt idx="3">
                  <c:v>5.4600000000000003E-2</c:v>
                </c:pt>
                <c:pt idx="4">
                  <c:v>5.6399999999999999E-2</c:v>
                </c:pt>
                <c:pt idx="5">
                  <c:v>5.0599999999999999E-2</c:v>
                </c:pt>
                <c:pt idx="6">
                  <c:v>5.8099999999999999E-2</c:v>
                </c:pt>
                <c:pt idx="7">
                  <c:v>4.9500000000000002E-2</c:v>
                </c:pt>
                <c:pt idx="8">
                  <c:v>5.7200000000000001E-2</c:v>
                </c:pt>
                <c:pt idx="9">
                  <c:v>5.2699999999999997E-2</c:v>
                </c:pt>
                <c:pt idx="10">
                  <c:v>4.4900000000000002E-2</c:v>
                </c:pt>
                <c:pt idx="11">
                  <c:v>5.1499999999999997E-2</c:v>
                </c:pt>
                <c:pt idx="12">
                  <c:v>5.79E-2</c:v>
                </c:pt>
              </c:numCache>
            </c:numRef>
          </c:val>
          <c:smooth val="0"/>
          <c:extLst xmlns:c16r2="http://schemas.microsoft.com/office/drawing/2015/06/chart">
            <c:ext xmlns:c16="http://schemas.microsoft.com/office/drawing/2014/chart" uri="{C3380CC4-5D6E-409C-BE32-E72D297353CC}">
              <c16:uniqueId val="{00000001-2109-4FDB-8D77-1D22274FE4CC}"/>
            </c:ext>
          </c:extLst>
        </c:ser>
        <c:ser>
          <c:idx val="2"/>
          <c:order val="1"/>
          <c:tx>
            <c:strRef>
              <c:f>'Exclusion Trends'!$A$158</c:f>
              <c:strCache>
                <c:ptCount val="1"/>
                <c:pt idx="0">
                  <c:v>MKT Flats</c:v>
                </c:pt>
              </c:strCache>
            </c:strRef>
          </c:tx>
          <c:cat>
            <c:strRef>
              <c:f>'Exclusion Trends'!$X$155:$AJ$155</c:f>
              <c:strCache>
                <c:ptCount val="13"/>
                <c:pt idx="0">
                  <c:v>Sep 2016</c:v>
                </c:pt>
                <c:pt idx="1">
                  <c:v>Oct 2016</c:v>
                </c:pt>
                <c:pt idx="2">
                  <c:v>Nov 2016</c:v>
                </c:pt>
                <c:pt idx="3">
                  <c:v>Dec 2016</c:v>
                </c:pt>
                <c:pt idx="4">
                  <c:v>Jan 2017</c:v>
                </c:pt>
                <c:pt idx="5">
                  <c:v>Feb 2017</c:v>
                </c:pt>
                <c:pt idx="6">
                  <c:v>Mar 2017</c:v>
                </c:pt>
                <c:pt idx="7">
                  <c:v>Apr 2017</c:v>
                </c:pt>
                <c:pt idx="8">
                  <c:v>May 2017</c:v>
                </c:pt>
                <c:pt idx="9">
                  <c:v>Jun 2017</c:v>
                </c:pt>
                <c:pt idx="10">
                  <c:v>Jul 2017</c:v>
                </c:pt>
                <c:pt idx="11">
                  <c:v>Aug 2017</c:v>
                </c:pt>
                <c:pt idx="12">
                  <c:v>Sep 2017</c:v>
                </c:pt>
              </c:strCache>
            </c:strRef>
          </c:cat>
          <c:val>
            <c:numRef>
              <c:f>'Exclusion Trends'!$X$158:$AJ$158</c:f>
              <c:numCache>
                <c:formatCode>0.00%</c:formatCode>
                <c:ptCount val="13"/>
                <c:pt idx="0">
                  <c:v>0.20269999999999999</c:v>
                </c:pt>
                <c:pt idx="1">
                  <c:v>0.23519999999999999</c:v>
                </c:pt>
                <c:pt idx="2">
                  <c:v>0.17369999999999999</c:v>
                </c:pt>
                <c:pt idx="3">
                  <c:v>0.1641</c:v>
                </c:pt>
                <c:pt idx="4">
                  <c:v>0.15490000000000001</c:v>
                </c:pt>
                <c:pt idx="5">
                  <c:v>0.1457</c:v>
                </c:pt>
                <c:pt idx="6">
                  <c:v>0.14599999999999999</c:v>
                </c:pt>
                <c:pt idx="7">
                  <c:v>0.1323</c:v>
                </c:pt>
                <c:pt idx="8">
                  <c:v>0.13469999999999999</c:v>
                </c:pt>
                <c:pt idx="9">
                  <c:v>0.14199999999999999</c:v>
                </c:pt>
                <c:pt idx="10">
                  <c:v>0.13400000000000001</c:v>
                </c:pt>
                <c:pt idx="11">
                  <c:v>0.1384</c:v>
                </c:pt>
                <c:pt idx="12">
                  <c:v>0.1527</c:v>
                </c:pt>
              </c:numCache>
            </c:numRef>
          </c:val>
          <c:smooth val="0"/>
          <c:extLst xmlns:c16r2="http://schemas.microsoft.com/office/drawing/2015/06/chart">
            <c:ext xmlns:c16="http://schemas.microsoft.com/office/drawing/2014/chart" uri="{C3380CC4-5D6E-409C-BE32-E72D297353CC}">
              <c16:uniqueId val="{00000002-2109-4FDB-8D77-1D22274FE4CC}"/>
            </c:ext>
          </c:extLst>
        </c:ser>
        <c:dLbls>
          <c:showLegendKey val="0"/>
          <c:showVal val="0"/>
          <c:showCatName val="0"/>
          <c:showSerName val="0"/>
          <c:showPercent val="0"/>
          <c:showBubbleSize val="0"/>
        </c:dLbls>
        <c:marker val="1"/>
        <c:smooth val="0"/>
        <c:axId val="594549296"/>
        <c:axId val="594550864"/>
      </c:lineChart>
      <c:catAx>
        <c:axId val="594549296"/>
        <c:scaling>
          <c:orientation val="minMax"/>
        </c:scaling>
        <c:delete val="0"/>
        <c:axPos val="b"/>
        <c:numFmt formatCode="General" sourceLinked="0"/>
        <c:majorTickMark val="out"/>
        <c:minorTickMark val="none"/>
        <c:tickLblPos val="nextTo"/>
        <c:txPr>
          <a:bodyPr/>
          <a:lstStyle/>
          <a:p>
            <a:pPr>
              <a:defRPr sz="1100"/>
            </a:pPr>
            <a:endParaRPr lang="en-US"/>
          </a:p>
        </c:txPr>
        <c:crossAx val="594550864"/>
        <c:crosses val="autoZero"/>
        <c:auto val="1"/>
        <c:lblAlgn val="ctr"/>
        <c:lblOffset val="100"/>
        <c:noMultiLvlLbl val="0"/>
      </c:catAx>
      <c:valAx>
        <c:axId val="594550864"/>
        <c:scaling>
          <c:orientation val="minMax"/>
        </c:scaling>
        <c:delete val="0"/>
        <c:axPos val="l"/>
        <c:majorGridlines/>
        <c:title>
          <c:tx>
            <c:rich>
              <a:bodyPr rot="-5400000" vert="horz"/>
              <a:lstStyle/>
              <a:p>
                <a:pPr>
                  <a:defRPr sz="1200"/>
                </a:pPr>
                <a:r>
                  <a:rPr lang="en-US" sz="1200"/>
                  <a:t>% Excluded</a:t>
                </a:r>
              </a:p>
            </c:rich>
          </c:tx>
          <c:overlay val="0"/>
        </c:title>
        <c:numFmt formatCode="0%" sourceLinked="0"/>
        <c:majorTickMark val="out"/>
        <c:minorTickMark val="none"/>
        <c:tickLblPos val="nextTo"/>
        <c:txPr>
          <a:bodyPr/>
          <a:lstStyle/>
          <a:p>
            <a:pPr>
              <a:defRPr sz="1200"/>
            </a:pPr>
            <a:endParaRPr lang="en-US"/>
          </a:p>
        </c:txPr>
        <c:crossAx val="594549296"/>
        <c:crosses val="autoZero"/>
        <c:crossBetween val="between"/>
      </c:valAx>
    </c:plotArea>
    <c:legend>
      <c:legendPos val="b"/>
      <c:overlay val="0"/>
      <c:spPr>
        <a:ln>
          <a:solidFill>
            <a:sysClr val="windowText" lastClr="000000"/>
          </a:solidFill>
        </a:ln>
      </c:spPr>
      <c:txPr>
        <a:bodyPr/>
        <a:lstStyle/>
        <a:p>
          <a:pPr>
            <a:defRPr sz="1200"/>
          </a:pPr>
          <a:endParaRPr lang="en-US"/>
        </a:p>
      </c:txPr>
    </c:legend>
    <c:plotVisOnly val="1"/>
    <c:dispBlanksAs val="gap"/>
    <c:showDLblsOverMax val="0"/>
  </c:chart>
  <c:spPr>
    <a:noFill/>
    <a:ln>
      <a:noFill/>
    </a:ln>
  </c:sp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41732359913084E-2"/>
          <c:y val="7.8980729950259038E-2"/>
          <c:w val="0.87492371322280515"/>
          <c:h val="0.7234470210089653"/>
        </c:manualLayout>
      </c:layout>
      <c:lineChart>
        <c:grouping val="standard"/>
        <c:varyColors val="0"/>
        <c:ser>
          <c:idx val="4"/>
          <c:order val="0"/>
          <c:tx>
            <c:strRef>
              <c:f>'Volume by Quarter &amp; Year'!$AZ$35:$BF$35</c:f>
              <c:strCache>
                <c:ptCount val="1"/>
                <c:pt idx="0">
                  <c:v>PER Flats</c:v>
                </c:pt>
              </c:strCache>
            </c:strRef>
          </c:tx>
          <c:spPr>
            <a:ln>
              <a:solidFill>
                <a:schemeClr val="accent1">
                  <a:lumMod val="60000"/>
                  <a:lumOff val="40000"/>
                </a:schemeClr>
              </a:solidFill>
            </a:ln>
          </c:spPr>
          <c:marker>
            <c:spPr>
              <a:solidFill>
                <a:srgbClr val="96CFEE"/>
              </a:solidFill>
              <a:ln>
                <a:solidFill>
                  <a:schemeClr val="accent1">
                    <a:lumMod val="60000"/>
                    <a:lumOff val="40000"/>
                  </a:schemeClr>
                </a:solidFill>
              </a:ln>
            </c:spPr>
          </c:marker>
          <c:dLbls>
            <c:dLbl>
              <c:idx val="23"/>
              <c:layout>
                <c:manualLayout>
                  <c:x val="4.7923321176721306E-3"/>
                  <c:y val="3.478991139530044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ABE-4BB0-BBA1-2CA0E526199D}"/>
                </c:ext>
                <c:ext xmlns:c15="http://schemas.microsoft.com/office/drawing/2012/chart" uri="{CE6537A1-D6FC-4f65-9D91-7224C49458BB}"/>
              </c:extLst>
            </c:dLbl>
            <c:numFmt formatCode="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'Volume by Quarter &amp; Year'!$A$37:$A$60</c:f>
              <c:strCache>
                <c:ptCount val="24"/>
                <c:pt idx="0">
                  <c:v>FY2012 Q1</c:v>
                </c:pt>
                <c:pt idx="1">
                  <c:v>FY2012 Q2</c:v>
                </c:pt>
                <c:pt idx="2">
                  <c:v>FY2012 Q3</c:v>
                </c:pt>
                <c:pt idx="3">
                  <c:v>FY2012 Q4</c:v>
                </c:pt>
                <c:pt idx="4">
                  <c:v>FY2013 Q1</c:v>
                </c:pt>
                <c:pt idx="5">
                  <c:v>FY2013 Q2</c:v>
                </c:pt>
                <c:pt idx="6">
                  <c:v>FY2013 Q3</c:v>
                </c:pt>
                <c:pt idx="7">
                  <c:v>FY2013 Q4</c:v>
                </c:pt>
                <c:pt idx="8">
                  <c:v>FY2014 Q1</c:v>
                </c:pt>
                <c:pt idx="9">
                  <c:v>FY2014 Q2</c:v>
                </c:pt>
                <c:pt idx="10">
                  <c:v>FY2014 Q3</c:v>
                </c:pt>
                <c:pt idx="11">
                  <c:v>FY2014 Q4</c:v>
                </c:pt>
                <c:pt idx="12">
                  <c:v>FY2015 Q1</c:v>
                </c:pt>
                <c:pt idx="13">
                  <c:v>FY2015 Q2</c:v>
                </c:pt>
                <c:pt idx="14">
                  <c:v>FY2015 Q3</c:v>
                </c:pt>
                <c:pt idx="15">
                  <c:v>FY2015 Q4</c:v>
                </c:pt>
                <c:pt idx="16">
                  <c:v>FY2016 Q1</c:v>
                </c:pt>
                <c:pt idx="17">
                  <c:v>FY2016 Q2</c:v>
                </c:pt>
                <c:pt idx="18">
                  <c:v>FY2016 Q3</c:v>
                </c:pt>
                <c:pt idx="19">
                  <c:v>FY2016 Q4</c:v>
                </c:pt>
                <c:pt idx="20">
                  <c:v>FY2017 Q1</c:v>
                </c:pt>
                <c:pt idx="21">
                  <c:v>FY2017 Q2</c:v>
                </c:pt>
                <c:pt idx="22">
                  <c:v>FY2017 Q3</c:v>
                </c:pt>
                <c:pt idx="23">
                  <c:v>FY2017 Q4</c:v>
                </c:pt>
              </c:strCache>
            </c:strRef>
          </c:cat>
          <c:val>
            <c:numRef>
              <c:f>'Volume by Quarter &amp; Year'!$BJ$37:$BJ$60</c:f>
              <c:numCache>
                <c:formatCode>0.00%</c:formatCode>
                <c:ptCount val="24"/>
                <c:pt idx="0">
                  <c:v>0.56971351279204308</c:v>
                </c:pt>
                <c:pt idx="1">
                  <c:v>0.56431135276860067</c:v>
                </c:pt>
                <c:pt idx="2">
                  <c:v>0.59076949878497065</c:v>
                </c:pt>
                <c:pt idx="3">
                  <c:v>0.5879392248704709</c:v>
                </c:pt>
                <c:pt idx="4">
                  <c:v>0.60207849634181776</c:v>
                </c:pt>
                <c:pt idx="5">
                  <c:v>0.64444688805836148</c:v>
                </c:pt>
                <c:pt idx="6">
                  <c:v>0.66797428366704126</c:v>
                </c:pt>
                <c:pt idx="7">
                  <c:v>0.65145291071456823</c:v>
                </c:pt>
                <c:pt idx="8">
                  <c:v>0.67612557639446125</c:v>
                </c:pt>
                <c:pt idx="9">
                  <c:v>0.72796692818923081</c:v>
                </c:pt>
                <c:pt idx="10">
                  <c:v>0.74399653136391153</c:v>
                </c:pt>
                <c:pt idx="11">
                  <c:v>0.75171260620981717</c:v>
                </c:pt>
                <c:pt idx="12">
                  <c:v>0.78563098362813322</c:v>
                </c:pt>
                <c:pt idx="13">
                  <c:v>0.79556130209826448</c:v>
                </c:pt>
                <c:pt idx="14">
                  <c:v>0.81810017541571933</c:v>
                </c:pt>
                <c:pt idx="15">
                  <c:v>0.81396190614623176</c:v>
                </c:pt>
                <c:pt idx="16">
                  <c:v>0.83329821201950671</c:v>
                </c:pt>
                <c:pt idx="17">
                  <c:v>0.82889914937706677</c:v>
                </c:pt>
                <c:pt idx="18">
                  <c:v>0.84060545221342009</c:v>
                </c:pt>
                <c:pt idx="19">
                  <c:v>0.83326686665502558</c:v>
                </c:pt>
                <c:pt idx="20">
                  <c:v>0.85224093270048984</c:v>
                </c:pt>
                <c:pt idx="21">
                  <c:v>0.8538293531404233</c:v>
                </c:pt>
                <c:pt idx="22">
                  <c:v>0.86808526853042212</c:v>
                </c:pt>
                <c:pt idx="23">
                  <c:v>0.85327632366162531</c:v>
                </c:pt>
              </c:numCache>
            </c:numRef>
          </c:val>
          <c:smooth val="0"/>
          <c:extLst xmlns:c16r2="http://schemas.microsoft.com/office/drawing/2015/06/chart">
            <c:ext xmlns:c16="http://schemas.microsoft.com/office/drawing/2014/chart" uri="{C3380CC4-5D6E-409C-BE32-E72D297353CC}">
              <c16:uniqueId val="{00000001-3ABE-4BB0-BBA1-2CA0E526199D}"/>
            </c:ext>
          </c:extLst>
        </c:ser>
        <c:ser>
          <c:idx val="6"/>
          <c:order val="1"/>
          <c:tx>
            <c:strRef>
              <c:f>'Volume by Quarter &amp; Year'!$BU$35:$CA$35</c:f>
              <c:strCache>
                <c:ptCount val="1"/>
                <c:pt idx="0">
                  <c:v>All Mail Types</c:v>
                </c:pt>
              </c:strCache>
            </c:strRef>
          </c:tx>
          <c:spPr>
            <a:ln w="50800">
              <a:solidFill>
                <a:schemeClr val="tx1"/>
              </a:solidFill>
            </a:ln>
          </c:spPr>
          <c:marker>
            <c:symbol val="plus"/>
            <c:size val="11"/>
            <c:spPr>
              <a:ln>
                <a:solidFill>
                  <a:schemeClr val="tx1"/>
                </a:solidFill>
              </a:ln>
            </c:spPr>
          </c:marker>
          <c:dLbls>
            <c:dLbl>
              <c:idx val="4"/>
              <c:numFmt formatCode="0%" sourceLinked="0"/>
              <c:spPr>
                <a:noFill/>
                <a:ln>
                  <a:noFill/>
                </a:ln>
                <a:effectLst/>
              </c:spPr>
              <c:txPr>
                <a:bodyPr wrap="square" lIns="38100" tIns="19050" rIns="38100" bIns="19050" anchor="ctr">
                  <a:spAutoFit/>
                </a:bodyPr>
                <a:lstStyle/>
                <a:p>
                  <a:pPr>
                    <a:defRPr/>
                  </a:pPr>
                  <a:endParaRPr lang="en-US"/>
                </a:p>
              </c:txPr>
              <c:dLblPos val="b"/>
              <c:showLegendKey val="0"/>
              <c:showVal val="1"/>
              <c:showCatName val="0"/>
              <c:showSerName val="0"/>
              <c:showPercent val="0"/>
              <c:showBubbleSize val="0"/>
            </c:dLbl>
            <c:dLbl>
              <c:idx val="23"/>
              <c:layout>
                <c:manualLayout>
                  <c:x val="6.2592762993611388E-4"/>
                  <c:y val="1.7649716466135505E-2"/>
                </c:manualLayout>
              </c:layout>
              <c:numFmt formatCode="0%" sourceLinked="0"/>
              <c:spPr>
                <a:noFill/>
                <a:ln>
                  <a:noFill/>
                </a:ln>
                <a:effectLst/>
              </c:spPr>
              <c:txPr>
                <a:bodyPr wrap="square" lIns="38100" tIns="19050" rIns="38100" bIns="19050" anchor="ctr">
                  <a:spAutoFit/>
                </a:bodyPr>
                <a:lstStyle/>
                <a:p>
                  <a:pPr>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ABE-4BB0-BBA1-2CA0E526199D}"/>
                </c:ext>
                <c:ext xmlns:c15="http://schemas.microsoft.com/office/drawing/2012/chart" uri="{CE6537A1-D6FC-4f65-9D91-7224C49458BB}"/>
              </c:extLst>
            </c:dLbl>
            <c:numFmt formatCode="0%" sourceLinked="0"/>
            <c:spPr>
              <a:noFill/>
              <a:ln>
                <a:noFill/>
              </a:ln>
              <a:effectLst/>
            </c:sp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'Volume by Quarter &amp; Year'!$A$37:$A$60</c:f>
              <c:strCache>
                <c:ptCount val="24"/>
                <c:pt idx="0">
                  <c:v>FY2012 Q1</c:v>
                </c:pt>
                <c:pt idx="1">
                  <c:v>FY2012 Q2</c:v>
                </c:pt>
                <c:pt idx="2">
                  <c:v>FY2012 Q3</c:v>
                </c:pt>
                <c:pt idx="3">
                  <c:v>FY2012 Q4</c:v>
                </c:pt>
                <c:pt idx="4">
                  <c:v>FY2013 Q1</c:v>
                </c:pt>
                <c:pt idx="5">
                  <c:v>FY2013 Q2</c:v>
                </c:pt>
                <c:pt idx="6">
                  <c:v>FY2013 Q3</c:v>
                </c:pt>
                <c:pt idx="7">
                  <c:v>FY2013 Q4</c:v>
                </c:pt>
                <c:pt idx="8">
                  <c:v>FY2014 Q1</c:v>
                </c:pt>
                <c:pt idx="9">
                  <c:v>FY2014 Q2</c:v>
                </c:pt>
                <c:pt idx="10">
                  <c:v>FY2014 Q3</c:v>
                </c:pt>
                <c:pt idx="11">
                  <c:v>FY2014 Q4</c:v>
                </c:pt>
                <c:pt idx="12">
                  <c:v>FY2015 Q1</c:v>
                </c:pt>
                <c:pt idx="13">
                  <c:v>FY2015 Q2</c:v>
                </c:pt>
                <c:pt idx="14">
                  <c:v>FY2015 Q3</c:v>
                </c:pt>
                <c:pt idx="15">
                  <c:v>FY2015 Q4</c:v>
                </c:pt>
                <c:pt idx="16">
                  <c:v>FY2016 Q1</c:v>
                </c:pt>
                <c:pt idx="17">
                  <c:v>FY2016 Q2</c:v>
                </c:pt>
                <c:pt idx="18">
                  <c:v>FY2016 Q3</c:v>
                </c:pt>
                <c:pt idx="19">
                  <c:v>FY2016 Q4</c:v>
                </c:pt>
                <c:pt idx="20">
                  <c:v>FY2017 Q1</c:v>
                </c:pt>
                <c:pt idx="21">
                  <c:v>FY2017 Q2</c:v>
                </c:pt>
                <c:pt idx="22">
                  <c:v>FY2017 Q3</c:v>
                </c:pt>
                <c:pt idx="23">
                  <c:v>FY2017 Q4</c:v>
                </c:pt>
              </c:strCache>
            </c:strRef>
          </c:cat>
          <c:val>
            <c:numRef>
              <c:f>'Volume by Quarter &amp; Year'!$BX$37:$BX$60</c:f>
              <c:numCache>
                <c:formatCode>0.00%</c:formatCode>
                <c:ptCount val="24"/>
                <c:pt idx="0">
                  <c:v>0.48703091677426608</c:v>
                </c:pt>
                <c:pt idx="1">
                  <c:v>0.49664749181134887</c:v>
                </c:pt>
                <c:pt idx="2">
                  <c:v>0.51385175178379405</c:v>
                </c:pt>
                <c:pt idx="3">
                  <c:v>0.52771761556739416</c:v>
                </c:pt>
                <c:pt idx="4">
                  <c:v>0.52973838685968411</c:v>
                </c:pt>
                <c:pt idx="5">
                  <c:v>0.57019593440098515</c:v>
                </c:pt>
                <c:pt idx="6">
                  <c:v>0.59797564755346166</c:v>
                </c:pt>
                <c:pt idx="7">
                  <c:v>0.64468610277639837</c:v>
                </c:pt>
                <c:pt idx="8">
                  <c:v>0.69072481205088132</c:v>
                </c:pt>
                <c:pt idx="9">
                  <c:v>0.73948037536795219</c:v>
                </c:pt>
                <c:pt idx="10">
                  <c:v>0.75880371200527064</c:v>
                </c:pt>
                <c:pt idx="11">
                  <c:v>0.79337869204944877</c:v>
                </c:pt>
                <c:pt idx="12">
                  <c:v>0.8242868323201763</c:v>
                </c:pt>
                <c:pt idx="13">
                  <c:v>0.8603308043194059</c:v>
                </c:pt>
                <c:pt idx="14">
                  <c:v>0.871772049525677</c:v>
                </c:pt>
                <c:pt idx="15">
                  <c:v>0.88648468281534409</c:v>
                </c:pt>
                <c:pt idx="16">
                  <c:v>0.88577590962214703</c:v>
                </c:pt>
                <c:pt idx="17">
                  <c:v>0.89433085184503014</c:v>
                </c:pt>
                <c:pt idx="18">
                  <c:v>0.89572100983359271</c:v>
                </c:pt>
                <c:pt idx="19">
                  <c:v>0.90779014527885105</c:v>
                </c:pt>
                <c:pt idx="20">
                  <c:v>0.90466518079708524</c:v>
                </c:pt>
                <c:pt idx="21">
                  <c:v>0.91643910565124398</c:v>
                </c:pt>
                <c:pt idx="22">
                  <c:v>0.91821120659015587</c:v>
                </c:pt>
                <c:pt idx="23">
                  <c:v>0.92355452437061869</c:v>
                </c:pt>
              </c:numCache>
            </c:numRef>
          </c:val>
          <c:smooth val="0"/>
          <c:extLst xmlns:c16r2="http://schemas.microsoft.com/office/drawing/2015/06/chart">
            <c:ext xmlns:c16="http://schemas.microsoft.com/office/drawing/2014/chart" uri="{C3380CC4-5D6E-409C-BE32-E72D297353CC}">
              <c16:uniqueId val="{00000004-3ABE-4BB0-BBA1-2CA0E526199D}"/>
            </c:ext>
          </c:extLst>
        </c:ser>
        <c:dLbls>
          <c:showLegendKey val="0"/>
          <c:showVal val="0"/>
          <c:showCatName val="0"/>
          <c:showSerName val="0"/>
          <c:showPercent val="0"/>
          <c:showBubbleSize val="0"/>
        </c:dLbls>
        <c:marker val="1"/>
        <c:smooth val="0"/>
        <c:axId val="423101504"/>
        <c:axId val="423101896"/>
      </c:lineChart>
      <c:dateAx>
        <c:axId val="423101504"/>
        <c:scaling>
          <c:orientation val="minMax"/>
        </c:scaling>
        <c:delete val="0"/>
        <c:axPos val="b"/>
        <c:numFmt formatCode="General" sourceLinked="1"/>
        <c:majorTickMark val="out"/>
        <c:minorTickMark val="none"/>
        <c:tickLblPos val="nextTo"/>
        <c:txPr>
          <a:bodyPr rot="-2700000"/>
          <a:lstStyle/>
          <a:p>
            <a:pPr>
              <a:defRPr/>
            </a:pPr>
            <a:endParaRPr lang="en-US"/>
          </a:p>
        </c:txPr>
        <c:crossAx val="423101896"/>
        <c:crosses val="autoZero"/>
        <c:auto val="0"/>
        <c:lblOffset val="100"/>
        <c:baseTimeUnit val="months"/>
        <c:majorTimeUnit val="months"/>
      </c:dateAx>
      <c:valAx>
        <c:axId val="423101896"/>
        <c:scaling>
          <c:orientation val="minMax"/>
          <c:min val="0"/>
        </c:scaling>
        <c:delete val="0"/>
        <c:axPos val="l"/>
        <c:majorGridlines/>
        <c:title>
          <c:tx>
            <c:rich>
              <a:bodyPr rot="-5400000" vert="horz"/>
              <a:lstStyle/>
              <a:p>
                <a:pPr>
                  <a:defRPr/>
                </a:pPr>
                <a:r>
                  <a:rPr lang="en-US" sz="1400"/>
                  <a:t>Percentage of Total Volume that is Full Service</a:t>
                </a:r>
              </a:p>
            </c:rich>
          </c:tx>
          <c:overlay val="0"/>
        </c:title>
        <c:numFmt formatCode="0%" sourceLinked="0"/>
        <c:majorTickMark val="out"/>
        <c:minorTickMark val="none"/>
        <c:tickLblPos val="nextTo"/>
        <c:crossAx val="423101504"/>
        <c:crosses val="autoZero"/>
        <c:crossBetween val="between"/>
      </c:valAx>
    </c:plotArea>
    <c:legend>
      <c:legendPos val="b"/>
      <c:overlay val="0"/>
      <c:spPr>
        <a:ln>
          <a:solidFill>
            <a:sysClr val="windowText" lastClr="000000"/>
          </a:solidFill>
        </a:ln>
      </c:spPr>
    </c:legend>
    <c:plotVisOnly val="1"/>
    <c:dispBlanksAs val="gap"/>
    <c:showDLblsOverMax val="0"/>
  </c:chart>
  <c:spPr>
    <a:noFill/>
    <a:ln>
      <a:noFill/>
    </a:ln>
  </c:sp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'FS and Basic Volume Calculation'!$P$29</c:f>
              <c:strCache>
                <c:ptCount val="1"/>
                <c:pt idx="0">
                  <c:v>PER Flats</c:v>
                </c:pt>
              </c:strCache>
            </c:strRef>
          </c:tx>
          <c:dPt>
            <c:idx val="2"/>
            <c:bubble3D val="0"/>
            <c:spPr>
              <a:solidFill>
                <a:srgbClr val="F7B553"/>
              </a:solidFill>
            </c:spPr>
            <c:extLst xmlns:c16r2="http://schemas.microsoft.com/office/drawing/2015/06/chart">
              <c:ext xmlns:c16="http://schemas.microsoft.com/office/drawing/2014/chart" uri="{C3380CC4-5D6E-409C-BE32-E72D297353CC}">
                <c16:uniqueId val="{00000001-BC53-4B69-B68E-5CF7E5496F0F}"/>
              </c:ext>
            </c:extLst>
          </c:dPt>
          <c:dPt>
            <c:idx val="3"/>
            <c:bubble3D val="0"/>
            <c:spPr>
              <a:solidFill>
                <a:srgbClr val="F9CB87"/>
              </a:solidFill>
            </c:spPr>
            <c:extLst xmlns:c16r2="http://schemas.microsoft.com/office/drawing/2015/06/chart">
              <c:ext xmlns:c16="http://schemas.microsoft.com/office/drawing/2014/chart" uri="{C3380CC4-5D6E-409C-BE32-E72D297353CC}">
                <c16:uniqueId val="{00000003-BC53-4B69-B68E-5CF7E5496F0F}"/>
              </c:ext>
            </c:extLst>
          </c:dPt>
          <c:dLbls>
            <c:spPr>
              <a:noFill/>
              <a:ln>
                <a:noFill/>
              </a:ln>
              <a:effectLst/>
            </c:spPr>
            <c:txPr>
              <a:bodyPr/>
              <a:lstStyle/>
              <a:p>
                <a:pPr>
                  <a:defRPr sz="1200" b="1"/>
                </a:pPr>
                <a:endParaRPr lang="en-US"/>
              </a:p>
            </c:txPr>
            <c:dLblPos val="in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'FS and Basic Volume Calculation'!$Q$21:$T$21</c:f>
              <c:strCache>
                <c:ptCount val="4"/>
                <c:pt idx="0">
                  <c:v>FS in Measurement</c:v>
                </c:pt>
                <c:pt idx="1">
                  <c:v>FS not in Measurement</c:v>
                </c:pt>
                <c:pt idx="2">
                  <c:v>Basic 
(FS Eligible)</c:v>
                </c:pt>
                <c:pt idx="3">
                  <c:v>Basic 
(Non-FS Eligible)</c:v>
                </c:pt>
              </c:strCache>
            </c:strRef>
          </c:cat>
          <c:val>
            <c:numRef>
              <c:f>'FS and Basic Volume Calculation'!$Q$29:$T$29</c:f>
              <c:numCache>
                <c:formatCode>#,##0</c:formatCode>
                <c:ptCount val="4"/>
                <c:pt idx="0">
                  <c:v>239817887.27077705</c:v>
                </c:pt>
                <c:pt idx="1">
                  <c:v>110631866.72922295</c:v>
                </c:pt>
                <c:pt idx="2">
                  <c:v>52492255</c:v>
                </c:pt>
                <c:pt idx="3">
                  <c:v>14563558</c:v>
                </c:pt>
              </c:numCache>
            </c:numRef>
          </c:val>
          <c:extLst xmlns:c16r2="http://schemas.microsoft.com/office/drawing/2015/06/chart">
            <c:ext xmlns:c16="http://schemas.microsoft.com/office/drawing/2014/chart" uri="{C3380CC4-5D6E-409C-BE32-E72D297353CC}">
              <c16:uniqueId val="{00000004-BC53-4B69-B68E-5CF7E5496F0F}"/>
            </c:ext>
          </c:extLst>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spPr>
    <a:noFill/>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02987861811391"/>
          <c:y val="0.15416666666666667"/>
          <c:w val="0.68394024276377219"/>
          <c:h val="0.81388888888888888"/>
        </c:manualLayout>
      </c:layout>
      <c:pieChart>
        <c:varyColors val="1"/>
        <c:ser>
          <c:idx val="0"/>
          <c:order val="0"/>
          <c:tx>
            <c:strRef>
              <c:f>'Pies and Lists'!$L$3</c:f>
              <c:strCache>
                <c:ptCount val="1"/>
                <c:pt idx="0">
                  <c:v>%</c:v>
                </c:pt>
              </c:strCache>
            </c:strRef>
          </c:tx>
          <c:dLbls>
            <c:dLbl>
              <c:idx val="0"/>
              <c:spPr/>
              <c:txPr>
                <a:bodyPr/>
                <a:lstStyle/>
                <a:p>
                  <a:pPr>
                    <a:defRPr sz="1200" b="1"/>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669F-4779-BD18-DAB611DB6324}"/>
                </c:ext>
                <c:ext xmlns:c15="http://schemas.microsoft.com/office/drawing/2012/chart" uri="{CE6537A1-D6FC-4f65-9D91-7224C49458BB}"/>
              </c:extLst>
            </c:dLbl>
            <c:dLbl>
              <c:idx val="3"/>
              <c:layout>
                <c:manualLayout>
                  <c:x val="-0.21620555399271252"/>
                  <c:y val="0.10579873497093831"/>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1-669F-4779-BD18-DAB611DB6324}"/>
                </c:ext>
                <c:ext xmlns:c15="http://schemas.microsoft.com/office/drawing/2012/chart" uri="{CE6537A1-D6FC-4f65-9D91-7224C49458BB}"/>
              </c:extLst>
            </c:dLbl>
            <c:dLbl>
              <c:idx val="4"/>
              <c:layout>
                <c:manualLayout>
                  <c:x val="-0.24847299139067691"/>
                  <c:y val="7.3671102890862344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2-669F-4779-BD18-DAB611DB6324}"/>
                </c:ext>
                <c:ext xmlns:c15="http://schemas.microsoft.com/office/drawing/2012/chart" uri="{CE6537A1-D6FC-4f65-9D91-7224C49458BB}"/>
              </c:extLst>
            </c:dLbl>
            <c:dLbl>
              <c:idx val="5"/>
              <c:layout>
                <c:manualLayout>
                  <c:x val="-0.31264554553671453"/>
                  <c:y val="-3.5935073863007949E-3"/>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3-669F-4779-BD18-DAB611DB6324}"/>
                </c:ext>
                <c:ext xmlns:c15="http://schemas.microsoft.com/office/drawing/2012/chart" uri="{CE6537A1-D6FC-4f65-9D91-7224C49458BB}"/>
              </c:extLst>
            </c:dLbl>
            <c:dLbl>
              <c:idx val="6"/>
              <c:layout>
                <c:manualLayout>
                  <c:x val="-0.32921464086144647"/>
                  <c:y val="-8.9643508533189017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4-669F-4779-BD18-DAB611DB6324}"/>
                </c:ext>
                <c:ext xmlns:c15="http://schemas.microsoft.com/office/drawing/2012/chart" uri="{CE6537A1-D6FC-4f65-9D91-7224C49458BB}"/>
              </c:extLst>
            </c:dLbl>
            <c:dLbl>
              <c:idx val="7"/>
              <c:layout>
                <c:manualLayout>
                  <c:x val="-0.15196530747410719"/>
                  <c:y val="-6.0044026881243016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5-669F-4779-BD18-DAB611DB6324}"/>
                </c:ext>
                <c:ext xmlns:c15="http://schemas.microsoft.com/office/drawing/2012/chart" uri="{CE6537A1-D6FC-4f65-9D91-7224C49458BB}"/>
              </c:extLst>
            </c:dLbl>
            <c:dLbl>
              <c:idx val="8"/>
              <c:layout>
                <c:manualLayout>
                  <c:x val="5.5408796272406684E-2"/>
                  <c:y val="-5.9352941563887693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6-669F-4779-BD18-DAB611DB6324}"/>
                </c:ext>
                <c:ext xmlns:c15="http://schemas.microsoft.com/office/drawing/2012/chart" uri="{CE6537A1-D6FC-4f65-9D91-7224C49458BB}"/>
              </c:extLst>
            </c:dLbl>
            <c:dLbl>
              <c:idx val="9"/>
              <c:layout>
                <c:manualLayout>
                  <c:x val="0.2454495837011563"/>
                  <c:y val="-7.3999044789732238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7-669F-4779-BD18-DAB611DB6324}"/>
                </c:ext>
                <c:ext xmlns:c15="http://schemas.microsoft.com/office/drawing/2012/chart" uri="{CE6537A1-D6FC-4f65-9D91-7224C49458BB}"/>
              </c:extLst>
            </c:dLbl>
            <c:dLbl>
              <c:idx val="10"/>
              <c:layout>
                <c:manualLayout>
                  <c:x val="0.19363899845599003"/>
                  <c:y val="-1.1779527559055118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8-669F-4779-BD18-DAB611DB6324}"/>
                </c:ext>
                <c:ext xmlns:c15="http://schemas.microsoft.com/office/drawing/2012/chart" uri="{CE6537A1-D6FC-4f65-9D91-7224C49458BB}"/>
              </c:extLst>
            </c:dLbl>
            <c:spPr>
              <a:noFill/>
              <a:ln>
                <a:noFill/>
              </a:ln>
              <a:effectLst/>
            </c:spPr>
            <c:dLblPos val="bestFit"/>
            <c:showLegendKey val="0"/>
            <c:showVal val="0"/>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'Pies and Lists'!$K$4:$K$14</c:f>
              <c:strCache>
                <c:ptCount val="11"/>
                <c:pt idx="0">
                  <c:v>In Measurement</c:v>
                </c:pt>
                <c:pt idx="1">
                  <c:v>Long Haul</c:v>
                </c:pt>
                <c:pt idx="2">
                  <c:v>No Start-the-Clock</c:v>
                </c:pt>
                <c:pt idx="3">
                  <c:v>No Piece Scan</c:v>
                </c:pt>
                <c:pt idx="4">
                  <c:v>Undeliverable-as-Addressed / PARS</c:v>
                </c:pt>
                <c:pt idx="5">
                  <c:v>Incorrect Entry Facility</c:v>
                </c:pt>
                <c:pt idx="6">
                  <c:v>Non-Unique IMb</c:v>
                </c:pt>
                <c:pt idx="7">
                  <c:v>Inconsistent SPM Data</c:v>
                </c:pt>
                <c:pt idx="8">
                  <c:v>Orphan Handling Unit</c:v>
                </c:pt>
                <c:pt idx="9">
                  <c:v>Non-Compliant</c:v>
                </c:pt>
                <c:pt idx="10">
                  <c:v>Other</c:v>
                </c:pt>
              </c:strCache>
            </c:strRef>
          </c:cat>
          <c:val>
            <c:numRef>
              <c:f>'Pies and Lists'!$L$4:$L$14</c:f>
              <c:numCache>
                <c:formatCode>0.00%</c:formatCode>
                <c:ptCount val="11"/>
                <c:pt idx="0" formatCode="0%">
                  <c:v>0.71053758806386225</c:v>
                </c:pt>
                <c:pt idx="1">
                  <c:v>0.1212</c:v>
                </c:pt>
                <c:pt idx="2">
                  <c:v>9.8900000000000002E-2</c:v>
                </c:pt>
                <c:pt idx="3">
                  <c:v>2.63E-2</c:v>
                </c:pt>
                <c:pt idx="4">
                  <c:v>1.37E-2</c:v>
                </c:pt>
                <c:pt idx="5">
                  <c:v>7.9000000000000008E-3</c:v>
                </c:pt>
                <c:pt idx="6">
                  <c:v>7.1000000000000004E-3</c:v>
                </c:pt>
                <c:pt idx="7">
                  <c:v>4.4999999999999997E-3</c:v>
                </c:pt>
                <c:pt idx="8">
                  <c:v>3.8E-3</c:v>
                </c:pt>
                <c:pt idx="9">
                  <c:v>1.5E-3</c:v>
                </c:pt>
                <c:pt idx="10">
                  <c:v>4.4999999999999988E-3</c:v>
                </c:pt>
              </c:numCache>
            </c:numRef>
          </c:val>
          <c:extLst xmlns:c16r2="http://schemas.microsoft.com/office/drawing/2015/06/chart">
            <c:ext xmlns:c16="http://schemas.microsoft.com/office/drawing/2014/chart" uri="{C3380CC4-5D6E-409C-BE32-E72D297353CC}">
              <c16:uniqueId val="{00000009-669F-4779-BD18-DAB611DB6324}"/>
            </c:ext>
          </c:extLst>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spPr>
    <a:noFill/>
    <a:ln>
      <a:noFill/>
    </a:ln>
  </c:sp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02987861811391"/>
          <c:y val="0.15416666666666667"/>
          <c:w val="0.68394024276377219"/>
          <c:h val="0.81388888888888888"/>
        </c:manualLayout>
      </c:layout>
      <c:pieChart>
        <c:varyColors val="1"/>
        <c:ser>
          <c:idx val="0"/>
          <c:order val="0"/>
          <c:tx>
            <c:strRef>
              <c:f>'Pies and Lists'!$L$143</c:f>
              <c:strCache>
                <c:ptCount val="1"/>
                <c:pt idx="0">
                  <c:v>%</c:v>
                </c:pt>
              </c:strCache>
            </c:strRef>
          </c:tx>
          <c:dLbls>
            <c:dLbl>
              <c:idx val="0"/>
              <c:spPr/>
              <c:txPr>
                <a:bodyPr/>
                <a:lstStyle/>
                <a:p>
                  <a:pPr>
                    <a:defRPr sz="1200" b="1"/>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7E49-4428-8E90-175683C15005}"/>
                </c:ext>
                <c:ext xmlns:c15="http://schemas.microsoft.com/office/drawing/2012/chart" uri="{CE6537A1-D6FC-4f65-9D91-7224C49458BB}"/>
              </c:extLst>
            </c:dLbl>
            <c:dLbl>
              <c:idx val="2"/>
              <c:layout>
                <c:manualLayout>
                  <c:x val="-7.5764719202857725E-2"/>
                  <c:y val="6.9267805296297696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1-7E49-4428-8E90-175683C15005}"/>
                </c:ext>
                <c:ext xmlns:c15="http://schemas.microsoft.com/office/drawing/2012/chart" uri="{CE6537A1-D6FC-4f65-9D91-7224C49458BB}"/>
              </c:extLst>
            </c:dLbl>
            <c:dLbl>
              <c:idx val="3"/>
              <c:layout>
                <c:manualLayout>
                  <c:x val="-0.21643129656416563"/>
                  <c:y val="6.5902715506777163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2-7E49-4428-8E90-175683C15005}"/>
                </c:ext>
                <c:ext xmlns:c15="http://schemas.microsoft.com/office/drawing/2012/chart" uri="{CE6537A1-D6FC-4f65-9D91-7224C49458BB}"/>
              </c:extLst>
            </c:dLbl>
            <c:dLbl>
              <c:idx val="4"/>
              <c:layout>
                <c:manualLayout>
                  <c:x val="-0.19102434268160914"/>
                  <c:y val="4.7905753162197424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3-7E49-4428-8E90-175683C15005}"/>
                </c:ext>
                <c:ext xmlns:c15="http://schemas.microsoft.com/office/drawing/2012/chart" uri="{CE6537A1-D6FC-4f65-9D91-7224C49458BB}"/>
              </c:extLst>
            </c:dLbl>
            <c:dLbl>
              <c:idx val="5"/>
              <c:layout>
                <c:manualLayout>
                  <c:x val="-0.22758605271456139"/>
                  <c:y val="-5.7225003075544255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4-7E49-4428-8E90-175683C15005}"/>
                </c:ext>
                <c:ext xmlns:c15="http://schemas.microsoft.com/office/drawing/2012/chart" uri="{CE6537A1-D6FC-4f65-9D91-7224C49458BB}"/>
              </c:extLst>
            </c:dLbl>
            <c:dLbl>
              <c:idx val="6"/>
              <c:layout>
                <c:manualLayout>
                  <c:x val="-7.61703794798642E-2"/>
                  <c:y val="-6.4843231440435245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5-7E49-4428-8E90-175683C15005}"/>
                </c:ext>
                <c:ext xmlns:c15="http://schemas.microsoft.com/office/drawing/2012/chart" uri="{CE6537A1-D6FC-4f65-9D91-7224C49458BB}"/>
              </c:extLst>
            </c:dLbl>
            <c:dLbl>
              <c:idx val="7"/>
              <c:layout>
                <c:manualLayout>
                  <c:x val="5.9752316455401799E-2"/>
                  <c:y val="-9.7854930670449938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6-7E49-4428-8E90-175683C15005}"/>
                </c:ext>
                <c:ext xmlns:c15="http://schemas.microsoft.com/office/drawing/2012/chart" uri="{CE6537A1-D6FC-4f65-9D91-7224C49458BB}"/>
              </c:extLst>
            </c:dLbl>
            <c:dLbl>
              <c:idx val="8"/>
              <c:layout>
                <c:manualLayout>
                  <c:x val="0.20872303012721685"/>
                  <c:y val="-5.9963056047876516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7-7E49-4428-8E90-175683C15005}"/>
                </c:ext>
                <c:ext xmlns:c15="http://schemas.microsoft.com/office/drawing/2012/chart" uri="{CE6537A1-D6FC-4f65-9D91-7224C49458BB}"/>
              </c:extLst>
            </c:dLbl>
            <c:dLbl>
              <c:idx val="9"/>
              <c:layout>
                <c:manualLayout>
                  <c:x val="0.36580694933916147"/>
                  <c:y val="-1.5685977342477172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8-7E49-4428-8E90-175683C15005}"/>
                </c:ext>
                <c:ext xmlns:c15="http://schemas.microsoft.com/office/drawing/2012/chart" uri="{CE6537A1-D6FC-4f65-9D91-7224C49458BB}"/>
              </c:extLst>
            </c:dLbl>
            <c:dLbl>
              <c:idx val="10"/>
              <c:layout>
                <c:manualLayout>
                  <c:x val="0.18685072945831011"/>
                  <c:y val="8.4868649702759622E-3"/>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9-7E49-4428-8E90-175683C15005}"/>
                </c:ext>
                <c:ext xmlns:c15="http://schemas.microsoft.com/office/drawing/2012/chart" uri="{CE6537A1-D6FC-4f65-9D91-7224C49458BB}"/>
              </c:extLst>
            </c:dLbl>
            <c:spPr>
              <a:noFill/>
              <a:ln>
                <a:noFill/>
              </a:ln>
              <a:effectLst/>
            </c:spPr>
            <c:dLblPos val="bestFit"/>
            <c:showLegendKey val="0"/>
            <c:showVal val="0"/>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'Pies and Lists'!$K$144:$K$154</c:f>
              <c:strCache>
                <c:ptCount val="11"/>
                <c:pt idx="0">
                  <c:v>In Measurement</c:v>
                </c:pt>
                <c:pt idx="1">
                  <c:v>No Piece Scan</c:v>
                </c:pt>
                <c:pt idx="2">
                  <c:v>No Start-the-Clock</c:v>
                </c:pt>
                <c:pt idx="3">
                  <c:v>Long Haul</c:v>
                </c:pt>
                <c:pt idx="4">
                  <c:v>Invalid Entry Point for Entry Discount (FAST MDF)</c:v>
                </c:pt>
                <c:pt idx="5">
                  <c:v>Undeliverable-as-Addressed / PARS</c:v>
                </c:pt>
                <c:pt idx="6">
                  <c:v>Invalid Final Processing ZIP5</c:v>
                </c:pt>
                <c:pt idx="7">
                  <c:v>Non-Unique IMb</c:v>
                </c:pt>
                <c:pt idx="8">
                  <c:v>Orphan Handling Unit</c:v>
                </c:pt>
                <c:pt idx="9">
                  <c:v>Inaccurate Scheduled Ship Date</c:v>
                </c:pt>
                <c:pt idx="10">
                  <c:v>Other</c:v>
                </c:pt>
              </c:strCache>
            </c:strRef>
          </c:cat>
          <c:val>
            <c:numRef>
              <c:f>'Pies and Lists'!$L$144:$L$154</c:f>
              <c:numCache>
                <c:formatCode>0.00%</c:formatCode>
                <c:ptCount val="11"/>
                <c:pt idx="0" formatCode="0%">
                  <c:v>0.68431461153423168</c:v>
                </c:pt>
                <c:pt idx="1">
                  <c:v>0.18329999999999999</c:v>
                </c:pt>
                <c:pt idx="2">
                  <c:v>4.4699999999999997E-2</c:v>
                </c:pt>
                <c:pt idx="3">
                  <c:v>2.41E-2</c:v>
                </c:pt>
                <c:pt idx="4">
                  <c:v>1.7500000000000002E-2</c:v>
                </c:pt>
                <c:pt idx="5">
                  <c:v>9.7999999999999997E-3</c:v>
                </c:pt>
                <c:pt idx="6">
                  <c:v>8.8000000000000005E-3</c:v>
                </c:pt>
                <c:pt idx="7">
                  <c:v>5.0000000000000001E-3</c:v>
                </c:pt>
                <c:pt idx="8">
                  <c:v>3.7000000000000002E-3</c:v>
                </c:pt>
                <c:pt idx="9">
                  <c:v>3.7000000000000002E-3</c:v>
                </c:pt>
                <c:pt idx="10">
                  <c:v>1.4899999999999997E-2</c:v>
                </c:pt>
              </c:numCache>
            </c:numRef>
          </c:val>
          <c:extLst xmlns:c16r2="http://schemas.microsoft.com/office/drawing/2015/06/chart">
            <c:ext xmlns:c16="http://schemas.microsoft.com/office/drawing/2014/chart" uri="{C3380CC4-5D6E-409C-BE32-E72D297353CC}">
              <c16:uniqueId val="{0000000A-7E49-4428-8E90-175683C15005}"/>
            </c:ext>
          </c:extLst>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spPr>
    <a:noFill/>
    <a:ln>
      <a:noFill/>
    </a:ln>
  </c:sp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271970987448182E-2"/>
          <c:y val="3.4882562756578507E-2"/>
          <c:w val="0.89842748280386175"/>
          <c:h val="0.85952570832492092"/>
        </c:manualLayout>
      </c:layout>
      <c:lineChart>
        <c:grouping val="standard"/>
        <c:varyColors val="0"/>
        <c:ser>
          <c:idx val="3"/>
          <c:order val="0"/>
          <c:tx>
            <c:strRef>
              <c:f>'Exclusion Trends'!$A$45</c:f>
              <c:strCache>
                <c:ptCount val="1"/>
                <c:pt idx="0">
                  <c:v>PER Flats</c:v>
                </c:pt>
              </c:strCache>
            </c:strRef>
          </c:tx>
          <c:cat>
            <c:strRef>
              <c:f>'Exclusion Trends'!$X$41:$AJ$41</c:f>
              <c:strCache>
                <c:ptCount val="13"/>
                <c:pt idx="0">
                  <c:v>Sep 2016</c:v>
                </c:pt>
                <c:pt idx="1">
                  <c:v>Oct 2016</c:v>
                </c:pt>
                <c:pt idx="2">
                  <c:v>Nov 2016</c:v>
                </c:pt>
                <c:pt idx="3">
                  <c:v>Dec 2016</c:v>
                </c:pt>
                <c:pt idx="4">
                  <c:v>Jan 2017</c:v>
                </c:pt>
                <c:pt idx="5">
                  <c:v>Feb 2017</c:v>
                </c:pt>
                <c:pt idx="6">
                  <c:v>Mar 2017</c:v>
                </c:pt>
                <c:pt idx="7">
                  <c:v>Apr 2017</c:v>
                </c:pt>
                <c:pt idx="8">
                  <c:v>May 2017</c:v>
                </c:pt>
                <c:pt idx="9">
                  <c:v>Jun 2017</c:v>
                </c:pt>
                <c:pt idx="10">
                  <c:v>Jul 2017</c:v>
                </c:pt>
                <c:pt idx="11">
                  <c:v>Aug 2017</c:v>
                </c:pt>
                <c:pt idx="12">
                  <c:v>Sep 2017</c:v>
                </c:pt>
              </c:strCache>
            </c:strRef>
          </c:cat>
          <c:val>
            <c:numRef>
              <c:f>'Exclusion Trends'!$X$45:$AJ$45</c:f>
              <c:numCache>
                <c:formatCode>0.00%</c:formatCode>
                <c:ptCount val="13"/>
                <c:pt idx="0">
                  <c:v>3.4099999999999998E-2</c:v>
                </c:pt>
                <c:pt idx="1">
                  <c:v>7.0599999999999996E-2</c:v>
                </c:pt>
                <c:pt idx="2">
                  <c:v>8.7400000000000005E-2</c:v>
                </c:pt>
                <c:pt idx="3">
                  <c:v>4.3799999999999999E-2</c:v>
                </c:pt>
                <c:pt idx="4">
                  <c:v>7.3200000000000001E-2</c:v>
                </c:pt>
                <c:pt idx="5">
                  <c:v>5.7500000000000002E-2</c:v>
                </c:pt>
                <c:pt idx="6">
                  <c:v>5.0299999999999997E-2</c:v>
                </c:pt>
                <c:pt idx="7">
                  <c:v>4.3999999999999997E-2</c:v>
                </c:pt>
                <c:pt idx="8">
                  <c:v>4.5699999999999998E-2</c:v>
                </c:pt>
                <c:pt idx="9">
                  <c:v>4.4400000000000002E-2</c:v>
                </c:pt>
                <c:pt idx="10">
                  <c:v>5.2400000000000002E-2</c:v>
                </c:pt>
                <c:pt idx="11">
                  <c:v>5.8099999999999999E-2</c:v>
                </c:pt>
                <c:pt idx="12">
                  <c:v>0.05</c:v>
                </c:pt>
              </c:numCache>
            </c:numRef>
          </c:val>
          <c:smooth val="0"/>
          <c:extLst xmlns:c16r2="http://schemas.microsoft.com/office/drawing/2015/06/chart">
            <c:ext xmlns:c16="http://schemas.microsoft.com/office/drawing/2014/chart" uri="{C3380CC4-5D6E-409C-BE32-E72D297353CC}">
              <c16:uniqueId val="{00000003-AEC4-4127-8466-D61CBBD13C32}"/>
            </c:ext>
          </c:extLst>
        </c:ser>
        <c:dLbls>
          <c:showLegendKey val="0"/>
          <c:showVal val="0"/>
          <c:showCatName val="0"/>
          <c:showSerName val="0"/>
          <c:showPercent val="0"/>
          <c:showBubbleSize val="0"/>
        </c:dLbls>
        <c:marker val="1"/>
        <c:smooth val="0"/>
        <c:axId val="423097584"/>
        <c:axId val="423099152"/>
      </c:lineChart>
      <c:catAx>
        <c:axId val="423097584"/>
        <c:scaling>
          <c:orientation val="minMax"/>
        </c:scaling>
        <c:delete val="0"/>
        <c:axPos val="b"/>
        <c:numFmt formatCode="General" sourceLinked="0"/>
        <c:majorTickMark val="out"/>
        <c:minorTickMark val="none"/>
        <c:tickLblPos val="nextTo"/>
        <c:txPr>
          <a:bodyPr/>
          <a:lstStyle/>
          <a:p>
            <a:pPr>
              <a:defRPr sz="1100"/>
            </a:pPr>
            <a:endParaRPr lang="en-US"/>
          </a:p>
        </c:txPr>
        <c:crossAx val="423099152"/>
        <c:crosses val="autoZero"/>
        <c:auto val="1"/>
        <c:lblAlgn val="ctr"/>
        <c:lblOffset val="100"/>
        <c:noMultiLvlLbl val="0"/>
      </c:catAx>
      <c:valAx>
        <c:axId val="423099152"/>
        <c:scaling>
          <c:orientation val="minMax"/>
        </c:scaling>
        <c:delete val="0"/>
        <c:axPos val="l"/>
        <c:majorGridlines/>
        <c:title>
          <c:tx>
            <c:rich>
              <a:bodyPr rot="-5400000" vert="horz"/>
              <a:lstStyle/>
              <a:p>
                <a:pPr>
                  <a:defRPr sz="1200"/>
                </a:pPr>
                <a:r>
                  <a:rPr lang="en-US" sz="1200"/>
                  <a:t>% Excluded</a:t>
                </a:r>
              </a:p>
            </c:rich>
          </c:tx>
          <c:overlay val="0"/>
        </c:title>
        <c:numFmt formatCode="0%" sourceLinked="0"/>
        <c:majorTickMark val="out"/>
        <c:minorTickMark val="none"/>
        <c:tickLblPos val="nextTo"/>
        <c:txPr>
          <a:bodyPr/>
          <a:lstStyle/>
          <a:p>
            <a:pPr>
              <a:defRPr sz="1200"/>
            </a:pPr>
            <a:endParaRPr lang="en-US"/>
          </a:p>
        </c:txPr>
        <c:crossAx val="423097584"/>
        <c:crosses val="autoZero"/>
        <c:crossBetween val="between"/>
      </c:valAx>
    </c:plotArea>
    <c:legend>
      <c:legendPos val="b"/>
      <c:overlay val="0"/>
      <c:spPr>
        <a:ln>
          <a:solidFill>
            <a:sysClr val="windowText" lastClr="000000"/>
          </a:solidFill>
        </a:ln>
      </c:spPr>
      <c:txPr>
        <a:bodyPr/>
        <a:lstStyle/>
        <a:p>
          <a:pPr>
            <a:defRPr sz="1200"/>
          </a:pPr>
          <a:endParaRPr lang="en-US"/>
        </a:p>
      </c:txPr>
    </c:legend>
    <c:plotVisOnly val="1"/>
    <c:dispBlanksAs val="gap"/>
    <c:showDLblsOverMax val="0"/>
  </c:chart>
  <c:spPr>
    <a:noFill/>
    <a:ln>
      <a:noFill/>
    </a:ln>
  </c:sp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3"/>
          <c:order val="0"/>
          <c:tx>
            <c:strRef>
              <c:f>'Exclusion Trends'!$A$83</c:f>
              <c:strCache>
                <c:ptCount val="1"/>
                <c:pt idx="0">
                  <c:v>PER Flats</c:v>
                </c:pt>
              </c:strCache>
            </c:strRef>
          </c:tx>
          <c:cat>
            <c:strRef>
              <c:f>'Exclusion Trends'!$X$79:$AJ$79</c:f>
              <c:strCache>
                <c:ptCount val="13"/>
                <c:pt idx="0">
                  <c:v>Sep 2016</c:v>
                </c:pt>
                <c:pt idx="1">
                  <c:v>Oct 2016</c:v>
                </c:pt>
                <c:pt idx="2">
                  <c:v>Nov 2016</c:v>
                </c:pt>
                <c:pt idx="3">
                  <c:v>Dec 2016</c:v>
                </c:pt>
                <c:pt idx="4">
                  <c:v>Jan 2017</c:v>
                </c:pt>
                <c:pt idx="5">
                  <c:v>Feb 2017</c:v>
                </c:pt>
                <c:pt idx="6">
                  <c:v>Mar 2017</c:v>
                </c:pt>
                <c:pt idx="7">
                  <c:v>Apr 2017</c:v>
                </c:pt>
                <c:pt idx="8">
                  <c:v>May 2017</c:v>
                </c:pt>
                <c:pt idx="9">
                  <c:v>Jun 2017</c:v>
                </c:pt>
                <c:pt idx="10">
                  <c:v>Jul 2017</c:v>
                </c:pt>
                <c:pt idx="11">
                  <c:v>Aug 2017</c:v>
                </c:pt>
                <c:pt idx="12">
                  <c:v>Sep 2017</c:v>
                </c:pt>
              </c:strCache>
            </c:strRef>
          </c:cat>
          <c:val>
            <c:numRef>
              <c:f>'Exclusion Trends'!$X$83:$AJ$83</c:f>
              <c:numCache>
                <c:formatCode>0.00%</c:formatCode>
                <c:ptCount val="13"/>
                <c:pt idx="0">
                  <c:v>1.46E-2</c:v>
                </c:pt>
                <c:pt idx="1">
                  <c:v>1.46E-2</c:v>
                </c:pt>
                <c:pt idx="2">
                  <c:v>1.37E-2</c:v>
                </c:pt>
                <c:pt idx="3">
                  <c:v>1.38E-2</c:v>
                </c:pt>
                <c:pt idx="4">
                  <c:v>1.5800000000000002E-2</c:v>
                </c:pt>
                <c:pt idx="5">
                  <c:v>1.72E-2</c:v>
                </c:pt>
                <c:pt idx="6">
                  <c:v>1.7500000000000002E-2</c:v>
                </c:pt>
                <c:pt idx="7">
                  <c:v>1.8700000000000001E-2</c:v>
                </c:pt>
                <c:pt idx="8">
                  <c:v>1.9300000000000001E-2</c:v>
                </c:pt>
                <c:pt idx="9">
                  <c:v>2.01E-2</c:v>
                </c:pt>
                <c:pt idx="10">
                  <c:v>1.95E-2</c:v>
                </c:pt>
                <c:pt idx="11">
                  <c:v>2.1100000000000001E-2</c:v>
                </c:pt>
                <c:pt idx="12">
                  <c:v>1.9599999999999999E-2</c:v>
                </c:pt>
              </c:numCache>
            </c:numRef>
          </c:val>
          <c:smooth val="0"/>
          <c:extLst xmlns:c16r2="http://schemas.microsoft.com/office/drawing/2015/06/chart">
            <c:ext xmlns:c16="http://schemas.microsoft.com/office/drawing/2014/chart" uri="{C3380CC4-5D6E-409C-BE32-E72D297353CC}">
              <c16:uniqueId val="{00000002-1CC9-4E0A-948D-168DBA8DD6FD}"/>
            </c:ext>
          </c:extLst>
        </c:ser>
        <c:dLbls>
          <c:showLegendKey val="0"/>
          <c:showVal val="0"/>
          <c:showCatName val="0"/>
          <c:showSerName val="0"/>
          <c:showPercent val="0"/>
          <c:showBubbleSize val="0"/>
        </c:dLbls>
        <c:marker val="1"/>
        <c:smooth val="0"/>
        <c:axId val="615009376"/>
        <c:axId val="615011336"/>
      </c:lineChart>
      <c:catAx>
        <c:axId val="615009376"/>
        <c:scaling>
          <c:orientation val="minMax"/>
        </c:scaling>
        <c:delete val="0"/>
        <c:axPos val="b"/>
        <c:numFmt formatCode="General" sourceLinked="0"/>
        <c:majorTickMark val="out"/>
        <c:minorTickMark val="none"/>
        <c:tickLblPos val="nextTo"/>
        <c:txPr>
          <a:bodyPr/>
          <a:lstStyle/>
          <a:p>
            <a:pPr>
              <a:defRPr sz="1100"/>
            </a:pPr>
            <a:endParaRPr lang="en-US"/>
          </a:p>
        </c:txPr>
        <c:crossAx val="615011336"/>
        <c:crosses val="autoZero"/>
        <c:auto val="1"/>
        <c:lblAlgn val="ctr"/>
        <c:lblOffset val="100"/>
        <c:noMultiLvlLbl val="0"/>
      </c:catAx>
      <c:valAx>
        <c:axId val="615011336"/>
        <c:scaling>
          <c:orientation val="minMax"/>
        </c:scaling>
        <c:delete val="0"/>
        <c:axPos val="l"/>
        <c:majorGridlines/>
        <c:title>
          <c:tx>
            <c:rich>
              <a:bodyPr rot="-5400000" vert="horz"/>
              <a:lstStyle/>
              <a:p>
                <a:pPr>
                  <a:defRPr sz="1200"/>
                </a:pPr>
                <a:r>
                  <a:rPr lang="en-US" sz="1200"/>
                  <a:t>% Excluded</a:t>
                </a:r>
              </a:p>
            </c:rich>
          </c:tx>
          <c:overlay val="0"/>
        </c:title>
        <c:numFmt formatCode="0%" sourceLinked="0"/>
        <c:majorTickMark val="out"/>
        <c:minorTickMark val="none"/>
        <c:tickLblPos val="nextTo"/>
        <c:txPr>
          <a:bodyPr/>
          <a:lstStyle/>
          <a:p>
            <a:pPr>
              <a:defRPr sz="1200"/>
            </a:pPr>
            <a:endParaRPr lang="en-US"/>
          </a:p>
        </c:txPr>
        <c:crossAx val="615009376"/>
        <c:crosses val="autoZero"/>
        <c:crossBetween val="between"/>
      </c:valAx>
    </c:plotArea>
    <c:legend>
      <c:legendPos val="b"/>
      <c:overlay val="0"/>
      <c:spPr>
        <a:ln>
          <a:solidFill>
            <a:sysClr val="windowText" lastClr="000000"/>
          </a:solidFill>
        </a:ln>
      </c:spPr>
      <c:txPr>
        <a:bodyPr/>
        <a:lstStyle/>
        <a:p>
          <a:pPr>
            <a:defRPr sz="1200"/>
          </a:pPr>
          <a:endParaRPr lang="en-US"/>
        </a:p>
      </c:txPr>
    </c:legend>
    <c:plotVisOnly val="1"/>
    <c:dispBlanksAs val="gap"/>
    <c:showDLblsOverMax val="0"/>
  </c:chart>
  <c:spPr>
    <a:noFill/>
    <a:ln>
      <a:noFill/>
    </a:ln>
  </c:sp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3"/>
          <c:order val="0"/>
          <c:tx>
            <c:strRef>
              <c:f>'Exclusion Trends'!$A$121</c:f>
              <c:strCache>
                <c:ptCount val="1"/>
                <c:pt idx="0">
                  <c:v>PER Flats</c:v>
                </c:pt>
              </c:strCache>
            </c:strRef>
          </c:tx>
          <c:cat>
            <c:strRef>
              <c:f>'Exclusion Trends'!$X$117:$AJ$117</c:f>
              <c:strCache>
                <c:ptCount val="13"/>
                <c:pt idx="0">
                  <c:v>Sep 2016</c:v>
                </c:pt>
                <c:pt idx="1">
                  <c:v>Oct 2016</c:v>
                </c:pt>
                <c:pt idx="2">
                  <c:v>Nov 2016</c:v>
                </c:pt>
                <c:pt idx="3">
                  <c:v>Dec 2016</c:v>
                </c:pt>
                <c:pt idx="4">
                  <c:v>Jan 2017</c:v>
                </c:pt>
                <c:pt idx="5">
                  <c:v>Feb 2017</c:v>
                </c:pt>
                <c:pt idx="6">
                  <c:v>Mar 2017</c:v>
                </c:pt>
                <c:pt idx="7">
                  <c:v>Apr 2017</c:v>
                </c:pt>
                <c:pt idx="8">
                  <c:v>May 2017</c:v>
                </c:pt>
                <c:pt idx="9">
                  <c:v>Jun 2017</c:v>
                </c:pt>
                <c:pt idx="10">
                  <c:v>Jul 2017</c:v>
                </c:pt>
                <c:pt idx="11">
                  <c:v>Aug 2017</c:v>
                </c:pt>
                <c:pt idx="12">
                  <c:v>Sep 2017</c:v>
                </c:pt>
              </c:strCache>
            </c:strRef>
          </c:cat>
          <c:val>
            <c:numRef>
              <c:f>'Exclusion Trends'!$X$121:$AJ$121</c:f>
              <c:numCache>
                <c:formatCode>0.00%</c:formatCode>
                <c:ptCount val="13"/>
                <c:pt idx="0">
                  <c:v>6.4999999999999997E-3</c:v>
                </c:pt>
                <c:pt idx="1">
                  <c:v>5.1000000000000004E-3</c:v>
                </c:pt>
                <c:pt idx="2">
                  <c:v>4.0000000000000001E-3</c:v>
                </c:pt>
                <c:pt idx="3">
                  <c:v>5.1000000000000004E-3</c:v>
                </c:pt>
                <c:pt idx="4">
                  <c:v>8.2000000000000007E-3</c:v>
                </c:pt>
                <c:pt idx="5">
                  <c:v>6.7999999999999996E-3</c:v>
                </c:pt>
                <c:pt idx="6">
                  <c:v>5.8999999999999999E-3</c:v>
                </c:pt>
                <c:pt idx="7">
                  <c:v>6.4000000000000003E-3</c:v>
                </c:pt>
                <c:pt idx="8">
                  <c:v>4.4000000000000003E-3</c:v>
                </c:pt>
                <c:pt idx="9">
                  <c:v>4.1000000000000003E-3</c:v>
                </c:pt>
                <c:pt idx="10">
                  <c:v>6.8999999999999999E-3</c:v>
                </c:pt>
                <c:pt idx="11">
                  <c:v>6.4999999999999997E-3</c:v>
                </c:pt>
                <c:pt idx="12">
                  <c:v>3.5000000000000001E-3</c:v>
                </c:pt>
              </c:numCache>
            </c:numRef>
          </c:val>
          <c:smooth val="0"/>
          <c:extLst xmlns:c16r2="http://schemas.microsoft.com/office/drawing/2015/06/chart">
            <c:ext xmlns:c16="http://schemas.microsoft.com/office/drawing/2014/chart" uri="{C3380CC4-5D6E-409C-BE32-E72D297353CC}">
              <c16:uniqueId val="{00000003-2AB0-4309-B3AA-6009167540F0}"/>
            </c:ext>
          </c:extLst>
        </c:ser>
        <c:dLbls>
          <c:showLegendKey val="0"/>
          <c:showVal val="0"/>
          <c:showCatName val="0"/>
          <c:showSerName val="0"/>
          <c:showPercent val="0"/>
          <c:showBubbleSize val="0"/>
        </c:dLbls>
        <c:marker val="1"/>
        <c:smooth val="0"/>
        <c:axId val="596643608"/>
        <c:axId val="596644000"/>
      </c:lineChart>
      <c:catAx>
        <c:axId val="596643608"/>
        <c:scaling>
          <c:orientation val="minMax"/>
        </c:scaling>
        <c:delete val="0"/>
        <c:axPos val="b"/>
        <c:numFmt formatCode="General" sourceLinked="0"/>
        <c:majorTickMark val="out"/>
        <c:minorTickMark val="none"/>
        <c:tickLblPos val="nextTo"/>
        <c:txPr>
          <a:bodyPr/>
          <a:lstStyle/>
          <a:p>
            <a:pPr>
              <a:defRPr sz="1100"/>
            </a:pPr>
            <a:endParaRPr lang="en-US"/>
          </a:p>
        </c:txPr>
        <c:crossAx val="596644000"/>
        <c:crosses val="autoZero"/>
        <c:auto val="1"/>
        <c:lblAlgn val="ctr"/>
        <c:lblOffset val="100"/>
        <c:noMultiLvlLbl val="0"/>
      </c:catAx>
      <c:valAx>
        <c:axId val="596644000"/>
        <c:scaling>
          <c:orientation val="minMax"/>
        </c:scaling>
        <c:delete val="0"/>
        <c:axPos val="l"/>
        <c:majorGridlines/>
        <c:title>
          <c:tx>
            <c:rich>
              <a:bodyPr rot="-5400000" vert="horz"/>
              <a:lstStyle/>
              <a:p>
                <a:pPr>
                  <a:defRPr sz="1200"/>
                </a:pPr>
                <a:r>
                  <a:rPr lang="en-US" sz="1200"/>
                  <a:t>% Excluded</a:t>
                </a:r>
              </a:p>
            </c:rich>
          </c:tx>
          <c:overlay val="0"/>
        </c:title>
        <c:numFmt formatCode="0.0%" sourceLinked="0"/>
        <c:majorTickMark val="out"/>
        <c:minorTickMark val="none"/>
        <c:tickLblPos val="nextTo"/>
        <c:txPr>
          <a:bodyPr/>
          <a:lstStyle/>
          <a:p>
            <a:pPr>
              <a:defRPr sz="1200"/>
            </a:pPr>
            <a:endParaRPr lang="en-US"/>
          </a:p>
        </c:txPr>
        <c:crossAx val="596643608"/>
        <c:crosses val="autoZero"/>
        <c:crossBetween val="between"/>
      </c:valAx>
    </c:plotArea>
    <c:legend>
      <c:legendPos val="b"/>
      <c:overlay val="0"/>
      <c:spPr>
        <a:ln>
          <a:solidFill>
            <a:sysClr val="windowText" lastClr="000000"/>
          </a:solidFill>
        </a:ln>
      </c:spPr>
      <c:txPr>
        <a:bodyPr/>
        <a:lstStyle/>
        <a:p>
          <a:pPr>
            <a:defRPr sz="1200"/>
          </a:pPr>
          <a:endParaRPr lang="en-US"/>
        </a:p>
      </c:txPr>
    </c:legend>
    <c:plotVisOnly val="1"/>
    <c:dispBlanksAs val="gap"/>
    <c:showDLblsOverMax val="0"/>
  </c:chart>
  <c:spPr>
    <a:noFill/>
    <a:ln>
      <a:noFill/>
    </a:ln>
  </c:sp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185258092738415E-2"/>
          <c:y val="2.6335554209569959E-2"/>
          <c:w val="0.89437029746281715"/>
          <c:h val="0.82426189514772197"/>
        </c:manualLayout>
      </c:layout>
      <c:lineChart>
        <c:grouping val="standard"/>
        <c:varyColors val="0"/>
        <c:ser>
          <c:idx val="3"/>
          <c:order val="0"/>
          <c:tx>
            <c:strRef>
              <c:f>'Exclusion Trends'!$A$237</c:f>
              <c:strCache>
                <c:ptCount val="1"/>
                <c:pt idx="0">
                  <c:v>PER Flats</c:v>
                </c:pt>
              </c:strCache>
            </c:strRef>
          </c:tx>
          <c:cat>
            <c:strRef>
              <c:f>'Exclusion Trends'!$X$233:$AJ$233</c:f>
              <c:strCache>
                <c:ptCount val="13"/>
                <c:pt idx="0">
                  <c:v>Sep 2016</c:v>
                </c:pt>
                <c:pt idx="1">
                  <c:v>Oct 2016</c:v>
                </c:pt>
                <c:pt idx="2">
                  <c:v>Nov 2016</c:v>
                </c:pt>
                <c:pt idx="3">
                  <c:v>Dec 2016</c:v>
                </c:pt>
                <c:pt idx="4">
                  <c:v>Jan 2017</c:v>
                </c:pt>
                <c:pt idx="5">
                  <c:v>Feb 2017</c:v>
                </c:pt>
                <c:pt idx="6">
                  <c:v>Mar 2017</c:v>
                </c:pt>
                <c:pt idx="7">
                  <c:v>Apr 2017</c:v>
                </c:pt>
                <c:pt idx="8">
                  <c:v>May 2017</c:v>
                </c:pt>
                <c:pt idx="9">
                  <c:v>Jun 2017</c:v>
                </c:pt>
                <c:pt idx="10">
                  <c:v>Jul 2017</c:v>
                </c:pt>
                <c:pt idx="11">
                  <c:v>Aug 2017</c:v>
                </c:pt>
                <c:pt idx="12">
                  <c:v>Sep 2017</c:v>
                </c:pt>
              </c:strCache>
            </c:strRef>
          </c:cat>
          <c:val>
            <c:numRef>
              <c:f>'Exclusion Trends'!$X$237:$AJ$237</c:f>
              <c:numCache>
                <c:formatCode>0.00%</c:formatCode>
                <c:ptCount val="13"/>
                <c:pt idx="0">
                  <c:v>9.5999999999999992E-3</c:v>
                </c:pt>
                <c:pt idx="1">
                  <c:v>8.8000000000000005E-3</c:v>
                </c:pt>
                <c:pt idx="2">
                  <c:v>8.9999999999999993E-3</c:v>
                </c:pt>
                <c:pt idx="3">
                  <c:v>1.09E-2</c:v>
                </c:pt>
                <c:pt idx="4">
                  <c:v>1.12E-2</c:v>
                </c:pt>
                <c:pt idx="5">
                  <c:v>1.15E-2</c:v>
                </c:pt>
                <c:pt idx="6">
                  <c:v>1.12E-2</c:v>
                </c:pt>
                <c:pt idx="7">
                  <c:v>1.2800000000000001E-2</c:v>
                </c:pt>
                <c:pt idx="8">
                  <c:v>1.26E-2</c:v>
                </c:pt>
                <c:pt idx="9">
                  <c:v>1.2800000000000001E-2</c:v>
                </c:pt>
                <c:pt idx="10">
                  <c:v>1.29E-2</c:v>
                </c:pt>
                <c:pt idx="11">
                  <c:v>1.2800000000000001E-2</c:v>
                </c:pt>
                <c:pt idx="12">
                  <c:v>1.0999999999999999E-2</c:v>
                </c:pt>
              </c:numCache>
            </c:numRef>
          </c:val>
          <c:smooth val="0"/>
          <c:extLst xmlns:c16r2="http://schemas.microsoft.com/office/drawing/2015/06/chart">
            <c:ext xmlns:c16="http://schemas.microsoft.com/office/drawing/2014/chart" uri="{C3380CC4-5D6E-409C-BE32-E72D297353CC}">
              <c16:uniqueId val="{00000003-1DCE-47CF-A16E-7AFDB4279BE5}"/>
            </c:ext>
          </c:extLst>
        </c:ser>
        <c:dLbls>
          <c:showLegendKey val="0"/>
          <c:showVal val="0"/>
          <c:showCatName val="0"/>
          <c:showSerName val="0"/>
          <c:showPercent val="0"/>
          <c:showBubbleSize val="0"/>
        </c:dLbls>
        <c:marker val="1"/>
        <c:smooth val="0"/>
        <c:axId val="596644784"/>
        <c:axId val="596646352"/>
      </c:lineChart>
      <c:catAx>
        <c:axId val="596644784"/>
        <c:scaling>
          <c:orientation val="minMax"/>
        </c:scaling>
        <c:delete val="0"/>
        <c:axPos val="b"/>
        <c:numFmt formatCode="General" sourceLinked="0"/>
        <c:majorTickMark val="out"/>
        <c:minorTickMark val="none"/>
        <c:tickLblPos val="nextTo"/>
        <c:txPr>
          <a:bodyPr/>
          <a:lstStyle/>
          <a:p>
            <a:pPr>
              <a:defRPr sz="1100"/>
            </a:pPr>
            <a:endParaRPr lang="en-US"/>
          </a:p>
        </c:txPr>
        <c:crossAx val="596646352"/>
        <c:crosses val="autoZero"/>
        <c:auto val="1"/>
        <c:lblAlgn val="ctr"/>
        <c:lblOffset val="100"/>
        <c:noMultiLvlLbl val="0"/>
      </c:catAx>
      <c:valAx>
        <c:axId val="596646352"/>
        <c:scaling>
          <c:orientation val="minMax"/>
        </c:scaling>
        <c:delete val="0"/>
        <c:axPos val="l"/>
        <c:majorGridlines/>
        <c:title>
          <c:tx>
            <c:rich>
              <a:bodyPr rot="-5400000" vert="horz"/>
              <a:lstStyle/>
              <a:p>
                <a:pPr>
                  <a:defRPr sz="1200"/>
                </a:pPr>
                <a:r>
                  <a:rPr lang="en-US" sz="1200"/>
                  <a:t>% Excluded</a:t>
                </a:r>
              </a:p>
            </c:rich>
          </c:tx>
          <c:overlay val="0"/>
        </c:title>
        <c:numFmt formatCode="0.0%" sourceLinked="0"/>
        <c:majorTickMark val="out"/>
        <c:minorTickMark val="none"/>
        <c:tickLblPos val="nextTo"/>
        <c:txPr>
          <a:bodyPr/>
          <a:lstStyle/>
          <a:p>
            <a:pPr>
              <a:defRPr sz="1200"/>
            </a:pPr>
            <a:endParaRPr lang="en-US"/>
          </a:p>
        </c:txPr>
        <c:crossAx val="596644784"/>
        <c:crosses val="autoZero"/>
        <c:crossBetween val="between"/>
      </c:valAx>
    </c:plotArea>
    <c:legend>
      <c:legendPos val="b"/>
      <c:overlay val="0"/>
      <c:spPr>
        <a:ln>
          <a:solidFill>
            <a:sysClr val="windowText" lastClr="000000"/>
          </a:solidFill>
        </a:ln>
      </c:spPr>
      <c:txPr>
        <a:bodyPr/>
        <a:lstStyle/>
        <a:p>
          <a:pPr>
            <a:defRPr sz="1200"/>
          </a:pPr>
          <a:endParaRPr lang="en-US"/>
        </a:p>
      </c:txPr>
    </c:legend>
    <c:plotVisOnly val="1"/>
    <c:dispBlanksAs val="gap"/>
    <c:showDLblsOverMax val="0"/>
  </c:chart>
  <c:spPr>
    <a:noFill/>
    <a:ln>
      <a:noFill/>
    </a:ln>
  </c:sp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01325822414491"/>
          <c:y val="2.2560176010939435E-2"/>
          <c:w val="0.8797574927639974"/>
          <c:h val="0.8270093452477012"/>
        </c:manualLayout>
      </c:layout>
      <c:lineChart>
        <c:grouping val="standard"/>
        <c:varyColors val="0"/>
        <c:ser>
          <c:idx val="3"/>
          <c:order val="0"/>
          <c:tx>
            <c:strRef>
              <c:f>'Exclusion Trends'!$A$276</c:f>
              <c:strCache>
                <c:ptCount val="1"/>
                <c:pt idx="0">
                  <c:v>PER Flats</c:v>
                </c:pt>
              </c:strCache>
            </c:strRef>
          </c:tx>
          <c:cat>
            <c:strRef>
              <c:f>'Exclusion Trends'!$X$272:$AJ$272</c:f>
              <c:strCache>
                <c:ptCount val="13"/>
                <c:pt idx="0">
                  <c:v>Sep 2016</c:v>
                </c:pt>
                <c:pt idx="1">
                  <c:v>Oct 2016</c:v>
                </c:pt>
                <c:pt idx="2">
                  <c:v>Nov 2016</c:v>
                </c:pt>
                <c:pt idx="3">
                  <c:v>Dec 2016</c:v>
                </c:pt>
                <c:pt idx="4">
                  <c:v>Jan 2017</c:v>
                </c:pt>
                <c:pt idx="5">
                  <c:v>Feb 2017</c:v>
                </c:pt>
                <c:pt idx="6">
                  <c:v>Mar 2017</c:v>
                </c:pt>
                <c:pt idx="7">
                  <c:v>Apr 2017</c:v>
                </c:pt>
                <c:pt idx="8">
                  <c:v>May 2017</c:v>
                </c:pt>
                <c:pt idx="9">
                  <c:v>Jun 2017</c:v>
                </c:pt>
                <c:pt idx="10">
                  <c:v>Jul 2017</c:v>
                </c:pt>
                <c:pt idx="11">
                  <c:v>Aug 2017</c:v>
                </c:pt>
                <c:pt idx="12">
                  <c:v>Sep 2017</c:v>
                </c:pt>
              </c:strCache>
            </c:strRef>
          </c:cat>
          <c:val>
            <c:numRef>
              <c:f>'Exclusion Trends'!$X$276:$AJ$276</c:f>
              <c:numCache>
                <c:formatCode>0.00%</c:formatCode>
                <c:ptCount val="13"/>
                <c:pt idx="0">
                  <c:v>5.8999999999999999E-3</c:v>
                </c:pt>
                <c:pt idx="1">
                  <c:v>7.7999999999999996E-3</c:v>
                </c:pt>
                <c:pt idx="2">
                  <c:v>3.8999999999999998E-3</c:v>
                </c:pt>
                <c:pt idx="3">
                  <c:v>1.23E-2</c:v>
                </c:pt>
                <c:pt idx="4">
                  <c:v>1.11E-2</c:v>
                </c:pt>
                <c:pt idx="5">
                  <c:v>9.9000000000000008E-3</c:v>
                </c:pt>
                <c:pt idx="6">
                  <c:v>3.3999999999999998E-3</c:v>
                </c:pt>
                <c:pt idx="7">
                  <c:v>5.1999999999999998E-3</c:v>
                </c:pt>
                <c:pt idx="8">
                  <c:v>4.5999999999999999E-3</c:v>
                </c:pt>
                <c:pt idx="9">
                  <c:v>2.3E-3</c:v>
                </c:pt>
                <c:pt idx="10">
                  <c:v>4.1000000000000003E-3</c:v>
                </c:pt>
                <c:pt idx="11">
                  <c:v>4.1999999999999997E-3</c:v>
                </c:pt>
                <c:pt idx="12">
                  <c:v>5.4999999999999997E-3</c:v>
                </c:pt>
              </c:numCache>
            </c:numRef>
          </c:val>
          <c:smooth val="0"/>
          <c:extLst xmlns:c16r2="http://schemas.microsoft.com/office/drawing/2015/06/chart">
            <c:ext xmlns:c16="http://schemas.microsoft.com/office/drawing/2014/chart" uri="{C3380CC4-5D6E-409C-BE32-E72D297353CC}">
              <c16:uniqueId val="{00000003-6CE7-49D1-AD3C-492204722A4B}"/>
            </c:ext>
          </c:extLst>
        </c:ser>
        <c:dLbls>
          <c:showLegendKey val="0"/>
          <c:showVal val="0"/>
          <c:showCatName val="0"/>
          <c:showSerName val="0"/>
          <c:showPercent val="0"/>
          <c:showBubbleSize val="0"/>
        </c:dLbls>
        <c:marker val="1"/>
        <c:smooth val="0"/>
        <c:axId val="596642824"/>
        <c:axId val="596631064"/>
      </c:lineChart>
      <c:catAx>
        <c:axId val="596642824"/>
        <c:scaling>
          <c:orientation val="minMax"/>
        </c:scaling>
        <c:delete val="0"/>
        <c:axPos val="b"/>
        <c:numFmt formatCode="General" sourceLinked="0"/>
        <c:majorTickMark val="out"/>
        <c:minorTickMark val="none"/>
        <c:tickLblPos val="nextTo"/>
        <c:txPr>
          <a:bodyPr/>
          <a:lstStyle/>
          <a:p>
            <a:pPr>
              <a:defRPr sz="1100"/>
            </a:pPr>
            <a:endParaRPr lang="en-US"/>
          </a:p>
        </c:txPr>
        <c:crossAx val="596631064"/>
        <c:crosses val="autoZero"/>
        <c:auto val="1"/>
        <c:lblAlgn val="ctr"/>
        <c:lblOffset val="100"/>
        <c:noMultiLvlLbl val="0"/>
      </c:catAx>
      <c:valAx>
        <c:axId val="596631064"/>
        <c:scaling>
          <c:orientation val="minMax"/>
        </c:scaling>
        <c:delete val="0"/>
        <c:axPos val="l"/>
        <c:majorGridlines/>
        <c:title>
          <c:tx>
            <c:rich>
              <a:bodyPr rot="-5400000" vert="horz"/>
              <a:lstStyle/>
              <a:p>
                <a:pPr>
                  <a:defRPr sz="1200"/>
                </a:pPr>
                <a:r>
                  <a:rPr lang="en-US" sz="1200"/>
                  <a:t>% Excluded</a:t>
                </a:r>
              </a:p>
            </c:rich>
          </c:tx>
          <c:overlay val="0"/>
        </c:title>
        <c:numFmt formatCode="0.0%" sourceLinked="0"/>
        <c:majorTickMark val="out"/>
        <c:minorTickMark val="none"/>
        <c:tickLblPos val="nextTo"/>
        <c:txPr>
          <a:bodyPr/>
          <a:lstStyle/>
          <a:p>
            <a:pPr>
              <a:defRPr sz="1200"/>
            </a:pPr>
            <a:endParaRPr lang="en-US"/>
          </a:p>
        </c:txPr>
        <c:crossAx val="596642824"/>
        <c:crosses val="autoZero"/>
        <c:crossBetween val="between"/>
      </c:valAx>
    </c:plotArea>
    <c:legend>
      <c:legendPos val="b"/>
      <c:overlay val="0"/>
      <c:spPr>
        <a:ln>
          <a:solidFill>
            <a:sysClr val="windowText" lastClr="000000"/>
          </a:solidFill>
        </a:ln>
      </c:spPr>
      <c:txPr>
        <a:bodyPr/>
        <a:lstStyle/>
        <a:p>
          <a:pPr>
            <a:defRPr sz="1200"/>
          </a:pPr>
          <a:endParaRPr lang="en-US"/>
        </a:p>
      </c:txPr>
    </c:legend>
    <c:plotVisOnly val="1"/>
    <c:dispBlanksAs val="gap"/>
    <c:showDLblsOverMax val="0"/>
  </c:chart>
  <c:spPr>
    <a:noFill/>
    <a:ln>
      <a:noFill/>
    </a:ln>
  </c:sp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3"/>
          <c:order val="0"/>
          <c:tx>
            <c:strRef>
              <c:f>'Exclusion Trends'!$A$314</c:f>
              <c:strCache>
                <c:ptCount val="1"/>
                <c:pt idx="0">
                  <c:v>PER Flats</c:v>
                </c:pt>
              </c:strCache>
            </c:strRef>
          </c:tx>
          <c:cat>
            <c:strRef>
              <c:f>'Exclusion Trends'!$X$310:$AJ$310</c:f>
              <c:strCache>
                <c:ptCount val="13"/>
                <c:pt idx="0">
                  <c:v>Sep 2016</c:v>
                </c:pt>
                <c:pt idx="1">
                  <c:v>Oct 2016</c:v>
                </c:pt>
                <c:pt idx="2">
                  <c:v>Nov 2016</c:v>
                </c:pt>
                <c:pt idx="3">
                  <c:v>Dec 2016</c:v>
                </c:pt>
                <c:pt idx="4">
                  <c:v>Jan 2017</c:v>
                </c:pt>
                <c:pt idx="5">
                  <c:v>Feb 2017</c:v>
                </c:pt>
                <c:pt idx="6">
                  <c:v>Mar 2017</c:v>
                </c:pt>
                <c:pt idx="7">
                  <c:v>Apr 2017</c:v>
                </c:pt>
                <c:pt idx="8">
                  <c:v>May 2017</c:v>
                </c:pt>
                <c:pt idx="9">
                  <c:v>Jun 2017</c:v>
                </c:pt>
                <c:pt idx="10">
                  <c:v>Jul 2017</c:v>
                </c:pt>
                <c:pt idx="11">
                  <c:v>Aug 2017</c:v>
                </c:pt>
                <c:pt idx="12">
                  <c:v>Sep 2017</c:v>
                </c:pt>
              </c:strCache>
            </c:strRef>
          </c:cat>
          <c:val>
            <c:numRef>
              <c:f>'Exclusion Trends'!$X$314:$AJ$314</c:f>
              <c:numCache>
                <c:formatCode>0.00%</c:formatCode>
                <c:ptCount val="13"/>
                <c:pt idx="0">
                  <c:v>1.7000000000000001E-2</c:v>
                </c:pt>
                <c:pt idx="1">
                  <c:v>1.2E-2</c:v>
                </c:pt>
                <c:pt idx="2">
                  <c:v>1.8599999999999998E-2</c:v>
                </c:pt>
                <c:pt idx="3">
                  <c:v>1.6500000000000001E-2</c:v>
                </c:pt>
                <c:pt idx="4">
                  <c:v>1.2999999999999999E-2</c:v>
                </c:pt>
                <c:pt idx="5">
                  <c:v>1.43E-2</c:v>
                </c:pt>
                <c:pt idx="6">
                  <c:v>6.7999999999999996E-3</c:v>
                </c:pt>
                <c:pt idx="7">
                  <c:v>7.3000000000000001E-3</c:v>
                </c:pt>
                <c:pt idx="8">
                  <c:v>9.1999999999999998E-3</c:v>
                </c:pt>
                <c:pt idx="9">
                  <c:v>8.6E-3</c:v>
                </c:pt>
                <c:pt idx="10">
                  <c:v>5.0000000000000001E-3</c:v>
                </c:pt>
                <c:pt idx="11">
                  <c:v>4.7000000000000002E-3</c:v>
                </c:pt>
                <c:pt idx="12">
                  <c:v>4.1999999999999997E-3</c:v>
                </c:pt>
              </c:numCache>
            </c:numRef>
          </c:val>
          <c:smooth val="0"/>
          <c:extLst xmlns:c16r2="http://schemas.microsoft.com/office/drawing/2015/06/chart">
            <c:ext xmlns:c16="http://schemas.microsoft.com/office/drawing/2014/chart" uri="{C3380CC4-5D6E-409C-BE32-E72D297353CC}">
              <c16:uniqueId val="{00000003-2FC6-42F0-9317-535618EB3D91}"/>
            </c:ext>
          </c:extLst>
        </c:ser>
        <c:dLbls>
          <c:showLegendKey val="0"/>
          <c:showVal val="0"/>
          <c:showCatName val="0"/>
          <c:showSerName val="0"/>
          <c:showPercent val="0"/>
          <c:showBubbleSize val="0"/>
        </c:dLbls>
        <c:marker val="1"/>
        <c:smooth val="0"/>
        <c:axId val="596637728"/>
        <c:axId val="596632240"/>
      </c:lineChart>
      <c:catAx>
        <c:axId val="596637728"/>
        <c:scaling>
          <c:orientation val="minMax"/>
        </c:scaling>
        <c:delete val="0"/>
        <c:axPos val="b"/>
        <c:numFmt formatCode="General" sourceLinked="0"/>
        <c:majorTickMark val="out"/>
        <c:minorTickMark val="none"/>
        <c:tickLblPos val="nextTo"/>
        <c:txPr>
          <a:bodyPr/>
          <a:lstStyle/>
          <a:p>
            <a:pPr>
              <a:defRPr sz="1100"/>
            </a:pPr>
            <a:endParaRPr lang="en-US"/>
          </a:p>
        </c:txPr>
        <c:crossAx val="596632240"/>
        <c:crosses val="autoZero"/>
        <c:auto val="1"/>
        <c:lblAlgn val="ctr"/>
        <c:lblOffset val="100"/>
        <c:noMultiLvlLbl val="0"/>
      </c:catAx>
      <c:valAx>
        <c:axId val="596632240"/>
        <c:scaling>
          <c:orientation val="minMax"/>
        </c:scaling>
        <c:delete val="0"/>
        <c:axPos val="l"/>
        <c:majorGridlines/>
        <c:title>
          <c:tx>
            <c:rich>
              <a:bodyPr rot="-5400000" vert="horz"/>
              <a:lstStyle/>
              <a:p>
                <a:pPr>
                  <a:defRPr sz="1200"/>
                </a:pPr>
                <a:r>
                  <a:rPr lang="en-US" sz="1200"/>
                  <a:t>% Excluded</a:t>
                </a:r>
              </a:p>
            </c:rich>
          </c:tx>
          <c:overlay val="0"/>
        </c:title>
        <c:numFmt formatCode="0.0%" sourceLinked="0"/>
        <c:majorTickMark val="out"/>
        <c:minorTickMark val="none"/>
        <c:tickLblPos val="nextTo"/>
        <c:txPr>
          <a:bodyPr/>
          <a:lstStyle/>
          <a:p>
            <a:pPr>
              <a:defRPr sz="1200"/>
            </a:pPr>
            <a:endParaRPr lang="en-US"/>
          </a:p>
        </c:txPr>
        <c:crossAx val="596637728"/>
        <c:crosses val="autoZero"/>
        <c:crossBetween val="between"/>
      </c:valAx>
    </c:plotArea>
    <c:legend>
      <c:legendPos val="b"/>
      <c:overlay val="0"/>
      <c:spPr>
        <a:ln>
          <a:solidFill>
            <a:sysClr val="windowText" lastClr="000000"/>
          </a:solidFill>
        </a:ln>
      </c:spPr>
      <c:txPr>
        <a:bodyPr/>
        <a:lstStyle/>
        <a:p>
          <a:pPr>
            <a:defRPr sz="1200"/>
          </a:pPr>
          <a:endParaRPr lang="en-US"/>
        </a:p>
      </c:txPr>
    </c:legend>
    <c:plotVisOnly val="1"/>
    <c:dispBlanksAs val="gap"/>
    <c:showDLblsOverMax val="0"/>
  </c:chart>
  <c:spPr>
    <a:noFill/>
    <a:ln>
      <a:noFill/>
    </a:ln>
  </c:sp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01325822414491"/>
          <c:y val="2.6930164595594188E-2"/>
          <c:w val="0.8797574927639974"/>
          <c:h val="0.82700937501021532"/>
        </c:manualLayout>
      </c:layout>
      <c:lineChart>
        <c:grouping val="standard"/>
        <c:varyColors val="0"/>
        <c:ser>
          <c:idx val="3"/>
          <c:order val="0"/>
          <c:tx>
            <c:strRef>
              <c:f>'Exclusion Trends'!$A$387</c:f>
              <c:strCache>
                <c:ptCount val="1"/>
                <c:pt idx="0">
                  <c:v>PER Flats</c:v>
                </c:pt>
              </c:strCache>
            </c:strRef>
          </c:tx>
          <c:cat>
            <c:strRef>
              <c:f>'Exclusion Trends'!$V$383:$AH$383</c:f>
              <c:strCache>
                <c:ptCount val="13"/>
                <c:pt idx="0">
                  <c:v>Sep 2016</c:v>
                </c:pt>
                <c:pt idx="1">
                  <c:v>Oct 2016</c:v>
                </c:pt>
                <c:pt idx="2">
                  <c:v>Nov 2016</c:v>
                </c:pt>
                <c:pt idx="3">
                  <c:v>Dec 2016</c:v>
                </c:pt>
                <c:pt idx="4">
                  <c:v>Jan 2017</c:v>
                </c:pt>
                <c:pt idx="5">
                  <c:v>Feb 2017</c:v>
                </c:pt>
                <c:pt idx="6">
                  <c:v>Mar 2017</c:v>
                </c:pt>
                <c:pt idx="7">
                  <c:v>Apr 2017</c:v>
                </c:pt>
                <c:pt idx="8">
                  <c:v>May 2017</c:v>
                </c:pt>
                <c:pt idx="9">
                  <c:v>Jun 2017</c:v>
                </c:pt>
                <c:pt idx="10">
                  <c:v>Jul 2017</c:v>
                </c:pt>
                <c:pt idx="11">
                  <c:v>Aug 2017</c:v>
                </c:pt>
                <c:pt idx="12">
                  <c:v>Sep 2017</c:v>
                </c:pt>
              </c:strCache>
            </c:strRef>
          </c:cat>
          <c:val>
            <c:numRef>
              <c:f>'Exclusion Trends'!$V$387:$AH$387</c:f>
              <c:numCache>
                <c:formatCode>0.00%</c:formatCode>
                <c:ptCount val="13"/>
                <c:pt idx="0">
                  <c:v>5.8999999999999999E-3</c:v>
                </c:pt>
                <c:pt idx="1">
                  <c:v>6.6E-3</c:v>
                </c:pt>
                <c:pt idx="2">
                  <c:v>6.7000000000000002E-3</c:v>
                </c:pt>
                <c:pt idx="3">
                  <c:v>7.7999999999999996E-3</c:v>
                </c:pt>
                <c:pt idx="4">
                  <c:v>6.3E-3</c:v>
                </c:pt>
                <c:pt idx="5">
                  <c:v>3.5999999999999999E-3</c:v>
                </c:pt>
                <c:pt idx="6">
                  <c:v>5.5999999999999999E-3</c:v>
                </c:pt>
                <c:pt idx="7">
                  <c:v>3.5000000000000001E-3</c:v>
                </c:pt>
                <c:pt idx="8">
                  <c:v>4.0000000000000001E-3</c:v>
                </c:pt>
                <c:pt idx="9">
                  <c:v>5.4000000000000003E-3</c:v>
                </c:pt>
                <c:pt idx="10">
                  <c:v>4.4999999999999997E-3</c:v>
                </c:pt>
                <c:pt idx="11">
                  <c:v>5.4000000000000003E-3</c:v>
                </c:pt>
                <c:pt idx="12">
                  <c:v>3.8E-3</c:v>
                </c:pt>
              </c:numCache>
            </c:numRef>
          </c:val>
          <c:smooth val="0"/>
          <c:extLst xmlns:c16r2="http://schemas.microsoft.com/office/drawing/2015/06/chart">
            <c:ext xmlns:c16="http://schemas.microsoft.com/office/drawing/2014/chart" uri="{C3380CC4-5D6E-409C-BE32-E72D297353CC}">
              <c16:uniqueId val="{00000001-E4AA-4A24-A3DD-490DEF62C35F}"/>
            </c:ext>
          </c:extLst>
        </c:ser>
        <c:dLbls>
          <c:showLegendKey val="0"/>
          <c:showVal val="0"/>
          <c:showCatName val="0"/>
          <c:showSerName val="0"/>
          <c:showPercent val="0"/>
          <c:showBubbleSize val="0"/>
        </c:dLbls>
        <c:marker val="1"/>
        <c:smooth val="0"/>
        <c:axId val="596638120"/>
        <c:axId val="596638512"/>
      </c:lineChart>
      <c:catAx>
        <c:axId val="596638120"/>
        <c:scaling>
          <c:orientation val="minMax"/>
        </c:scaling>
        <c:delete val="0"/>
        <c:axPos val="b"/>
        <c:numFmt formatCode="General" sourceLinked="0"/>
        <c:majorTickMark val="out"/>
        <c:minorTickMark val="none"/>
        <c:tickLblPos val="nextTo"/>
        <c:txPr>
          <a:bodyPr/>
          <a:lstStyle/>
          <a:p>
            <a:pPr>
              <a:defRPr sz="1100"/>
            </a:pPr>
            <a:endParaRPr lang="en-US"/>
          </a:p>
        </c:txPr>
        <c:crossAx val="596638512"/>
        <c:crosses val="autoZero"/>
        <c:auto val="1"/>
        <c:lblAlgn val="ctr"/>
        <c:lblOffset val="100"/>
        <c:noMultiLvlLbl val="0"/>
      </c:catAx>
      <c:valAx>
        <c:axId val="596638512"/>
        <c:scaling>
          <c:orientation val="minMax"/>
        </c:scaling>
        <c:delete val="0"/>
        <c:axPos val="l"/>
        <c:majorGridlines/>
        <c:title>
          <c:tx>
            <c:rich>
              <a:bodyPr rot="-5400000" vert="horz"/>
              <a:lstStyle/>
              <a:p>
                <a:pPr>
                  <a:defRPr sz="1200"/>
                </a:pPr>
                <a:r>
                  <a:rPr lang="en-US" sz="1200"/>
                  <a:t>% Excluded</a:t>
                </a:r>
              </a:p>
            </c:rich>
          </c:tx>
          <c:overlay val="0"/>
        </c:title>
        <c:numFmt formatCode="0.0%" sourceLinked="0"/>
        <c:majorTickMark val="out"/>
        <c:minorTickMark val="none"/>
        <c:tickLblPos val="nextTo"/>
        <c:txPr>
          <a:bodyPr/>
          <a:lstStyle/>
          <a:p>
            <a:pPr>
              <a:defRPr sz="1200"/>
            </a:pPr>
            <a:endParaRPr lang="en-US"/>
          </a:p>
        </c:txPr>
        <c:crossAx val="596638120"/>
        <c:crosses val="autoZero"/>
        <c:crossBetween val="between"/>
      </c:valAx>
    </c:plotArea>
    <c:legend>
      <c:legendPos val="b"/>
      <c:overlay val="0"/>
      <c:spPr>
        <a:ln>
          <a:solidFill>
            <a:sysClr val="windowText" lastClr="000000"/>
          </a:solidFill>
        </a:ln>
      </c:spPr>
      <c:txPr>
        <a:bodyPr/>
        <a:lstStyle/>
        <a:p>
          <a:pPr>
            <a:defRPr sz="1200"/>
          </a:pPr>
          <a:endParaRPr lang="en-US"/>
        </a:p>
      </c:txPr>
    </c:legend>
    <c:plotVisOnly val="1"/>
    <c:dispBlanksAs val="gap"/>
    <c:showDLblsOverMax val="0"/>
  </c:chart>
  <c:spPr>
    <a:noFill/>
    <a:ln>
      <a:noFill/>
    </a:ln>
  </c:sp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3"/>
          <c:order val="0"/>
          <c:tx>
            <c:strRef>
              <c:f>'Exclusion Trends'!$A$159</c:f>
              <c:strCache>
                <c:ptCount val="1"/>
                <c:pt idx="0">
                  <c:v>PER Flats</c:v>
                </c:pt>
              </c:strCache>
            </c:strRef>
          </c:tx>
          <c:cat>
            <c:strRef>
              <c:f>'Exclusion Trends'!$X$155:$AJ$155</c:f>
              <c:strCache>
                <c:ptCount val="13"/>
                <c:pt idx="0">
                  <c:v>Sep 2016</c:v>
                </c:pt>
                <c:pt idx="1">
                  <c:v>Oct 2016</c:v>
                </c:pt>
                <c:pt idx="2">
                  <c:v>Nov 2016</c:v>
                </c:pt>
                <c:pt idx="3">
                  <c:v>Dec 2016</c:v>
                </c:pt>
                <c:pt idx="4">
                  <c:v>Jan 2017</c:v>
                </c:pt>
                <c:pt idx="5">
                  <c:v>Feb 2017</c:v>
                </c:pt>
                <c:pt idx="6">
                  <c:v>Mar 2017</c:v>
                </c:pt>
                <c:pt idx="7">
                  <c:v>Apr 2017</c:v>
                </c:pt>
                <c:pt idx="8">
                  <c:v>May 2017</c:v>
                </c:pt>
                <c:pt idx="9">
                  <c:v>Jun 2017</c:v>
                </c:pt>
                <c:pt idx="10">
                  <c:v>Jul 2017</c:v>
                </c:pt>
                <c:pt idx="11">
                  <c:v>Aug 2017</c:v>
                </c:pt>
                <c:pt idx="12">
                  <c:v>Sep 2017</c:v>
                </c:pt>
              </c:strCache>
            </c:strRef>
          </c:cat>
          <c:val>
            <c:numRef>
              <c:f>'Exclusion Trends'!$X$159:$AJ$159</c:f>
              <c:numCache>
                <c:formatCode>0.00%</c:formatCode>
                <c:ptCount val="13"/>
                <c:pt idx="0">
                  <c:v>0.23949999999999999</c:v>
                </c:pt>
                <c:pt idx="1">
                  <c:v>0.25169999999999998</c:v>
                </c:pt>
                <c:pt idx="2">
                  <c:v>0.22739999999999999</c:v>
                </c:pt>
                <c:pt idx="3">
                  <c:v>0.23280000000000001</c:v>
                </c:pt>
                <c:pt idx="4">
                  <c:v>0.2288</c:v>
                </c:pt>
                <c:pt idx="5">
                  <c:v>0.22140000000000001</c:v>
                </c:pt>
                <c:pt idx="6">
                  <c:v>0.2152</c:v>
                </c:pt>
                <c:pt idx="7">
                  <c:v>0.21</c:v>
                </c:pt>
                <c:pt idx="8">
                  <c:v>0.20549999999999999</c:v>
                </c:pt>
                <c:pt idx="9">
                  <c:v>0.21099999999999999</c:v>
                </c:pt>
                <c:pt idx="10">
                  <c:v>0.2122</c:v>
                </c:pt>
                <c:pt idx="11">
                  <c:v>0.20449999999999999</c:v>
                </c:pt>
                <c:pt idx="12">
                  <c:v>0.20480000000000001</c:v>
                </c:pt>
              </c:numCache>
            </c:numRef>
          </c:val>
          <c:smooth val="0"/>
          <c:extLst xmlns:c16r2="http://schemas.microsoft.com/office/drawing/2015/06/chart">
            <c:ext xmlns:c16="http://schemas.microsoft.com/office/drawing/2014/chart" uri="{C3380CC4-5D6E-409C-BE32-E72D297353CC}">
              <c16:uniqueId val="{00000003-2195-44B6-90D1-B89F5EAE5E1D}"/>
            </c:ext>
          </c:extLst>
        </c:ser>
        <c:dLbls>
          <c:showLegendKey val="0"/>
          <c:showVal val="0"/>
          <c:showCatName val="0"/>
          <c:showSerName val="0"/>
          <c:showPercent val="0"/>
          <c:showBubbleSize val="0"/>
        </c:dLbls>
        <c:marker val="1"/>
        <c:smooth val="0"/>
        <c:axId val="596639296"/>
        <c:axId val="596642040"/>
      </c:lineChart>
      <c:catAx>
        <c:axId val="596639296"/>
        <c:scaling>
          <c:orientation val="minMax"/>
        </c:scaling>
        <c:delete val="0"/>
        <c:axPos val="b"/>
        <c:numFmt formatCode="General" sourceLinked="0"/>
        <c:majorTickMark val="out"/>
        <c:minorTickMark val="none"/>
        <c:tickLblPos val="nextTo"/>
        <c:txPr>
          <a:bodyPr/>
          <a:lstStyle/>
          <a:p>
            <a:pPr>
              <a:defRPr sz="1100"/>
            </a:pPr>
            <a:endParaRPr lang="en-US"/>
          </a:p>
        </c:txPr>
        <c:crossAx val="596642040"/>
        <c:crosses val="autoZero"/>
        <c:auto val="1"/>
        <c:lblAlgn val="ctr"/>
        <c:lblOffset val="100"/>
        <c:noMultiLvlLbl val="0"/>
      </c:catAx>
      <c:valAx>
        <c:axId val="596642040"/>
        <c:scaling>
          <c:orientation val="minMax"/>
        </c:scaling>
        <c:delete val="0"/>
        <c:axPos val="l"/>
        <c:majorGridlines/>
        <c:title>
          <c:tx>
            <c:rich>
              <a:bodyPr rot="-5400000" vert="horz"/>
              <a:lstStyle/>
              <a:p>
                <a:pPr>
                  <a:defRPr sz="1200"/>
                </a:pPr>
                <a:r>
                  <a:rPr lang="en-US" sz="1200"/>
                  <a:t>% Excluded</a:t>
                </a:r>
              </a:p>
            </c:rich>
          </c:tx>
          <c:overlay val="0"/>
        </c:title>
        <c:numFmt formatCode="0%" sourceLinked="0"/>
        <c:majorTickMark val="out"/>
        <c:minorTickMark val="none"/>
        <c:tickLblPos val="nextTo"/>
        <c:txPr>
          <a:bodyPr/>
          <a:lstStyle/>
          <a:p>
            <a:pPr>
              <a:defRPr sz="1200"/>
            </a:pPr>
            <a:endParaRPr lang="en-US"/>
          </a:p>
        </c:txPr>
        <c:crossAx val="596639296"/>
        <c:crosses val="autoZero"/>
        <c:crossBetween val="between"/>
      </c:valAx>
    </c:plotArea>
    <c:legend>
      <c:legendPos val="b"/>
      <c:overlay val="0"/>
      <c:spPr>
        <a:ln>
          <a:solidFill>
            <a:sysClr val="windowText" lastClr="000000"/>
          </a:solidFill>
        </a:ln>
      </c:spPr>
      <c:txPr>
        <a:bodyPr/>
        <a:lstStyle/>
        <a:p>
          <a:pPr>
            <a:defRPr sz="1200"/>
          </a:pPr>
          <a:endParaRPr lang="en-US"/>
        </a:p>
      </c:txPr>
    </c:legend>
    <c:plotVisOnly val="1"/>
    <c:dispBlanksAs val="gap"/>
    <c:showDLblsOverMax val="0"/>
  </c:chart>
  <c:spPr>
    <a:noFill/>
    <a:ln>
      <a:noFill/>
    </a:ln>
  </c:sp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630570663203184E-2"/>
          <c:y val="6.6086426696662912E-2"/>
          <c:w val="0.85584150809844772"/>
          <c:h val="0.78479658792650919"/>
        </c:manualLayout>
      </c:layout>
      <c:lineChart>
        <c:grouping val="standard"/>
        <c:varyColors val="0"/>
        <c:ser>
          <c:idx val="0"/>
          <c:order val="0"/>
          <c:tx>
            <c:strRef>
              <c:f>Sheet2!$C$29</c:f>
              <c:strCache>
                <c:ptCount val="1"/>
                <c:pt idx="0">
                  <c:v>AQ</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dLbls>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Sheet2!$D$28:$M$28</c:f>
              <c:strCache>
                <c:ptCount val="10"/>
                <c:pt idx="0">
                  <c:v>Jan-17</c:v>
                </c:pt>
                <c:pt idx="1">
                  <c:v>Feb-17</c:v>
                </c:pt>
                <c:pt idx="2">
                  <c:v>Mar-17</c:v>
                </c:pt>
                <c:pt idx="3">
                  <c:v>Apr-17</c:v>
                </c:pt>
                <c:pt idx="4">
                  <c:v>May-17</c:v>
                </c:pt>
                <c:pt idx="5">
                  <c:v>Jun-17</c:v>
                </c:pt>
                <c:pt idx="6">
                  <c:v>Jul-17</c:v>
                </c:pt>
                <c:pt idx="7">
                  <c:v>Aug-17</c:v>
                </c:pt>
                <c:pt idx="8">
                  <c:v>Sep-17</c:v>
                </c:pt>
                <c:pt idx="9">
                  <c:v>Oct-17</c:v>
                </c:pt>
              </c:strCache>
            </c:strRef>
          </c:cat>
          <c:val>
            <c:numRef>
              <c:f>Sheet2!$D$29:$M$29</c:f>
              <c:numCache>
                <c:formatCode>0.00%</c:formatCode>
                <c:ptCount val="10"/>
                <c:pt idx="0">
                  <c:v>0.93079999999999996</c:v>
                </c:pt>
                <c:pt idx="1">
                  <c:v>0.93200000000000005</c:v>
                </c:pt>
                <c:pt idx="2">
                  <c:v>0.94350000000000001</c:v>
                </c:pt>
                <c:pt idx="3">
                  <c:v>0.94840000000000002</c:v>
                </c:pt>
                <c:pt idx="4">
                  <c:v>0.95309999999999995</c:v>
                </c:pt>
                <c:pt idx="5">
                  <c:v>0.94810000000000005</c:v>
                </c:pt>
                <c:pt idx="6">
                  <c:v>0.94889999999999997</c:v>
                </c:pt>
                <c:pt idx="7">
                  <c:v>0.94520000000000004</c:v>
                </c:pt>
                <c:pt idx="8">
                  <c:v>0.94479999999999997</c:v>
                </c:pt>
                <c:pt idx="9">
                  <c:v>0.93389999999999995</c:v>
                </c:pt>
              </c:numCache>
            </c:numRef>
          </c:val>
          <c:smooth val="0"/>
        </c:ser>
        <c:ser>
          <c:idx val="1"/>
          <c:order val="1"/>
          <c:tx>
            <c:strRef>
              <c:f>Sheet2!$C$30</c:f>
              <c:strCache>
                <c:ptCount val="1"/>
                <c:pt idx="0">
                  <c:v>Current Target</c:v>
                </c:pt>
              </c:strCache>
            </c:strRef>
          </c:tx>
          <c:spPr>
            <a:ln w="19050" cap="rnd">
              <a:solidFill>
                <a:srgbClr val="00B050"/>
              </a:solidFill>
              <a:round/>
            </a:ln>
            <a:effectLst/>
          </c:spPr>
          <c:marker>
            <c:symbol val="none"/>
          </c:marker>
          <c:cat>
            <c:strRef>
              <c:f>Sheet2!$D$28:$M$28</c:f>
              <c:strCache>
                <c:ptCount val="10"/>
                <c:pt idx="0">
                  <c:v>Jan-17</c:v>
                </c:pt>
                <c:pt idx="1">
                  <c:v>Feb-17</c:v>
                </c:pt>
                <c:pt idx="2">
                  <c:v>Mar-17</c:v>
                </c:pt>
                <c:pt idx="3">
                  <c:v>Apr-17</c:v>
                </c:pt>
                <c:pt idx="4">
                  <c:v>May-17</c:v>
                </c:pt>
                <c:pt idx="5">
                  <c:v>Jun-17</c:v>
                </c:pt>
                <c:pt idx="6">
                  <c:v>Jul-17</c:v>
                </c:pt>
                <c:pt idx="7">
                  <c:v>Aug-17</c:v>
                </c:pt>
                <c:pt idx="8">
                  <c:v>Sep-17</c:v>
                </c:pt>
                <c:pt idx="9">
                  <c:v>Oct-17</c:v>
                </c:pt>
              </c:strCache>
            </c:strRef>
          </c:cat>
          <c:val>
            <c:numRef>
              <c:f>Sheet2!$D$30:$M$30</c:f>
              <c:numCache>
                <c:formatCode>0%</c:formatCode>
                <c:ptCount val="10"/>
                <c:pt idx="0">
                  <c:v>0.89</c:v>
                </c:pt>
                <c:pt idx="1">
                  <c:v>0.89</c:v>
                </c:pt>
                <c:pt idx="2">
                  <c:v>0.89</c:v>
                </c:pt>
                <c:pt idx="3">
                  <c:v>0.89</c:v>
                </c:pt>
                <c:pt idx="4">
                  <c:v>0.89</c:v>
                </c:pt>
                <c:pt idx="5">
                  <c:v>0.89</c:v>
                </c:pt>
                <c:pt idx="6">
                  <c:v>0.89</c:v>
                </c:pt>
                <c:pt idx="7">
                  <c:v>0.89</c:v>
                </c:pt>
                <c:pt idx="8">
                  <c:v>0.89</c:v>
                </c:pt>
                <c:pt idx="9">
                  <c:v>0.89</c:v>
                </c:pt>
              </c:numCache>
            </c:numRef>
          </c:val>
          <c:smooth val="0"/>
        </c:ser>
        <c:dLbls>
          <c:showLegendKey val="0"/>
          <c:showVal val="0"/>
          <c:showCatName val="0"/>
          <c:showSerName val="0"/>
          <c:showPercent val="0"/>
          <c:showBubbleSize val="0"/>
        </c:dLbls>
        <c:marker val="1"/>
        <c:smooth val="0"/>
        <c:axId val="615037208"/>
        <c:axId val="615034856"/>
      </c:lineChart>
      <c:catAx>
        <c:axId val="615037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615034856"/>
        <c:crosses val="autoZero"/>
        <c:auto val="1"/>
        <c:lblAlgn val="ctr"/>
        <c:lblOffset val="100"/>
        <c:noMultiLvlLbl val="0"/>
      </c:catAx>
      <c:valAx>
        <c:axId val="615034856"/>
        <c:scaling>
          <c:orientation val="minMax"/>
          <c:max val="1"/>
          <c:min val="0.88000000000000012"/>
        </c:scaling>
        <c:delete val="0"/>
        <c:axPos val="l"/>
        <c:majorGridlines>
          <c:spPr>
            <a:ln w="9525" cap="flat" cmpd="sng" algn="ctr">
              <a:solidFill>
                <a:schemeClr val="bg1">
                  <a:lumMod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615037208"/>
        <c:crosses val="autoZero"/>
        <c:crossBetween val="between"/>
      </c:valAx>
      <c:spPr>
        <a:solidFill>
          <a:schemeClr val="bg1"/>
        </a:solid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'FS and Basic Volume Calculation'!$P$23</c:f>
              <c:strCache>
                <c:ptCount val="1"/>
                <c:pt idx="0">
                  <c:v>FCM Flats</c:v>
                </c:pt>
              </c:strCache>
            </c:strRef>
          </c:tx>
          <c:dPt>
            <c:idx val="2"/>
            <c:bubble3D val="0"/>
            <c:spPr>
              <a:solidFill>
                <a:srgbClr val="F7B553"/>
              </a:solidFill>
            </c:spPr>
            <c:extLst xmlns:c16r2="http://schemas.microsoft.com/office/drawing/2015/06/chart">
              <c:ext xmlns:c16="http://schemas.microsoft.com/office/drawing/2014/chart" uri="{C3380CC4-5D6E-409C-BE32-E72D297353CC}">
                <c16:uniqueId val="{00000001-C571-482A-AA21-FCA064ABDED3}"/>
              </c:ext>
            </c:extLst>
          </c:dPt>
          <c:dPt>
            <c:idx val="3"/>
            <c:bubble3D val="0"/>
            <c:spPr>
              <a:solidFill>
                <a:srgbClr val="F9CB87"/>
              </a:solidFill>
            </c:spPr>
            <c:extLst xmlns:c16r2="http://schemas.microsoft.com/office/drawing/2015/06/chart">
              <c:ext xmlns:c16="http://schemas.microsoft.com/office/drawing/2014/chart" uri="{C3380CC4-5D6E-409C-BE32-E72D297353CC}">
                <c16:uniqueId val="{00000003-C571-482A-AA21-FCA064ABDED3}"/>
              </c:ext>
            </c:extLst>
          </c:dPt>
          <c:dLbls>
            <c:dLbl>
              <c:idx val="0"/>
              <c:layout>
                <c:manualLayout>
                  <c:x val="-0.18802107726426387"/>
                  <c:y val="-0.17911203545031484"/>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C571-482A-AA21-FCA064ABDED3}"/>
                </c:ext>
                <c:ext xmlns:c15="http://schemas.microsoft.com/office/drawing/2012/chart" uri="{CE6537A1-D6FC-4f65-9D91-7224C49458BB}"/>
              </c:extLst>
            </c:dLbl>
            <c:spPr>
              <a:noFill/>
              <a:ln>
                <a:noFill/>
              </a:ln>
              <a:effectLst/>
            </c:spPr>
            <c:txPr>
              <a:bodyPr/>
              <a:lstStyle/>
              <a:p>
                <a:pPr>
                  <a:defRPr sz="1200" b="1"/>
                </a:pPr>
                <a:endParaRPr lang="en-US"/>
              </a:p>
            </c:txPr>
            <c:dLblPos val="in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'FS and Basic Volume Calculation'!$Q$21:$T$21</c:f>
              <c:strCache>
                <c:ptCount val="4"/>
                <c:pt idx="0">
                  <c:v>FS in Measurement</c:v>
                </c:pt>
                <c:pt idx="1">
                  <c:v>FS not in Measurement</c:v>
                </c:pt>
                <c:pt idx="2">
                  <c:v>Basic 
(FS Eligible)</c:v>
                </c:pt>
                <c:pt idx="3">
                  <c:v>Basic 
(Non-FS Eligible)</c:v>
                </c:pt>
              </c:strCache>
            </c:strRef>
          </c:cat>
          <c:val>
            <c:numRef>
              <c:f>'FS and Basic Volume Calculation'!$Q$23:$T$23</c:f>
              <c:numCache>
                <c:formatCode>#,##0</c:formatCode>
                <c:ptCount val="4"/>
                <c:pt idx="0">
                  <c:v>26208141.475345876</c:v>
                </c:pt>
                <c:pt idx="1">
                  <c:v>12030115.524654124</c:v>
                </c:pt>
                <c:pt idx="2">
                  <c:v>7024536</c:v>
                </c:pt>
                <c:pt idx="3">
                  <c:v>5148547</c:v>
                </c:pt>
              </c:numCache>
            </c:numRef>
          </c:val>
          <c:extLst xmlns:c16r2="http://schemas.microsoft.com/office/drawing/2015/06/chart">
            <c:ext xmlns:c16="http://schemas.microsoft.com/office/drawing/2014/chart" uri="{C3380CC4-5D6E-409C-BE32-E72D297353CC}">
              <c16:uniqueId val="{00000004-C571-482A-AA21-FCA064ABDED3}"/>
            </c:ext>
          </c:extLst>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spPr>
    <a:noFill/>
    <a:ln>
      <a:noFill/>
    </a:ln>
  </c:sp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630570663203184E-2"/>
          <c:y val="6.6086426696662912E-2"/>
          <c:w val="0.83595932903485382"/>
          <c:h val="0.78479658792650919"/>
        </c:manualLayout>
      </c:layout>
      <c:lineChart>
        <c:grouping val="standard"/>
        <c:varyColors val="0"/>
        <c:ser>
          <c:idx val="0"/>
          <c:order val="0"/>
          <c:tx>
            <c:strRef>
              <c:f>Sheet2!$C$46</c:f>
              <c:strCache>
                <c:ptCount val="1"/>
                <c:pt idx="0">
                  <c:v>BQ</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Sheet2!$D$13:$M$13</c:f>
              <c:strCache>
                <c:ptCount val="10"/>
                <c:pt idx="0">
                  <c:v>Jan-17</c:v>
                </c:pt>
                <c:pt idx="1">
                  <c:v>Feb-17</c:v>
                </c:pt>
                <c:pt idx="2">
                  <c:v>Mar-17</c:v>
                </c:pt>
                <c:pt idx="3">
                  <c:v>Apr-17</c:v>
                </c:pt>
                <c:pt idx="4">
                  <c:v>May-17</c:v>
                </c:pt>
                <c:pt idx="5">
                  <c:v>Jun-17</c:v>
                </c:pt>
                <c:pt idx="6">
                  <c:v>Jul-17</c:v>
                </c:pt>
                <c:pt idx="7">
                  <c:v>Aug-17</c:v>
                </c:pt>
                <c:pt idx="8">
                  <c:v>Sep-17</c:v>
                </c:pt>
                <c:pt idx="9">
                  <c:v>Oct-17</c:v>
                </c:pt>
              </c:strCache>
            </c:strRef>
          </c:cat>
          <c:val>
            <c:numRef>
              <c:f>Sheet2!$D$46:$M$46</c:f>
              <c:numCache>
                <c:formatCode>0.00%</c:formatCode>
                <c:ptCount val="10"/>
                <c:pt idx="0">
                  <c:v>0.99470000000000003</c:v>
                </c:pt>
                <c:pt idx="1">
                  <c:v>0.99709999999999999</c:v>
                </c:pt>
                <c:pt idx="2">
                  <c:v>0.997</c:v>
                </c:pt>
                <c:pt idx="3">
                  <c:v>0.99829999999999997</c:v>
                </c:pt>
                <c:pt idx="4">
                  <c:v>0.99819999999999998</c:v>
                </c:pt>
                <c:pt idx="5">
                  <c:v>0.99790000000000001</c:v>
                </c:pt>
                <c:pt idx="6">
                  <c:v>0.99819999999999998</c:v>
                </c:pt>
                <c:pt idx="7">
                  <c:v>0.99760000000000004</c:v>
                </c:pt>
                <c:pt idx="8">
                  <c:v>0.99739999999999995</c:v>
                </c:pt>
                <c:pt idx="9">
                  <c:v>0.99439999999999995</c:v>
                </c:pt>
              </c:numCache>
            </c:numRef>
          </c:val>
          <c:smooth val="0"/>
        </c:ser>
        <c:ser>
          <c:idx val="1"/>
          <c:order val="1"/>
          <c:tx>
            <c:strRef>
              <c:f>Sheet2!$C$47</c:f>
              <c:strCache>
                <c:ptCount val="1"/>
                <c:pt idx="0">
                  <c:v>Current Target</c:v>
                </c:pt>
              </c:strCache>
            </c:strRef>
          </c:tx>
          <c:spPr>
            <a:ln w="19050" cap="rnd">
              <a:solidFill>
                <a:srgbClr val="00B050"/>
              </a:solidFill>
              <a:round/>
            </a:ln>
            <a:effectLst/>
          </c:spPr>
          <c:marker>
            <c:symbol val="none"/>
          </c:marker>
          <c:cat>
            <c:strRef>
              <c:f>Sheet2!$D$13:$M$13</c:f>
              <c:strCache>
                <c:ptCount val="10"/>
                <c:pt idx="0">
                  <c:v>Jan-17</c:v>
                </c:pt>
                <c:pt idx="1">
                  <c:v>Feb-17</c:v>
                </c:pt>
                <c:pt idx="2">
                  <c:v>Mar-17</c:v>
                </c:pt>
                <c:pt idx="3">
                  <c:v>Apr-17</c:v>
                </c:pt>
                <c:pt idx="4">
                  <c:v>May-17</c:v>
                </c:pt>
                <c:pt idx="5">
                  <c:v>Jun-17</c:v>
                </c:pt>
                <c:pt idx="6">
                  <c:v>Jul-17</c:v>
                </c:pt>
                <c:pt idx="7">
                  <c:v>Aug-17</c:v>
                </c:pt>
                <c:pt idx="8">
                  <c:v>Sep-17</c:v>
                </c:pt>
                <c:pt idx="9">
                  <c:v>Oct-17</c:v>
                </c:pt>
              </c:strCache>
            </c:strRef>
          </c:cat>
          <c:val>
            <c:numRef>
              <c:f>Sheet2!$D$47:$M$47</c:f>
              <c:numCache>
                <c:formatCode>0%</c:formatCode>
                <c:ptCount val="10"/>
                <c:pt idx="0">
                  <c:v>0.95</c:v>
                </c:pt>
                <c:pt idx="1">
                  <c:v>0.95</c:v>
                </c:pt>
                <c:pt idx="2">
                  <c:v>0.95</c:v>
                </c:pt>
                <c:pt idx="3">
                  <c:v>0.95</c:v>
                </c:pt>
                <c:pt idx="4">
                  <c:v>0.95</c:v>
                </c:pt>
                <c:pt idx="5">
                  <c:v>0.95</c:v>
                </c:pt>
                <c:pt idx="6">
                  <c:v>0.95</c:v>
                </c:pt>
                <c:pt idx="7">
                  <c:v>0.95</c:v>
                </c:pt>
                <c:pt idx="8">
                  <c:v>0.95</c:v>
                </c:pt>
                <c:pt idx="9">
                  <c:v>0.95</c:v>
                </c:pt>
              </c:numCache>
            </c:numRef>
          </c:val>
          <c:smooth val="0"/>
        </c:ser>
        <c:ser>
          <c:idx val="2"/>
          <c:order val="2"/>
          <c:tx>
            <c:strRef>
              <c:f>Sheet2!$C$48</c:f>
              <c:strCache>
                <c:ptCount val="1"/>
                <c:pt idx="0">
                  <c:v>New Target</c:v>
                </c:pt>
              </c:strCache>
            </c:strRef>
          </c:tx>
          <c:spPr>
            <a:ln w="19050" cap="rnd">
              <a:solidFill>
                <a:srgbClr val="00B050"/>
              </a:solidFill>
              <a:prstDash val="sysDash"/>
              <a:round/>
            </a:ln>
            <a:effectLst/>
          </c:spPr>
          <c:marker>
            <c:symbol val="none"/>
          </c:marker>
          <c:cat>
            <c:strRef>
              <c:f>Sheet2!$D$13:$M$13</c:f>
              <c:strCache>
                <c:ptCount val="10"/>
                <c:pt idx="0">
                  <c:v>Jan-17</c:v>
                </c:pt>
                <c:pt idx="1">
                  <c:v>Feb-17</c:v>
                </c:pt>
                <c:pt idx="2">
                  <c:v>Mar-17</c:v>
                </c:pt>
                <c:pt idx="3">
                  <c:v>Apr-17</c:v>
                </c:pt>
                <c:pt idx="4">
                  <c:v>May-17</c:v>
                </c:pt>
                <c:pt idx="5">
                  <c:v>Jun-17</c:v>
                </c:pt>
                <c:pt idx="6">
                  <c:v>Jul-17</c:v>
                </c:pt>
                <c:pt idx="7">
                  <c:v>Aug-17</c:v>
                </c:pt>
                <c:pt idx="8">
                  <c:v>Sep-17</c:v>
                </c:pt>
                <c:pt idx="9">
                  <c:v>Oct-17</c:v>
                </c:pt>
              </c:strCache>
            </c:strRef>
          </c:cat>
          <c:val>
            <c:numRef>
              <c:f>Sheet2!$D$48:$M$48</c:f>
              <c:numCache>
                <c:formatCode>0%</c:formatCode>
                <c:ptCount val="10"/>
                <c:pt idx="0">
                  <c:v>0.98</c:v>
                </c:pt>
                <c:pt idx="1">
                  <c:v>0.98</c:v>
                </c:pt>
                <c:pt idx="2">
                  <c:v>0.98</c:v>
                </c:pt>
                <c:pt idx="3">
                  <c:v>0.98</c:v>
                </c:pt>
                <c:pt idx="4">
                  <c:v>0.98</c:v>
                </c:pt>
                <c:pt idx="5">
                  <c:v>0.98</c:v>
                </c:pt>
                <c:pt idx="6">
                  <c:v>0.98</c:v>
                </c:pt>
                <c:pt idx="7">
                  <c:v>0.98</c:v>
                </c:pt>
                <c:pt idx="8">
                  <c:v>0.98</c:v>
                </c:pt>
                <c:pt idx="9">
                  <c:v>0.98</c:v>
                </c:pt>
              </c:numCache>
            </c:numRef>
          </c:val>
          <c:smooth val="0"/>
        </c:ser>
        <c:dLbls>
          <c:showLegendKey val="0"/>
          <c:showVal val="0"/>
          <c:showCatName val="0"/>
          <c:showSerName val="0"/>
          <c:showPercent val="0"/>
          <c:showBubbleSize val="0"/>
        </c:dLbls>
        <c:marker val="1"/>
        <c:smooth val="0"/>
        <c:axId val="615037600"/>
        <c:axId val="615036424"/>
      </c:lineChart>
      <c:catAx>
        <c:axId val="615037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615036424"/>
        <c:crosses val="autoZero"/>
        <c:auto val="1"/>
        <c:lblAlgn val="ctr"/>
        <c:lblOffset val="100"/>
        <c:noMultiLvlLbl val="0"/>
      </c:catAx>
      <c:valAx>
        <c:axId val="615036424"/>
        <c:scaling>
          <c:orientation val="minMax"/>
          <c:max val="1"/>
          <c:min val="0.94000000000000006"/>
        </c:scaling>
        <c:delete val="0"/>
        <c:axPos val="l"/>
        <c:majorGridlines>
          <c:spPr>
            <a:ln w="9525" cap="flat" cmpd="sng" algn="ctr">
              <a:solidFill>
                <a:schemeClr val="bg1">
                  <a:lumMod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615037600"/>
        <c:crosses val="autoZero"/>
        <c:crossBetween val="between"/>
      </c:valAx>
      <c:spPr>
        <a:solidFill>
          <a:schemeClr val="bg1"/>
        </a:solid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630570663203184E-2"/>
          <c:y val="6.6086426696662912E-2"/>
          <c:w val="0.84668504428580238"/>
          <c:h val="0.78479658792650919"/>
        </c:manualLayout>
      </c:layout>
      <c:lineChart>
        <c:grouping val="standard"/>
        <c:varyColors val="0"/>
        <c:ser>
          <c:idx val="0"/>
          <c:order val="0"/>
          <c:tx>
            <c:strRef>
              <c:f>Sheet2!$C$14</c:f>
              <c:strCache>
                <c:ptCount val="1"/>
                <c:pt idx="0">
                  <c:v>MQ</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dLbls>
            <c:dLbl>
              <c:idx val="0"/>
              <c:layout>
                <c:manualLayout>
                  <c:x val="-4.4613579024730399E-2"/>
                  <c:y val="-6.12793712149406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4613579024730399E-2"/>
                  <c:y val="-5.4565648577325231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Sheet2!$D$13:$M$13</c:f>
              <c:strCache>
                <c:ptCount val="10"/>
                <c:pt idx="0">
                  <c:v>Jan-17</c:v>
                </c:pt>
                <c:pt idx="1">
                  <c:v>Feb-17</c:v>
                </c:pt>
                <c:pt idx="2">
                  <c:v>Mar-17</c:v>
                </c:pt>
                <c:pt idx="3">
                  <c:v>Apr-17</c:v>
                </c:pt>
                <c:pt idx="4">
                  <c:v>May-17</c:v>
                </c:pt>
                <c:pt idx="5">
                  <c:v>Jun-17</c:v>
                </c:pt>
                <c:pt idx="6">
                  <c:v>Jul-17</c:v>
                </c:pt>
                <c:pt idx="7">
                  <c:v>Aug-17</c:v>
                </c:pt>
                <c:pt idx="8">
                  <c:v>Sep-17</c:v>
                </c:pt>
                <c:pt idx="9">
                  <c:v>Oct-17</c:v>
                </c:pt>
              </c:strCache>
            </c:strRef>
          </c:cat>
          <c:val>
            <c:numRef>
              <c:f>Sheet2!$D$14:$M$14</c:f>
              <c:numCache>
                <c:formatCode>0.00%</c:formatCode>
                <c:ptCount val="10"/>
                <c:pt idx="0">
                  <c:v>0.92589999999999995</c:v>
                </c:pt>
                <c:pt idx="1">
                  <c:v>0.92589999999999995</c:v>
                </c:pt>
                <c:pt idx="2">
                  <c:v>0.93710000000000004</c:v>
                </c:pt>
                <c:pt idx="3">
                  <c:v>0.94140000000000001</c:v>
                </c:pt>
                <c:pt idx="4">
                  <c:v>0.94589999999999996</c:v>
                </c:pt>
                <c:pt idx="5">
                  <c:v>0.93910000000000005</c:v>
                </c:pt>
                <c:pt idx="6">
                  <c:v>0.96109999999999995</c:v>
                </c:pt>
                <c:pt idx="7">
                  <c:v>0.93500000000000005</c:v>
                </c:pt>
                <c:pt idx="8">
                  <c:v>0.94789999999999996</c:v>
                </c:pt>
                <c:pt idx="9">
                  <c:v>0.94530000000000003</c:v>
                </c:pt>
              </c:numCache>
            </c:numRef>
          </c:val>
          <c:smooth val="0"/>
        </c:ser>
        <c:ser>
          <c:idx val="1"/>
          <c:order val="1"/>
          <c:tx>
            <c:strRef>
              <c:f>Sheet2!$C$15</c:f>
              <c:strCache>
                <c:ptCount val="1"/>
                <c:pt idx="0">
                  <c:v>Current Target</c:v>
                </c:pt>
              </c:strCache>
            </c:strRef>
          </c:tx>
          <c:spPr>
            <a:ln w="19050" cap="rnd">
              <a:solidFill>
                <a:srgbClr val="00B050"/>
              </a:solidFill>
              <a:prstDash val="solid"/>
              <a:round/>
            </a:ln>
            <a:effectLst/>
          </c:spPr>
          <c:marker>
            <c:symbol val="none"/>
          </c:marker>
          <c:cat>
            <c:strRef>
              <c:f>Sheet2!$D$13:$M$13</c:f>
              <c:strCache>
                <c:ptCount val="10"/>
                <c:pt idx="0">
                  <c:v>Jan-17</c:v>
                </c:pt>
                <c:pt idx="1">
                  <c:v>Feb-17</c:v>
                </c:pt>
                <c:pt idx="2">
                  <c:v>Mar-17</c:v>
                </c:pt>
                <c:pt idx="3">
                  <c:v>Apr-17</c:v>
                </c:pt>
                <c:pt idx="4">
                  <c:v>May-17</c:v>
                </c:pt>
                <c:pt idx="5">
                  <c:v>Jun-17</c:v>
                </c:pt>
                <c:pt idx="6">
                  <c:v>Jul-17</c:v>
                </c:pt>
                <c:pt idx="7">
                  <c:v>Aug-17</c:v>
                </c:pt>
                <c:pt idx="8">
                  <c:v>Sep-17</c:v>
                </c:pt>
                <c:pt idx="9">
                  <c:v>Oct-17</c:v>
                </c:pt>
              </c:strCache>
            </c:strRef>
          </c:cat>
          <c:val>
            <c:numRef>
              <c:f>Sheet2!$D$15:$M$15</c:f>
              <c:numCache>
                <c:formatCode>0%</c:formatCode>
                <c:ptCount val="10"/>
                <c:pt idx="0">
                  <c:v>0.91</c:v>
                </c:pt>
                <c:pt idx="1">
                  <c:v>0.91</c:v>
                </c:pt>
                <c:pt idx="2">
                  <c:v>0.91</c:v>
                </c:pt>
                <c:pt idx="3">
                  <c:v>0.91</c:v>
                </c:pt>
                <c:pt idx="4">
                  <c:v>0.91</c:v>
                </c:pt>
                <c:pt idx="5">
                  <c:v>0.91</c:v>
                </c:pt>
                <c:pt idx="6">
                  <c:v>0.91</c:v>
                </c:pt>
                <c:pt idx="7">
                  <c:v>0.91</c:v>
                </c:pt>
                <c:pt idx="8">
                  <c:v>0.91</c:v>
                </c:pt>
                <c:pt idx="9">
                  <c:v>0.91</c:v>
                </c:pt>
              </c:numCache>
            </c:numRef>
          </c:val>
          <c:smooth val="0"/>
        </c:ser>
        <c:ser>
          <c:idx val="2"/>
          <c:order val="2"/>
          <c:tx>
            <c:strRef>
              <c:f>Sheet2!$C$16</c:f>
              <c:strCache>
                <c:ptCount val="1"/>
                <c:pt idx="0">
                  <c:v>New Target</c:v>
                </c:pt>
              </c:strCache>
            </c:strRef>
          </c:tx>
          <c:spPr>
            <a:ln w="19050" cap="rnd">
              <a:solidFill>
                <a:srgbClr val="00B050"/>
              </a:solidFill>
              <a:prstDash val="sysDash"/>
              <a:round/>
            </a:ln>
            <a:effectLst/>
          </c:spPr>
          <c:marker>
            <c:symbol val="none"/>
          </c:marker>
          <c:cat>
            <c:strRef>
              <c:f>Sheet2!$D$13:$M$13</c:f>
              <c:strCache>
                <c:ptCount val="10"/>
                <c:pt idx="0">
                  <c:v>Jan-17</c:v>
                </c:pt>
                <c:pt idx="1">
                  <c:v>Feb-17</c:v>
                </c:pt>
                <c:pt idx="2">
                  <c:v>Mar-17</c:v>
                </c:pt>
                <c:pt idx="3">
                  <c:v>Apr-17</c:v>
                </c:pt>
                <c:pt idx="4">
                  <c:v>May-17</c:v>
                </c:pt>
                <c:pt idx="5">
                  <c:v>Jun-17</c:v>
                </c:pt>
                <c:pt idx="6">
                  <c:v>Jul-17</c:v>
                </c:pt>
                <c:pt idx="7">
                  <c:v>Aug-17</c:v>
                </c:pt>
                <c:pt idx="8">
                  <c:v>Sep-17</c:v>
                </c:pt>
                <c:pt idx="9">
                  <c:v>Oct-17</c:v>
                </c:pt>
              </c:strCache>
            </c:strRef>
          </c:cat>
          <c:val>
            <c:numRef>
              <c:f>Sheet2!$D$16:$M$16</c:f>
              <c:numCache>
                <c:formatCode>0%</c:formatCode>
                <c:ptCount val="10"/>
                <c:pt idx="0">
                  <c:v>0.94</c:v>
                </c:pt>
                <c:pt idx="1">
                  <c:v>0.94</c:v>
                </c:pt>
                <c:pt idx="2">
                  <c:v>0.94</c:v>
                </c:pt>
                <c:pt idx="3">
                  <c:v>0.94</c:v>
                </c:pt>
                <c:pt idx="4">
                  <c:v>0.94</c:v>
                </c:pt>
                <c:pt idx="5">
                  <c:v>0.94</c:v>
                </c:pt>
                <c:pt idx="6">
                  <c:v>0.94</c:v>
                </c:pt>
                <c:pt idx="7">
                  <c:v>0.94</c:v>
                </c:pt>
                <c:pt idx="8">
                  <c:v>0.94</c:v>
                </c:pt>
                <c:pt idx="9">
                  <c:v>0.94</c:v>
                </c:pt>
              </c:numCache>
            </c:numRef>
          </c:val>
          <c:smooth val="0"/>
        </c:ser>
        <c:dLbls>
          <c:showLegendKey val="0"/>
          <c:showVal val="0"/>
          <c:showCatName val="0"/>
          <c:showSerName val="0"/>
          <c:showPercent val="0"/>
          <c:showBubbleSize val="0"/>
        </c:dLbls>
        <c:marker val="1"/>
        <c:smooth val="0"/>
        <c:axId val="614996904"/>
        <c:axId val="614994944"/>
      </c:lineChart>
      <c:catAx>
        <c:axId val="614996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614994944"/>
        <c:crosses val="autoZero"/>
        <c:auto val="1"/>
        <c:lblAlgn val="ctr"/>
        <c:lblOffset val="100"/>
        <c:noMultiLvlLbl val="0"/>
      </c:catAx>
      <c:valAx>
        <c:axId val="614994944"/>
        <c:scaling>
          <c:orientation val="minMax"/>
          <c:max val="1"/>
          <c:min val="0.88000000000000012"/>
        </c:scaling>
        <c:delete val="0"/>
        <c:axPos val="l"/>
        <c:majorGridlines>
          <c:spPr>
            <a:ln w="9525" cap="flat" cmpd="sng" algn="ctr">
              <a:solidFill>
                <a:schemeClr val="bg1">
                  <a:lumMod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614996904"/>
        <c:crosses val="autoZero"/>
        <c:crossBetween val="between"/>
      </c:valAx>
      <c:spPr>
        <a:solidFill>
          <a:schemeClr val="bg1"/>
        </a:solid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02987861811391"/>
          <c:y val="0.15416666666666667"/>
          <c:w val="0.68394024276377219"/>
          <c:h val="0.81388888888888888"/>
        </c:manualLayout>
      </c:layout>
      <c:pieChart>
        <c:varyColors val="1"/>
        <c:ser>
          <c:idx val="0"/>
          <c:order val="0"/>
          <c:tx>
            <c:strRef>
              <c:f>'Pies and Lists'!$L$38</c:f>
              <c:strCache>
                <c:ptCount val="1"/>
                <c:pt idx="0">
                  <c:v>%</c:v>
                </c:pt>
              </c:strCache>
            </c:strRef>
          </c:tx>
          <c:dLbls>
            <c:dLbl>
              <c:idx val="0"/>
              <c:spPr/>
              <c:txPr>
                <a:bodyPr/>
                <a:lstStyle/>
                <a:p>
                  <a:pPr>
                    <a:defRPr sz="1200" b="1"/>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D33D-4750-B37A-1C038AB0B0A9}"/>
                </c:ext>
                <c:ext xmlns:c15="http://schemas.microsoft.com/office/drawing/2012/chart" uri="{CE6537A1-D6FC-4f65-9D91-7224C49458BB}"/>
              </c:extLst>
            </c:dLbl>
            <c:dLbl>
              <c:idx val="3"/>
              <c:layout>
                <c:manualLayout>
                  <c:x val="-0.17982113655296172"/>
                  <c:y val="8.7329409348956888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1-D33D-4750-B37A-1C038AB0B0A9}"/>
                </c:ext>
                <c:ext xmlns:c15="http://schemas.microsoft.com/office/drawing/2012/chart" uri="{CE6537A1-D6FC-4f65-9D91-7224C49458BB}"/>
              </c:extLst>
            </c:dLbl>
            <c:dLbl>
              <c:idx val="4"/>
              <c:layout>
                <c:manualLayout>
                  <c:x val="-0.22091814075121785"/>
                  <c:y val="6.4904945410752618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2-D33D-4750-B37A-1C038AB0B0A9}"/>
                </c:ext>
                <c:ext xmlns:c15="http://schemas.microsoft.com/office/drawing/2012/chart" uri="{CE6537A1-D6FC-4f65-9D91-7224C49458BB}"/>
              </c:extLst>
            </c:dLbl>
            <c:dLbl>
              <c:idx val="5"/>
              <c:layout>
                <c:manualLayout>
                  <c:x val="-0.24782914416123289"/>
                  <c:y val="1.7113148773956078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3-D33D-4750-B37A-1C038AB0B0A9}"/>
                </c:ext>
                <c:ext xmlns:c15="http://schemas.microsoft.com/office/drawing/2012/chart" uri="{CE6537A1-D6FC-4f65-9D91-7224C49458BB}"/>
              </c:extLst>
            </c:dLbl>
            <c:dLbl>
              <c:idx val="6"/>
              <c:layout>
                <c:manualLayout>
                  <c:x val="-0.2940963046388041"/>
                  <c:y val="-4.3536816218073003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4-D33D-4750-B37A-1C038AB0B0A9}"/>
                </c:ext>
                <c:ext xmlns:c15="http://schemas.microsoft.com/office/drawing/2012/chart" uri="{CE6537A1-D6FC-4f65-9D91-7224C49458BB}"/>
              </c:extLst>
            </c:dLbl>
            <c:dLbl>
              <c:idx val="7"/>
              <c:layout>
                <c:manualLayout>
                  <c:x val="-6.3903469789698686E-2"/>
                  <c:y val="-5.7673045988652298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5-D33D-4750-B37A-1C038AB0B0A9}"/>
                </c:ext>
                <c:ext xmlns:c15="http://schemas.microsoft.com/office/drawing/2012/chart" uri="{CE6537A1-D6FC-4f65-9D91-7224C49458BB}"/>
              </c:extLst>
            </c:dLbl>
            <c:dLbl>
              <c:idx val="8"/>
              <c:layout>
                <c:manualLayout>
                  <c:x val="0.11093692578427918"/>
                  <c:y val="-5.5302315163531089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6-D33D-4750-B37A-1C038AB0B0A9}"/>
                </c:ext>
                <c:ext xmlns:c15="http://schemas.microsoft.com/office/drawing/2012/chart" uri="{CE6537A1-D6FC-4f65-9D91-7224C49458BB}"/>
              </c:extLst>
            </c:dLbl>
            <c:dLbl>
              <c:idx val="9"/>
              <c:layout>
                <c:manualLayout>
                  <c:x val="0.27109952433914658"/>
                  <c:y val="-3.4290839385724255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7-D33D-4750-B37A-1C038AB0B0A9}"/>
                </c:ext>
                <c:ext xmlns:c15="http://schemas.microsoft.com/office/drawing/2012/chart" uri="{CE6537A1-D6FC-4f65-9D91-7224C49458BB}"/>
              </c:extLst>
            </c:dLbl>
            <c:dLbl>
              <c:idx val="10"/>
              <c:layout>
                <c:manualLayout>
                  <c:x val="0.23125305686254502"/>
                  <c:y val="2.19234280417074E-2"/>
                </c:manualLayout>
              </c:layout>
              <c:dLblPos val="bestFi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8-D33D-4750-B37A-1C038AB0B0A9}"/>
                </c:ext>
                <c:ext xmlns:c15="http://schemas.microsoft.com/office/drawing/2012/chart" uri="{CE6537A1-D6FC-4f65-9D91-7224C49458BB}"/>
              </c:extLst>
            </c:dLbl>
            <c:spPr>
              <a:noFill/>
              <a:ln>
                <a:noFill/>
              </a:ln>
              <a:effectLst/>
            </c:spPr>
            <c:dLblPos val="bestFit"/>
            <c:showLegendKey val="0"/>
            <c:showVal val="0"/>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'Pies and Lists'!$K$39:$K$49</c:f>
              <c:strCache>
                <c:ptCount val="11"/>
                <c:pt idx="0">
                  <c:v>In Measurement</c:v>
                </c:pt>
                <c:pt idx="1">
                  <c:v>No Piece Scan</c:v>
                </c:pt>
                <c:pt idx="2">
                  <c:v>No Start-the-Clock</c:v>
                </c:pt>
                <c:pt idx="3">
                  <c:v>Long Haul</c:v>
                </c:pt>
                <c:pt idx="4">
                  <c:v>Non-Unique IMb</c:v>
                </c:pt>
                <c:pt idx="5">
                  <c:v>Undeliverable-as-Addressed / PARS</c:v>
                </c:pt>
                <c:pt idx="6">
                  <c:v>Incorrect Entry Facility</c:v>
                </c:pt>
                <c:pt idx="7">
                  <c:v>Inconsistent SPM Data</c:v>
                </c:pt>
                <c:pt idx="8">
                  <c:v>Invalid Final Processing ZIP5</c:v>
                </c:pt>
                <c:pt idx="9">
                  <c:v>Non-Unique Physical IMcb</c:v>
                </c:pt>
                <c:pt idx="10">
                  <c:v>Other</c:v>
                </c:pt>
              </c:strCache>
            </c:strRef>
          </c:cat>
          <c:val>
            <c:numRef>
              <c:f>'Pies and Lists'!$L$39:$L$49</c:f>
              <c:numCache>
                <c:formatCode>0.00%</c:formatCode>
                <c:ptCount val="11"/>
                <c:pt idx="0" formatCode="0%">
                  <c:v>0.68539058868049019</c:v>
                </c:pt>
                <c:pt idx="1">
                  <c:v>0.113</c:v>
                </c:pt>
                <c:pt idx="2">
                  <c:v>9.7799999999999998E-2</c:v>
                </c:pt>
                <c:pt idx="3">
                  <c:v>6.6699999999999995E-2</c:v>
                </c:pt>
                <c:pt idx="4">
                  <c:v>9.7000000000000003E-3</c:v>
                </c:pt>
                <c:pt idx="5">
                  <c:v>8.6999999999999994E-3</c:v>
                </c:pt>
                <c:pt idx="6">
                  <c:v>6.6E-3</c:v>
                </c:pt>
                <c:pt idx="7">
                  <c:v>2.3999999999999998E-3</c:v>
                </c:pt>
                <c:pt idx="8">
                  <c:v>2.0999999999999999E-3</c:v>
                </c:pt>
                <c:pt idx="9">
                  <c:v>2.0999999999999999E-3</c:v>
                </c:pt>
                <c:pt idx="10">
                  <c:v>5.5094113195097716E-3</c:v>
                </c:pt>
              </c:numCache>
            </c:numRef>
          </c:val>
          <c:extLst xmlns:c16r2="http://schemas.microsoft.com/office/drawing/2015/06/chart">
            <c:ext xmlns:c16="http://schemas.microsoft.com/office/drawing/2014/chart" uri="{C3380CC4-5D6E-409C-BE32-E72D297353CC}">
              <c16:uniqueId val="{00000009-D33D-4750-B37A-1C038AB0B0A9}"/>
            </c:ext>
          </c:extLst>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spPr>
    <a:noFill/>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271970987448182E-2"/>
          <c:y val="3.4882562756578507E-2"/>
          <c:w val="0.89842748280386175"/>
          <c:h val="0.85952570832492092"/>
        </c:manualLayout>
      </c:layout>
      <c:lineChart>
        <c:grouping val="standard"/>
        <c:varyColors val="0"/>
        <c:ser>
          <c:idx val="0"/>
          <c:order val="0"/>
          <c:tx>
            <c:strRef>
              <c:f>'Exclusion Trends'!$A$42</c:f>
              <c:strCache>
                <c:ptCount val="1"/>
                <c:pt idx="0">
                  <c:v>FCM Letters</c:v>
                </c:pt>
              </c:strCache>
            </c:strRef>
          </c:tx>
          <c:cat>
            <c:strRef>
              <c:f>'Exclusion Trends'!$X$41:$AJ$41</c:f>
              <c:strCache>
                <c:ptCount val="13"/>
                <c:pt idx="0">
                  <c:v>Sep 2016</c:v>
                </c:pt>
                <c:pt idx="1">
                  <c:v>Oct 2016</c:v>
                </c:pt>
                <c:pt idx="2">
                  <c:v>Nov 2016</c:v>
                </c:pt>
                <c:pt idx="3">
                  <c:v>Dec 2016</c:v>
                </c:pt>
                <c:pt idx="4">
                  <c:v>Jan 2017</c:v>
                </c:pt>
                <c:pt idx="5">
                  <c:v>Feb 2017</c:v>
                </c:pt>
                <c:pt idx="6">
                  <c:v>Mar 2017</c:v>
                </c:pt>
                <c:pt idx="7">
                  <c:v>Apr 2017</c:v>
                </c:pt>
                <c:pt idx="8">
                  <c:v>May 2017</c:v>
                </c:pt>
                <c:pt idx="9">
                  <c:v>Jun 2017</c:v>
                </c:pt>
                <c:pt idx="10">
                  <c:v>Jul 2017</c:v>
                </c:pt>
                <c:pt idx="11">
                  <c:v>Aug 2017</c:v>
                </c:pt>
                <c:pt idx="12">
                  <c:v>Sep 2017</c:v>
                </c:pt>
              </c:strCache>
            </c:strRef>
          </c:cat>
          <c:val>
            <c:numRef>
              <c:f>'Exclusion Trends'!$X$42:$AJ$42</c:f>
              <c:numCache>
                <c:formatCode>0.00%</c:formatCode>
                <c:ptCount val="13"/>
                <c:pt idx="0">
                  <c:v>0.14299999999999999</c:v>
                </c:pt>
                <c:pt idx="1">
                  <c:v>0.13730000000000001</c:v>
                </c:pt>
                <c:pt idx="2">
                  <c:v>0.12759999999999999</c:v>
                </c:pt>
                <c:pt idx="3">
                  <c:v>0.12770000000000001</c:v>
                </c:pt>
                <c:pt idx="4">
                  <c:v>0.1368</c:v>
                </c:pt>
                <c:pt idx="5">
                  <c:v>0.1116</c:v>
                </c:pt>
                <c:pt idx="6">
                  <c:v>0.1235</c:v>
                </c:pt>
                <c:pt idx="7">
                  <c:v>0.1032</c:v>
                </c:pt>
                <c:pt idx="8">
                  <c:v>0.10059999999999999</c:v>
                </c:pt>
                <c:pt idx="9">
                  <c:v>0.1084</c:v>
                </c:pt>
                <c:pt idx="10">
                  <c:v>0.10829999999999999</c:v>
                </c:pt>
                <c:pt idx="11">
                  <c:v>0.1118</c:v>
                </c:pt>
                <c:pt idx="12">
                  <c:v>0.1119</c:v>
                </c:pt>
              </c:numCache>
            </c:numRef>
          </c:val>
          <c:smooth val="0"/>
          <c:extLst xmlns:c16r2="http://schemas.microsoft.com/office/drawing/2015/06/chart">
            <c:ext xmlns:c16="http://schemas.microsoft.com/office/drawing/2014/chart" uri="{C3380CC4-5D6E-409C-BE32-E72D297353CC}">
              <c16:uniqueId val="{00000000-8528-4759-B4C2-8B90178DEAD7}"/>
            </c:ext>
          </c:extLst>
        </c:ser>
        <c:dLbls>
          <c:showLegendKey val="0"/>
          <c:showVal val="0"/>
          <c:showCatName val="0"/>
          <c:showSerName val="0"/>
          <c:showPercent val="0"/>
          <c:showBubbleSize val="0"/>
        </c:dLbls>
        <c:marker val="1"/>
        <c:smooth val="0"/>
        <c:axId val="614991416"/>
        <c:axId val="614997296"/>
      </c:lineChart>
      <c:catAx>
        <c:axId val="614991416"/>
        <c:scaling>
          <c:orientation val="minMax"/>
        </c:scaling>
        <c:delete val="0"/>
        <c:axPos val="b"/>
        <c:numFmt formatCode="General" sourceLinked="0"/>
        <c:majorTickMark val="out"/>
        <c:minorTickMark val="none"/>
        <c:tickLblPos val="nextTo"/>
        <c:txPr>
          <a:bodyPr/>
          <a:lstStyle/>
          <a:p>
            <a:pPr>
              <a:defRPr sz="1100"/>
            </a:pPr>
            <a:endParaRPr lang="en-US"/>
          </a:p>
        </c:txPr>
        <c:crossAx val="614997296"/>
        <c:crosses val="autoZero"/>
        <c:auto val="1"/>
        <c:lblAlgn val="ctr"/>
        <c:lblOffset val="100"/>
        <c:noMultiLvlLbl val="0"/>
      </c:catAx>
      <c:valAx>
        <c:axId val="614997296"/>
        <c:scaling>
          <c:orientation val="minMax"/>
        </c:scaling>
        <c:delete val="0"/>
        <c:axPos val="l"/>
        <c:majorGridlines/>
        <c:title>
          <c:tx>
            <c:rich>
              <a:bodyPr rot="-5400000" vert="horz"/>
              <a:lstStyle/>
              <a:p>
                <a:pPr>
                  <a:defRPr sz="1200"/>
                </a:pPr>
                <a:r>
                  <a:rPr lang="en-US" sz="1200"/>
                  <a:t>% Excluded</a:t>
                </a:r>
              </a:p>
            </c:rich>
          </c:tx>
          <c:overlay val="0"/>
        </c:title>
        <c:numFmt formatCode="0%" sourceLinked="0"/>
        <c:majorTickMark val="out"/>
        <c:minorTickMark val="none"/>
        <c:tickLblPos val="nextTo"/>
        <c:txPr>
          <a:bodyPr/>
          <a:lstStyle/>
          <a:p>
            <a:pPr>
              <a:defRPr sz="1200"/>
            </a:pPr>
            <a:endParaRPr lang="en-US"/>
          </a:p>
        </c:txPr>
        <c:crossAx val="614991416"/>
        <c:crosses val="autoZero"/>
        <c:crossBetween val="between"/>
      </c:valAx>
    </c:plotArea>
    <c:legend>
      <c:legendPos val="b"/>
      <c:overlay val="0"/>
      <c:spPr>
        <a:ln>
          <a:solidFill>
            <a:sysClr val="windowText" lastClr="000000"/>
          </a:solidFill>
        </a:ln>
      </c:spPr>
      <c:txPr>
        <a:bodyPr/>
        <a:lstStyle/>
        <a:p>
          <a:pPr>
            <a:defRPr sz="1200"/>
          </a:pPr>
          <a:endParaRPr lang="en-US"/>
        </a:p>
      </c:txPr>
    </c:legend>
    <c:plotVisOnly val="1"/>
    <c:dispBlanksAs val="gap"/>
    <c:showDLblsOverMax val="0"/>
  </c:chart>
  <c:spPr>
    <a:noFill/>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'Exclusion Trends'!$A$118</c:f>
              <c:strCache>
                <c:ptCount val="1"/>
                <c:pt idx="0">
                  <c:v>FCM Letters</c:v>
                </c:pt>
              </c:strCache>
            </c:strRef>
          </c:tx>
          <c:cat>
            <c:strRef>
              <c:f>'Exclusion Trends'!$X$117:$AJ$117</c:f>
              <c:strCache>
                <c:ptCount val="13"/>
                <c:pt idx="0">
                  <c:v>Sep 2016</c:v>
                </c:pt>
                <c:pt idx="1">
                  <c:v>Oct 2016</c:v>
                </c:pt>
                <c:pt idx="2">
                  <c:v>Nov 2016</c:v>
                </c:pt>
                <c:pt idx="3">
                  <c:v>Dec 2016</c:v>
                </c:pt>
                <c:pt idx="4">
                  <c:v>Jan 2017</c:v>
                </c:pt>
                <c:pt idx="5">
                  <c:v>Feb 2017</c:v>
                </c:pt>
                <c:pt idx="6">
                  <c:v>Mar 2017</c:v>
                </c:pt>
                <c:pt idx="7">
                  <c:v>Apr 2017</c:v>
                </c:pt>
                <c:pt idx="8">
                  <c:v>May 2017</c:v>
                </c:pt>
                <c:pt idx="9">
                  <c:v>Jun 2017</c:v>
                </c:pt>
                <c:pt idx="10">
                  <c:v>Jul 2017</c:v>
                </c:pt>
                <c:pt idx="11">
                  <c:v>Aug 2017</c:v>
                </c:pt>
                <c:pt idx="12">
                  <c:v>Sep 2017</c:v>
                </c:pt>
              </c:strCache>
            </c:strRef>
          </c:cat>
          <c:val>
            <c:numRef>
              <c:f>'Exclusion Trends'!$X$118:$AJ$118</c:f>
              <c:numCache>
                <c:formatCode>0.00%</c:formatCode>
                <c:ptCount val="13"/>
                <c:pt idx="0">
                  <c:v>2.2100000000000002E-2</c:v>
                </c:pt>
                <c:pt idx="1">
                  <c:v>8.2000000000000007E-3</c:v>
                </c:pt>
                <c:pt idx="2">
                  <c:v>1.2699999999999999E-2</c:v>
                </c:pt>
                <c:pt idx="3">
                  <c:v>1.2E-2</c:v>
                </c:pt>
                <c:pt idx="4">
                  <c:v>1.4500000000000001E-2</c:v>
                </c:pt>
                <c:pt idx="5">
                  <c:v>2.4500000000000001E-2</c:v>
                </c:pt>
                <c:pt idx="6">
                  <c:v>3.1099999999999999E-2</c:v>
                </c:pt>
                <c:pt idx="7">
                  <c:v>2.1700000000000001E-2</c:v>
                </c:pt>
                <c:pt idx="8">
                  <c:v>1.3299999999999999E-2</c:v>
                </c:pt>
                <c:pt idx="9">
                  <c:v>1.5599999999999999E-2</c:v>
                </c:pt>
                <c:pt idx="10">
                  <c:v>1.24E-2</c:v>
                </c:pt>
                <c:pt idx="11">
                  <c:v>1.6400000000000001E-2</c:v>
                </c:pt>
                <c:pt idx="12">
                  <c:v>8.9999999999999993E-3</c:v>
                </c:pt>
              </c:numCache>
            </c:numRef>
          </c:val>
          <c:smooth val="0"/>
          <c:extLst xmlns:c16r2="http://schemas.microsoft.com/office/drawing/2015/06/chart">
            <c:ext xmlns:c16="http://schemas.microsoft.com/office/drawing/2014/chart" uri="{C3380CC4-5D6E-409C-BE32-E72D297353CC}">
              <c16:uniqueId val="{00000000-C472-407E-BA3A-9ECA193BEE77}"/>
            </c:ext>
          </c:extLst>
        </c:ser>
        <c:dLbls>
          <c:showLegendKey val="0"/>
          <c:showVal val="0"/>
          <c:showCatName val="0"/>
          <c:showSerName val="0"/>
          <c:showPercent val="0"/>
          <c:showBubbleSize val="0"/>
        </c:dLbls>
        <c:marker val="1"/>
        <c:smooth val="0"/>
        <c:axId val="615005920"/>
        <c:axId val="615005528"/>
      </c:lineChart>
      <c:catAx>
        <c:axId val="615005920"/>
        <c:scaling>
          <c:orientation val="minMax"/>
        </c:scaling>
        <c:delete val="0"/>
        <c:axPos val="b"/>
        <c:numFmt formatCode="General" sourceLinked="0"/>
        <c:majorTickMark val="out"/>
        <c:minorTickMark val="none"/>
        <c:tickLblPos val="nextTo"/>
        <c:txPr>
          <a:bodyPr/>
          <a:lstStyle/>
          <a:p>
            <a:pPr>
              <a:defRPr sz="1100"/>
            </a:pPr>
            <a:endParaRPr lang="en-US"/>
          </a:p>
        </c:txPr>
        <c:crossAx val="615005528"/>
        <c:crosses val="autoZero"/>
        <c:auto val="1"/>
        <c:lblAlgn val="ctr"/>
        <c:lblOffset val="100"/>
        <c:noMultiLvlLbl val="0"/>
      </c:catAx>
      <c:valAx>
        <c:axId val="615005528"/>
        <c:scaling>
          <c:orientation val="minMax"/>
        </c:scaling>
        <c:delete val="0"/>
        <c:axPos val="l"/>
        <c:majorGridlines/>
        <c:title>
          <c:tx>
            <c:rich>
              <a:bodyPr rot="-5400000" vert="horz"/>
              <a:lstStyle/>
              <a:p>
                <a:pPr>
                  <a:defRPr sz="1200"/>
                </a:pPr>
                <a:r>
                  <a:rPr lang="en-US" sz="1200"/>
                  <a:t>% Excluded</a:t>
                </a:r>
              </a:p>
            </c:rich>
          </c:tx>
          <c:overlay val="0"/>
        </c:title>
        <c:numFmt formatCode="0.0%" sourceLinked="0"/>
        <c:majorTickMark val="out"/>
        <c:minorTickMark val="none"/>
        <c:tickLblPos val="nextTo"/>
        <c:txPr>
          <a:bodyPr/>
          <a:lstStyle/>
          <a:p>
            <a:pPr>
              <a:defRPr sz="1200"/>
            </a:pPr>
            <a:endParaRPr lang="en-US"/>
          </a:p>
        </c:txPr>
        <c:crossAx val="615005920"/>
        <c:crosses val="autoZero"/>
        <c:crossBetween val="between"/>
      </c:valAx>
    </c:plotArea>
    <c:legend>
      <c:legendPos val="b"/>
      <c:overlay val="0"/>
      <c:spPr>
        <a:ln>
          <a:solidFill>
            <a:sysClr val="windowText" lastClr="000000"/>
          </a:solidFill>
        </a:ln>
      </c:spPr>
      <c:txPr>
        <a:bodyPr/>
        <a:lstStyle/>
        <a:p>
          <a:pPr>
            <a:defRPr sz="1200"/>
          </a:pPr>
          <a:endParaRPr lang="en-US"/>
        </a:p>
      </c:txPr>
    </c:legend>
    <c:plotVisOnly val="1"/>
    <c:dispBlanksAs val="gap"/>
    <c:showDLblsOverMax val="0"/>
  </c:chart>
  <c:spPr>
    <a:noFill/>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185258092738415E-2"/>
          <c:y val="2.6335554209569959E-2"/>
          <c:w val="0.89437029746281715"/>
          <c:h val="0.82426189514772197"/>
        </c:manualLayout>
      </c:layout>
      <c:lineChart>
        <c:grouping val="standard"/>
        <c:varyColors val="0"/>
        <c:ser>
          <c:idx val="0"/>
          <c:order val="0"/>
          <c:tx>
            <c:strRef>
              <c:f>'Exclusion Trends'!$A$234</c:f>
              <c:strCache>
                <c:ptCount val="1"/>
                <c:pt idx="0">
                  <c:v>FCM Letters</c:v>
                </c:pt>
              </c:strCache>
            </c:strRef>
          </c:tx>
          <c:cat>
            <c:strRef>
              <c:f>'Exclusion Trends'!$X$233:$AJ$233</c:f>
              <c:strCache>
                <c:ptCount val="13"/>
                <c:pt idx="0">
                  <c:v>Sep 2016</c:v>
                </c:pt>
                <c:pt idx="1">
                  <c:v>Oct 2016</c:v>
                </c:pt>
                <c:pt idx="2">
                  <c:v>Nov 2016</c:v>
                </c:pt>
                <c:pt idx="3">
                  <c:v>Dec 2016</c:v>
                </c:pt>
                <c:pt idx="4">
                  <c:v>Jan 2017</c:v>
                </c:pt>
                <c:pt idx="5">
                  <c:v>Feb 2017</c:v>
                </c:pt>
                <c:pt idx="6">
                  <c:v>Mar 2017</c:v>
                </c:pt>
                <c:pt idx="7">
                  <c:v>Apr 2017</c:v>
                </c:pt>
                <c:pt idx="8">
                  <c:v>May 2017</c:v>
                </c:pt>
                <c:pt idx="9">
                  <c:v>Jun 2017</c:v>
                </c:pt>
                <c:pt idx="10">
                  <c:v>Jul 2017</c:v>
                </c:pt>
                <c:pt idx="11">
                  <c:v>Aug 2017</c:v>
                </c:pt>
                <c:pt idx="12">
                  <c:v>Sep 2017</c:v>
                </c:pt>
              </c:strCache>
            </c:strRef>
          </c:cat>
          <c:val>
            <c:numRef>
              <c:f>'Exclusion Trends'!$X$234:$AJ$234</c:f>
              <c:numCache>
                <c:formatCode>0.00%</c:formatCode>
                <c:ptCount val="13"/>
                <c:pt idx="0">
                  <c:v>1.38E-2</c:v>
                </c:pt>
                <c:pt idx="1">
                  <c:v>1.2999999999999999E-2</c:v>
                </c:pt>
                <c:pt idx="2">
                  <c:v>1.2999999999999999E-2</c:v>
                </c:pt>
                <c:pt idx="3">
                  <c:v>1.5599999999999999E-2</c:v>
                </c:pt>
                <c:pt idx="4">
                  <c:v>1.6299999999999999E-2</c:v>
                </c:pt>
                <c:pt idx="5">
                  <c:v>1.66E-2</c:v>
                </c:pt>
                <c:pt idx="6">
                  <c:v>1.4800000000000001E-2</c:v>
                </c:pt>
                <c:pt idx="7">
                  <c:v>1.44E-2</c:v>
                </c:pt>
                <c:pt idx="8">
                  <c:v>1.5100000000000001E-2</c:v>
                </c:pt>
                <c:pt idx="9">
                  <c:v>1.46E-2</c:v>
                </c:pt>
                <c:pt idx="10">
                  <c:v>1.5800000000000002E-2</c:v>
                </c:pt>
                <c:pt idx="11">
                  <c:v>1.6799999999999999E-2</c:v>
                </c:pt>
                <c:pt idx="12">
                  <c:v>1.55E-2</c:v>
                </c:pt>
              </c:numCache>
            </c:numRef>
          </c:val>
          <c:smooth val="0"/>
          <c:extLst xmlns:c16r2="http://schemas.microsoft.com/office/drawing/2015/06/chart">
            <c:ext xmlns:c16="http://schemas.microsoft.com/office/drawing/2014/chart" uri="{C3380CC4-5D6E-409C-BE32-E72D297353CC}">
              <c16:uniqueId val="{00000000-B928-432C-8E00-8808AC5D2A20}"/>
            </c:ext>
          </c:extLst>
        </c:ser>
        <c:dLbls>
          <c:showLegendKey val="0"/>
          <c:showVal val="0"/>
          <c:showCatName val="0"/>
          <c:showSerName val="0"/>
          <c:showPercent val="0"/>
          <c:showBubbleSize val="0"/>
        </c:dLbls>
        <c:marker val="1"/>
        <c:smooth val="0"/>
        <c:axId val="606183968"/>
        <c:axId val="606194552"/>
      </c:lineChart>
      <c:catAx>
        <c:axId val="606183968"/>
        <c:scaling>
          <c:orientation val="minMax"/>
        </c:scaling>
        <c:delete val="0"/>
        <c:axPos val="b"/>
        <c:numFmt formatCode="General" sourceLinked="0"/>
        <c:majorTickMark val="out"/>
        <c:minorTickMark val="none"/>
        <c:tickLblPos val="nextTo"/>
        <c:txPr>
          <a:bodyPr/>
          <a:lstStyle/>
          <a:p>
            <a:pPr>
              <a:defRPr sz="1100"/>
            </a:pPr>
            <a:endParaRPr lang="en-US"/>
          </a:p>
        </c:txPr>
        <c:crossAx val="606194552"/>
        <c:crosses val="autoZero"/>
        <c:auto val="1"/>
        <c:lblAlgn val="ctr"/>
        <c:lblOffset val="100"/>
        <c:noMultiLvlLbl val="0"/>
      </c:catAx>
      <c:valAx>
        <c:axId val="606194552"/>
        <c:scaling>
          <c:orientation val="minMax"/>
        </c:scaling>
        <c:delete val="0"/>
        <c:axPos val="l"/>
        <c:majorGridlines/>
        <c:title>
          <c:tx>
            <c:rich>
              <a:bodyPr rot="-5400000" vert="horz"/>
              <a:lstStyle/>
              <a:p>
                <a:pPr>
                  <a:defRPr sz="1200"/>
                </a:pPr>
                <a:r>
                  <a:rPr lang="en-US" sz="1200"/>
                  <a:t>% Excluded</a:t>
                </a:r>
              </a:p>
            </c:rich>
          </c:tx>
          <c:overlay val="0"/>
        </c:title>
        <c:numFmt formatCode="0.0%" sourceLinked="0"/>
        <c:majorTickMark val="out"/>
        <c:minorTickMark val="none"/>
        <c:tickLblPos val="nextTo"/>
        <c:txPr>
          <a:bodyPr/>
          <a:lstStyle/>
          <a:p>
            <a:pPr>
              <a:defRPr sz="1200"/>
            </a:pPr>
            <a:endParaRPr lang="en-US"/>
          </a:p>
        </c:txPr>
        <c:crossAx val="606183968"/>
        <c:crosses val="autoZero"/>
        <c:crossBetween val="between"/>
      </c:valAx>
    </c:plotArea>
    <c:legend>
      <c:legendPos val="b"/>
      <c:overlay val="0"/>
      <c:spPr>
        <a:ln>
          <a:solidFill>
            <a:sysClr val="windowText" lastClr="000000"/>
          </a:solidFill>
        </a:ln>
      </c:spPr>
      <c:txPr>
        <a:bodyPr/>
        <a:lstStyle/>
        <a:p>
          <a:pPr>
            <a:defRPr sz="1200"/>
          </a:pPr>
          <a:endParaRPr lang="en-US"/>
        </a:p>
      </c:txPr>
    </c:legend>
    <c:plotVisOnly val="1"/>
    <c:dispBlanksAs val="gap"/>
    <c:showDLblsOverMax val="0"/>
  </c:chart>
  <c:spPr>
    <a:noFill/>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01325822414491"/>
          <c:y val="2.2560176010939435E-2"/>
          <c:w val="0.8797574927639974"/>
          <c:h val="0.8270093452477012"/>
        </c:manualLayout>
      </c:layout>
      <c:lineChart>
        <c:grouping val="standard"/>
        <c:varyColors val="0"/>
        <c:ser>
          <c:idx val="0"/>
          <c:order val="0"/>
          <c:tx>
            <c:strRef>
              <c:f>'Exclusion Trends'!$A$273</c:f>
              <c:strCache>
                <c:ptCount val="1"/>
                <c:pt idx="0">
                  <c:v>FCM Letters</c:v>
                </c:pt>
              </c:strCache>
            </c:strRef>
          </c:tx>
          <c:cat>
            <c:strRef>
              <c:f>'Exclusion Trends'!$X$272:$AJ$272</c:f>
              <c:strCache>
                <c:ptCount val="13"/>
                <c:pt idx="0">
                  <c:v>Sep 2016</c:v>
                </c:pt>
                <c:pt idx="1">
                  <c:v>Oct 2016</c:v>
                </c:pt>
                <c:pt idx="2">
                  <c:v>Nov 2016</c:v>
                </c:pt>
                <c:pt idx="3">
                  <c:v>Dec 2016</c:v>
                </c:pt>
                <c:pt idx="4">
                  <c:v>Jan 2017</c:v>
                </c:pt>
                <c:pt idx="5">
                  <c:v>Feb 2017</c:v>
                </c:pt>
                <c:pt idx="6">
                  <c:v>Mar 2017</c:v>
                </c:pt>
                <c:pt idx="7">
                  <c:v>Apr 2017</c:v>
                </c:pt>
                <c:pt idx="8">
                  <c:v>May 2017</c:v>
                </c:pt>
                <c:pt idx="9">
                  <c:v>Jun 2017</c:v>
                </c:pt>
                <c:pt idx="10">
                  <c:v>Jul 2017</c:v>
                </c:pt>
                <c:pt idx="11">
                  <c:v>Aug 2017</c:v>
                </c:pt>
                <c:pt idx="12">
                  <c:v>Sep 2017</c:v>
                </c:pt>
              </c:strCache>
            </c:strRef>
          </c:cat>
          <c:val>
            <c:numRef>
              <c:f>'Exclusion Trends'!$X$273:$AJ$273</c:f>
              <c:numCache>
                <c:formatCode>0.00%</c:formatCode>
                <c:ptCount val="13"/>
                <c:pt idx="0">
                  <c:v>5.9999999999999995E-4</c:v>
                </c:pt>
                <c:pt idx="1">
                  <c:v>1.17E-2</c:v>
                </c:pt>
                <c:pt idx="2">
                  <c:v>1.2999999999999999E-3</c:v>
                </c:pt>
                <c:pt idx="3">
                  <c:v>7.4000000000000003E-3</c:v>
                </c:pt>
                <c:pt idx="4">
                  <c:v>1.0699999999999999E-2</c:v>
                </c:pt>
                <c:pt idx="5">
                  <c:v>8.9999999999999998E-4</c:v>
                </c:pt>
                <c:pt idx="6">
                  <c:v>8.8000000000000005E-3</c:v>
                </c:pt>
                <c:pt idx="7">
                  <c:v>4.7000000000000002E-3</c:v>
                </c:pt>
                <c:pt idx="8">
                  <c:v>4.4000000000000003E-3</c:v>
                </c:pt>
                <c:pt idx="9">
                  <c:v>4.8999999999999998E-3</c:v>
                </c:pt>
                <c:pt idx="10">
                  <c:v>6.3E-3</c:v>
                </c:pt>
                <c:pt idx="11">
                  <c:v>6.6E-3</c:v>
                </c:pt>
                <c:pt idx="12">
                  <c:v>8.0000000000000002E-3</c:v>
                </c:pt>
              </c:numCache>
            </c:numRef>
          </c:val>
          <c:smooth val="0"/>
          <c:extLst xmlns:c16r2="http://schemas.microsoft.com/office/drawing/2015/06/chart">
            <c:ext xmlns:c16="http://schemas.microsoft.com/office/drawing/2014/chart" uri="{C3380CC4-5D6E-409C-BE32-E72D297353CC}">
              <c16:uniqueId val="{00000000-3A1F-4041-9385-1D9F6044E824}"/>
            </c:ext>
          </c:extLst>
        </c:ser>
        <c:dLbls>
          <c:showLegendKey val="0"/>
          <c:showVal val="0"/>
          <c:showCatName val="0"/>
          <c:showSerName val="0"/>
          <c:showPercent val="0"/>
          <c:showBubbleSize val="0"/>
        </c:dLbls>
        <c:marker val="1"/>
        <c:smooth val="0"/>
        <c:axId val="606184752"/>
        <c:axId val="606191808"/>
      </c:lineChart>
      <c:catAx>
        <c:axId val="606184752"/>
        <c:scaling>
          <c:orientation val="minMax"/>
        </c:scaling>
        <c:delete val="0"/>
        <c:axPos val="b"/>
        <c:numFmt formatCode="General" sourceLinked="0"/>
        <c:majorTickMark val="out"/>
        <c:minorTickMark val="none"/>
        <c:tickLblPos val="nextTo"/>
        <c:txPr>
          <a:bodyPr/>
          <a:lstStyle/>
          <a:p>
            <a:pPr>
              <a:defRPr sz="1100"/>
            </a:pPr>
            <a:endParaRPr lang="en-US"/>
          </a:p>
        </c:txPr>
        <c:crossAx val="606191808"/>
        <c:crosses val="autoZero"/>
        <c:auto val="1"/>
        <c:lblAlgn val="ctr"/>
        <c:lblOffset val="100"/>
        <c:noMultiLvlLbl val="0"/>
      </c:catAx>
      <c:valAx>
        <c:axId val="606191808"/>
        <c:scaling>
          <c:orientation val="minMax"/>
        </c:scaling>
        <c:delete val="0"/>
        <c:axPos val="l"/>
        <c:majorGridlines/>
        <c:title>
          <c:tx>
            <c:rich>
              <a:bodyPr rot="-5400000" vert="horz"/>
              <a:lstStyle/>
              <a:p>
                <a:pPr>
                  <a:defRPr sz="1200"/>
                </a:pPr>
                <a:r>
                  <a:rPr lang="en-US" sz="1200"/>
                  <a:t>% Excluded</a:t>
                </a:r>
              </a:p>
            </c:rich>
          </c:tx>
          <c:overlay val="0"/>
        </c:title>
        <c:numFmt formatCode="0.0%" sourceLinked="0"/>
        <c:majorTickMark val="out"/>
        <c:minorTickMark val="none"/>
        <c:tickLblPos val="nextTo"/>
        <c:txPr>
          <a:bodyPr/>
          <a:lstStyle/>
          <a:p>
            <a:pPr>
              <a:defRPr sz="1200"/>
            </a:pPr>
            <a:endParaRPr lang="en-US"/>
          </a:p>
        </c:txPr>
        <c:crossAx val="606184752"/>
        <c:crosses val="autoZero"/>
        <c:crossBetween val="between"/>
      </c:valAx>
    </c:plotArea>
    <c:legend>
      <c:legendPos val="b"/>
      <c:overlay val="0"/>
      <c:spPr>
        <a:ln>
          <a:solidFill>
            <a:sysClr val="windowText" lastClr="000000"/>
          </a:solidFill>
        </a:ln>
      </c:spPr>
      <c:txPr>
        <a:bodyPr/>
        <a:lstStyle/>
        <a:p>
          <a:pPr>
            <a:defRPr sz="1200"/>
          </a:pPr>
          <a:endParaRPr lang="en-US"/>
        </a:p>
      </c:txPr>
    </c:legend>
    <c:plotVisOnly val="1"/>
    <c:dispBlanksAs val="gap"/>
    <c:showDLblsOverMax val="0"/>
  </c:chart>
  <c:spPr>
    <a:noFill/>
    <a:ln>
      <a:noFill/>
    </a:ln>
  </c:sp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8475" cy="466725"/>
          </a:xfrm>
          <a:prstGeom prst="rect">
            <a:avLst/>
          </a:prstGeom>
        </p:spPr>
        <p:txBody>
          <a:bodyPr vert="horz" lIns="91410" tIns="45704" rIns="91410" bIns="45704" rtlCol="0"/>
          <a:lstStyle>
            <a:lvl1pPr algn="l">
              <a:defRPr sz="1200"/>
            </a:lvl1pPr>
          </a:lstStyle>
          <a:p>
            <a:endParaRPr lang="en-US" dirty="0"/>
          </a:p>
        </p:txBody>
      </p:sp>
      <p:sp>
        <p:nvSpPr>
          <p:cNvPr id="3" name="Date Placeholder 2"/>
          <p:cNvSpPr>
            <a:spLocks noGrp="1"/>
          </p:cNvSpPr>
          <p:nvPr>
            <p:ph type="dt" sz="quarter" idx="1"/>
          </p:nvPr>
        </p:nvSpPr>
        <p:spPr>
          <a:xfrm>
            <a:off x="3970340" y="2"/>
            <a:ext cx="3038475" cy="466725"/>
          </a:xfrm>
          <a:prstGeom prst="rect">
            <a:avLst/>
          </a:prstGeom>
        </p:spPr>
        <p:txBody>
          <a:bodyPr vert="horz" lIns="91410" tIns="45704" rIns="91410" bIns="45704" rtlCol="0"/>
          <a:lstStyle>
            <a:lvl1pPr algn="r">
              <a:defRPr sz="1200"/>
            </a:lvl1pPr>
          </a:lstStyle>
          <a:p>
            <a:fld id="{E98A6516-182C-4CCB-904F-F38EB2CF4D7C}" type="datetimeFigureOut">
              <a:rPr lang="en-US" smtClean="0"/>
              <a:t>12/6/2017</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10" tIns="45704" rIns="91410" bIns="4570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829675"/>
            <a:ext cx="3038475" cy="466725"/>
          </a:xfrm>
          <a:prstGeom prst="rect">
            <a:avLst/>
          </a:prstGeom>
        </p:spPr>
        <p:txBody>
          <a:bodyPr vert="horz" lIns="91410" tIns="45704" rIns="91410" bIns="45704" rtlCol="0" anchor="b"/>
          <a:lstStyle>
            <a:lvl1pPr algn="r">
              <a:defRPr sz="1200"/>
            </a:lvl1pPr>
          </a:lstStyle>
          <a:p>
            <a:fld id="{1D309FC0-3C29-4826-8FF5-E68126F1052D}" type="slidenum">
              <a:rPr lang="en-US" smtClean="0"/>
              <a:t>‹#›</a:t>
            </a:fld>
            <a:endParaRPr lang="en-US" dirty="0"/>
          </a:p>
        </p:txBody>
      </p:sp>
    </p:spTree>
    <p:extLst>
      <p:ext uri="{BB962C8B-B14F-4D97-AF65-F5344CB8AC3E}">
        <p14:creationId xmlns:p14="http://schemas.microsoft.com/office/powerpoint/2010/main" val="849016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578"/>
          </a:xfrm>
          <a:prstGeom prst="rect">
            <a:avLst/>
          </a:prstGeom>
        </p:spPr>
        <p:txBody>
          <a:bodyPr vert="horz" lIns="91410" tIns="45704" rIns="91410" bIns="45704" rtlCol="0"/>
          <a:lstStyle>
            <a:lvl1pPr algn="l">
              <a:defRPr sz="1200"/>
            </a:lvl1pPr>
          </a:lstStyle>
          <a:p>
            <a:endParaRPr lang="en-US" dirty="0"/>
          </a:p>
        </p:txBody>
      </p:sp>
      <p:sp>
        <p:nvSpPr>
          <p:cNvPr id="3" name="Date Placeholder 2"/>
          <p:cNvSpPr>
            <a:spLocks noGrp="1"/>
          </p:cNvSpPr>
          <p:nvPr>
            <p:ph type="dt" idx="1"/>
          </p:nvPr>
        </p:nvSpPr>
        <p:spPr>
          <a:xfrm>
            <a:off x="3970341" y="0"/>
            <a:ext cx="3038475" cy="466578"/>
          </a:xfrm>
          <a:prstGeom prst="rect">
            <a:avLst/>
          </a:prstGeom>
        </p:spPr>
        <p:txBody>
          <a:bodyPr vert="horz" lIns="91410" tIns="45704" rIns="91410" bIns="45704" rtlCol="0"/>
          <a:lstStyle>
            <a:lvl1pPr algn="r">
              <a:defRPr sz="1200"/>
            </a:lvl1pPr>
          </a:lstStyle>
          <a:p>
            <a:fld id="{C0FDBCFF-3BB0-4255-87B2-8342E0EF7C8B}" type="datetimeFigureOut">
              <a:rPr lang="en-US" smtClean="0"/>
              <a:t>12/6/2017</a:t>
            </a:fld>
            <a:endParaRPr lang="en-US" dirty="0"/>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1410" tIns="45704" rIns="91410" bIns="45704" rtlCol="0" anchor="ctr"/>
          <a:lstStyle/>
          <a:p>
            <a:endParaRPr lang="en-US" dirty="0"/>
          </a:p>
        </p:txBody>
      </p:sp>
      <p:sp>
        <p:nvSpPr>
          <p:cNvPr id="5" name="Notes Placeholder 4"/>
          <p:cNvSpPr>
            <a:spLocks noGrp="1"/>
          </p:cNvSpPr>
          <p:nvPr>
            <p:ph type="body" sz="quarter" idx="3"/>
          </p:nvPr>
        </p:nvSpPr>
        <p:spPr>
          <a:xfrm>
            <a:off x="701675" y="4474033"/>
            <a:ext cx="5607050" cy="3660718"/>
          </a:xfrm>
          <a:prstGeom prst="rect">
            <a:avLst/>
          </a:prstGeom>
        </p:spPr>
        <p:txBody>
          <a:bodyPr vert="horz" lIns="91410" tIns="45704" rIns="91410" bIns="4570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822"/>
            <a:ext cx="3038475" cy="466578"/>
          </a:xfrm>
          <a:prstGeom prst="rect">
            <a:avLst/>
          </a:prstGeom>
        </p:spPr>
        <p:txBody>
          <a:bodyPr vert="horz" lIns="91410" tIns="45704" rIns="91410" bIns="4570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1" y="8829822"/>
            <a:ext cx="3038475" cy="466578"/>
          </a:xfrm>
          <a:prstGeom prst="rect">
            <a:avLst/>
          </a:prstGeom>
        </p:spPr>
        <p:txBody>
          <a:bodyPr vert="horz" lIns="91410" tIns="45704" rIns="91410" bIns="45704" rtlCol="0" anchor="b"/>
          <a:lstStyle>
            <a:lvl1pPr algn="r">
              <a:defRPr sz="1200"/>
            </a:lvl1pPr>
          </a:lstStyle>
          <a:p>
            <a:fld id="{620C2520-0F19-4B7F-8111-9AE4E5F3E1AF}" type="slidenum">
              <a:rPr lang="en-US" smtClean="0"/>
              <a:t>‹#›</a:t>
            </a:fld>
            <a:endParaRPr lang="en-US" dirty="0"/>
          </a:p>
        </p:txBody>
      </p:sp>
    </p:spTree>
    <p:extLst>
      <p:ext uri="{BB962C8B-B14F-4D97-AF65-F5344CB8AC3E}">
        <p14:creationId xmlns:p14="http://schemas.microsoft.com/office/powerpoint/2010/main" val="131598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85750" indent="-285750">
              <a:spcAft>
                <a:spcPts val="1800"/>
              </a:spcAft>
              <a:buClr>
                <a:schemeClr val="accent5"/>
              </a:buClr>
              <a:buFont typeface="Wingdings" panose="05000000000000000000" pitchFamily="2" charset="2"/>
              <a:buChar char="§"/>
            </a:pPr>
            <a:r>
              <a:rPr lang="en-US" sz="1800" dirty="0" smtClean="0"/>
              <a:t>Nov 30</a:t>
            </a:r>
          </a:p>
          <a:p>
            <a:pPr marL="285750" indent="-285750">
              <a:spcAft>
                <a:spcPts val="1800"/>
              </a:spcAft>
              <a:buClr>
                <a:schemeClr val="accent5"/>
              </a:buClr>
              <a:buFont typeface="Wingdings" panose="05000000000000000000" pitchFamily="2" charset="2"/>
              <a:buChar char="§"/>
            </a:pPr>
            <a:r>
              <a:rPr lang="en-US" sz="1800" dirty="0" smtClean="0"/>
              <a:t>Single source/next day</a:t>
            </a:r>
          </a:p>
          <a:p>
            <a:pPr marL="285750" indent="-285750">
              <a:spcAft>
                <a:spcPts val="1800"/>
              </a:spcAft>
              <a:buClr>
                <a:schemeClr val="accent5"/>
              </a:buClr>
              <a:buFont typeface="Wingdings" panose="05000000000000000000" pitchFamily="2" charset="2"/>
              <a:buChar char="§"/>
            </a:pPr>
            <a:r>
              <a:rPr lang="en-US" sz="1800" dirty="0" smtClean="0"/>
              <a:t>-IV here</a:t>
            </a:r>
          </a:p>
          <a:p>
            <a:pPr marL="285750" indent="-285750">
              <a:spcAft>
                <a:spcPts val="1800"/>
              </a:spcAft>
              <a:buClr>
                <a:schemeClr val="accent5"/>
              </a:buClr>
              <a:buFont typeface="Wingdings" panose="05000000000000000000" pitchFamily="2" charset="2"/>
              <a:buChar char="§"/>
            </a:pPr>
            <a:r>
              <a:rPr lang="en-US" sz="1800" dirty="0" smtClean="0"/>
              <a:t>-thank you to all who migrated</a:t>
            </a:r>
          </a:p>
          <a:p>
            <a:pPr marL="285750" indent="-285750">
              <a:spcAft>
                <a:spcPts val="1800"/>
              </a:spcAft>
              <a:buClr>
                <a:schemeClr val="accent5"/>
              </a:buClr>
              <a:buFont typeface="Wingdings" panose="05000000000000000000" pitchFamily="2" charset="2"/>
              <a:buChar char="§"/>
            </a:pPr>
            <a:r>
              <a:rPr lang="en-US" sz="1800" dirty="0" smtClean="0"/>
              <a:t>it’s been a journey</a:t>
            </a:r>
          </a:p>
          <a:p>
            <a:pPr marL="285750" indent="-285750">
              <a:spcAft>
                <a:spcPts val="1800"/>
              </a:spcAft>
              <a:buClr>
                <a:schemeClr val="accent5"/>
              </a:buClr>
              <a:buFont typeface="Wingdings" panose="05000000000000000000" pitchFamily="2" charset="2"/>
              <a:buChar char="§"/>
            </a:pPr>
            <a:r>
              <a:rPr lang="en-US" sz="1800" dirty="0" smtClean="0"/>
              <a:t>- good news</a:t>
            </a:r>
          </a:p>
          <a:p>
            <a:pPr marL="285750" indent="-285750">
              <a:spcAft>
                <a:spcPts val="1800"/>
              </a:spcAft>
              <a:buClr>
                <a:schemeClr val="accent5"/>
              </a:buClr>
              <a:buFont typeface="Wingdings" panose="05000000000000000000" pitchFamily="2" charset="2"/>
              <a:buChar char="§"/>
            </a:pPr>
            <a:r>
              <a:rPr lang="en-US" sz="1800" dirty="0" smtClean="0"/>
              <a:t>- since 6/1 over 400 new mailers joined IV</a:t>
            </a:r>
          </a:p>
          <a:p>
            <a:pPr marL="285750" indent="-285750">
              <a:spcAft>
                <a:spcPts val="1800"/>
              </a:spcAft>
              <a:buClr>
                <a:schemeClr val="accent5"/>
              </a:buClr>
              <a:buFont typeface="Wingdings" panose="05000000000000000000" pitchFamily="2" charset="2"/>
              <a:buChar char="§"/>
            </a:pPr>
            <a:r>
              <a:rPr lang="en-US" sz="1800" dirty="0" smtClean="0"/>
              <a:t>- we’ve done a lot of communicating with industry</a:t>
            </a:r>
          </a:p>
          <a:p>
            <a:pPr marL="285750" indent="-285750">
              <a:spcAft>
                <a:spcPts val="1800"/>
              </a:spcAft>
              <a:buClr>
                <a:schemeClr val="accent5"/>
              </a:buClr>
              <a:buFont typeface="Wingdings" panose="05000000000000000000" pitchFamily="2" charset="2"/>
              <a:buChar char="§"/>
            </a:pPr>
            <a:r>
              <a:rPr lang="en-US" sz="1800" dirty="0" smtClean="0"/>
              <a:t>- we have a path for ward for </a:t>
            </a:r>
            <a:r>
              <a:rPr lang="en-US" sz="1800" dirty="0" err="1" smtClean="0"/>
              <a:t>cust</a:t>
            </a:r>
            <a:r>
              <a:rPr lang="en-US" sz="1800" dirty="0" smtClean="0"/>
              <a:t> who can’t meet deadline</a:t>
            </a:r>
          </a:p>
          <a:p>
            <a:pPr marL="285750" indent="-285750">
              <a:spcAft>
                <a:spcPts val="1800"/>
              </a:spcAft>
              <a:buClr>
                <a:schemeClr val="accent5"/>
              </a:buClr>
              <a:buFont typeface="Wingdings" panose="05000000000000000000" pitchFamily="2" charset="2"/>
              <a:buChar char="§"/>
            </a:pPr>
            <a:r>
              <a:rPr lang="en-US" sz="1800" dirty="0" smtClean="0"/>
              <a:t>- reminder that 12/11 we’ll start removing </a:t>
            </a:r>
            <a:r>
              <a:rPr lang="en-US" sz="1800" dirty="0" err="1" smtClean="0"/>
              <a:t>cust</a:t>
            </a:r>
            <a:r>
              <a:rPr lang="en-US" sz="1800" dirty="0" smtClean="0"/>
              <a:t> schedules from IMB tracing and will retire IMBT on 12/31</a:t>
            </a:r>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109693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sz="700" dirty="0"/>
          </a:p>
        </p:txBody>
      </p:sp>
      <p:sp>
        <p:nvSpPr>
          <p:cNvPr id="4" name="Slide Number Placeholder 3"/>
          <p:cNvSpPr>
            <a:spLocks noGrp="1"/>
          </p:cNvSpPr>
          <p:nvPr>
            <p:ph type="sldNum" sz="quarter" idx="10"/>
          </p:nvPr>
        </p:nvSpPr>
        <p:spPr/>
        <p:txBody>
          <a:bodyPr/>
          <a:lstStyle/>
          <a:p>
            <a:fld id="{863D97A4-6DED-4332-B9A6-2861A946BDA7}"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730016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altLang="en-US" sz="900" dirty="0"/>
          </a:p>
        </p:txBody>
      </p:sp>
      <p:sp>
        <p:nvSpPr>
          <p:cNvPr id="10244" name="Slide Number Placeholder 3"/>
          <p:cNvSpPr txBox="1">
            <a:spLocks noGrp="1"/>
          </p:cNvSpPr>
          <p:nvPr/>
        </p:nvSpPr>
        <p:spPr bwMode="auto">
          <a:xfrm>
            <a:off x="3970339" y="8770804"/>
            <a:ext cx="3038475" cy="46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3" tIns="46311" rIns="92623" bIns="46311" anchor="b"/>
          <a:lstStyle>
            <a:lvl1pPr defTabSz="925513">
              <a:defRPr b="1">
                <a:solidFill>
                  <a:schemeClr val="tx1"/>
                </a:solidFill>
                <a:latin typeface="Arial" panose="020B0604020202020204" pitchFamily="34" charset="0"/>
                <a:cs typeface="Arial" panose="020B0604020202020204" pitchFamily="34" charset="0"/>
              </a:defRPr>
            </a:lvl1pPr>
            <a:lvl2pPr marL="742950" indent="-285750" defTabSz="925513">
              <a:defRPr b="1">
                <a:solidFill>
                  <a:schemeClr val="tx1"/>
                </a:solidFill>
                <a:latin typeface="Arial" panose="020B0604020202020204" pitchFamily="34" charset="0"/>
                <a:cs typeface="Arial" panose="020B0604020202020204" pitchFamily="34" charset="0"/>
              </a:defRPr>
            </a:lvl2pPr>
            <a:lvl3pPr marL="1143000" indent="-228600" defTabSz="925513">
              <a:defRPr b="1">
                <a:solidFill>
                  <a:schemeClr val="tx1"/>
                </a:solidFill>
                <a:latin typeface="Arial" panose="020B0604020202020204" pitchFamily="34" charset="0"/>
                <a:cs typeface="Arial" panose="020B0604020202020204" pitchFamily="34" charset="0"/>
              </a:defRPr>
            </a:lvl3pPr>
            <a:lvl4pPr marL="1600200" indent="-228600" defTabSz="925513">
              <a:defRPr b="1">
                <a:solidFill>
                  <a:schemeClr val="tx1"/>
                </a:solidFill>
                <a:latin typeface="Arial" panose="020B0604020202020204" pitchFamily="34" charset="0"/>
                <a:cs typeface="Arial" panose="020B0604020202020204" pitchFamily="34" charset="0"/>
              </a:defRPr>
            </a:lvl4pPr>
            <a:lvl5pPr marL="2057400" indent="-228600" defTabSz="925513">
              <a:defRPr b="1">
                <a:solidFill>
                  <a:schemeClr val="tx1"/>
                </a:solidFill>
                <a:latin typeface="Arial" panose="020B0604020202020204" pitchFamily="34" charset="0"/>
                <a:cs typeface="Arial" panose="020B0604020202020204" pitchFamily="34" charset="0"/>
              </a:defRPr>
            </a:lvl5pPr>
            <a:lvl6pPr marL="2514600" indent="-228600" defTabSz="925513"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925513"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925513"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925513"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a:buClr>
                <a:srgbClr val="0000CC"/>
              </a:buClr>
              <a:buSzPct val="80000"/>
              <a:buFont typeface="Wingdings" pitchFamily="2" charset="2"/>
              <a:buNone/>
            </a:pPr>
            <a:fld id="{8C88926B-04D5-4E3B-A0CD-EC5D25660129}" type="slidenum">
              <a:rPr lang="en-US" altLang="en-US" sz="1200" b="0">
                <a:solidFill>
                  <a:srgbClr val="000000"/>
                </a:solidFill>
                <a:latin typeface="Calibri" panose="020F0502020204030204" pitchFamily="34" charset="0"/>
                <a:ea typeface="+mn-ea"/>
              </a:rPr>
              <a:pPr algn="r">
                <a:buClr>
                  <a:srgbClr val="0000CC"/>
                </a:buClr>
                <a:buSzPct val="80000"/>
                <a:buFont typeface="Wingdings" pitchFamily="2" charset="2"/>
                <a:buNone/>
              </a:pPr>
              <a:t>19</a:t>
            </a:fld>
            <a:endParaRPr lang="en-US" altLang="en-US" sz="1200" b="0" dirty="0">
              <a:solidFill>
                <a:srgbClr val="000000"/>
              </a:solidFill>
              <a:latin typeface="Calibri" panose="020F0502020204030204" pitchFamily="34" charset="0"/>
              <a:ea typeface="+mn-ea"/>
            </a:endParaRPr>
          </a:p>
        </p:txBody>
      </p:sp>
    </p:spTree>
    <p:extLst>
      <p:ext uri="{BB962C8B-B14F-4D97-AF65-F5344CB8AC3E}">
        <p14:creationId xmlns:p14="http://schemas.microsoft.com/office/powerpoint/2010/main" val="4047101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938" y="1123950"/>
            <a:ext cx="4048125" cy="3035300"/>
          </a:xfrm>
        </p:spPr>
      </p:sp>
      <p:sp>
        <p:nvSpPr>
          <p:cNvPr id="3" name="Notes Placeholder 2"/>
          <p:cNvSpPr>
            <a:spLocks noGrp="1"/>
          </p:cNvSpPr>
          <p:nvPr>
            <p:ph type="body" idx="1"/>
          </p:nvPr>
        </p:nvSpPr>
        <p:spPr/>
        <p:txBody>
          <a:bodyPr/>
          <a:lstStyle/>
          <a:p>
            <a:r>
              <a:rPr lang="en-US" dirty="0"/>
              <a:t>The chart depicts the quarterly trend of Full Service Adoption</a:t>
            </a:r>
            <a:r>
              <a:rPr lang="en-US" baseline="0" dirty="0"/>
              <a:t> as a % of all commercial mail that is eligible for the Full-Service discount.</a:t>
            </a:r>
          </a:p>
        </p:txBody>
      </p:sp>
      <p:sp>
        <p:nvSpPr>
          <p:cNvPr id="4" name="Slide Number Placeholder 3"/>
          <p:cNvSpPr>
            <a:spLocks noGrp="1"/>
          </p:cNvSpPr>
          <p:nvPr>
            <p:ph type="sldNum" sz="quarter" idx="10"/>
          </p:nvPr>
        </p:nvSpPr>
        <p:spPr/>
        <p:txBody>
          <a:bodyPr/>
          <a:lstStyle/>
          <a:p>
            <a:pPr>
              <a:defRPr/>
            </a:pPr>
            <a:fld id="{5A488D84-8253-4E08-A041-81C8BC982C98}"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1227423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a:t>The pie chart depicts the breakdown of the total Commercial mail volume f</a:t>
            </a:r>
            <a:r>
              <a:rPr lang="en-US" dirty="0"/>
              <a:t>or the specified month</a:t>
            </a:r>
            <a:r>
              <a:rPr lang="en-US" baseline="0" dirty="0"/>
              <a:t>.</a:t>
            </a:r>
          </a:p>
          <a:p>
            <a:endParaRPr lang="en-US" baseline="0" dirty="0"/>
          </a:p>
          <a:p>
            <a:r>
              <a:rPr lang="en-US" baseline="0" dirty="0"/>
              <a:t>FS in Measurement:	% of total mail that is Full Service and in measurement</a:t>
            </a:r>
          </a:p>
          <a:p>
            <a:r>
              <a:rPr lang="en-US" baseline="0" dirty="0"/>
              <a:t>FS Not in Measurement:	% of total mail that is Full Service and not in measurement</a:t>
            </a:r>
          </a:p>
          <a:p>
            <a:r>
              <a:rPr lang="en-US" baseline="0" dirty="0"/>
              <a:t>Basic (FS Eligible):	% of total mail that is Basic Service and is eligible for Full Service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Basic (Non-FS Eligible):	% of total mail that is Basic Service and is not eligible for Full Service</a:t>
            </a:r>
            <a:endParaRPr lang="en-US" dirty="0"/>
          </a:p>
          <a:p>
            <a:endParaRPr lang="en-US" dirty="0"/>
          </a:p>
        </p:txBody>
      </p:sp>
      <p:sp>
        <p:nvSpPr>
          <p:cNvPr id="9220" name="Slide Number Placeholder 3"/>
          <p:cNvSpPr>
            <a:spLocks noGrp="1"/>
          </p:cNvSpPr>
          <p:nvPr>
            <p:ph type="sldNum" sz="quarter" idx="5"/>
          </p:nvPr>
        </p:nvSpPr>
        <p:spPr/>
        <p:txBody>
          <a:bodyPr/>
          <a:lstStyle/>
          <a:p>
            <a:pPr>
              <a:defRPr/>
            </a:pPr>
            <a:fld id="{435FCF69-6A93-4C6D-82CF-38E605948899}" type="slidenum">
              <a:rPr lang="en-US" smtClean="0"/>
              <a:pPr>
                <a:defRPr/>
              </a:pPr>
              <a:t>21</a:t>
            </a:fld>
            <a:endParaRPr lang="en-US" dirty="0"/>
          </a:p>
        </p:txBody>
      </p:sp>
    </p:spTree>
    <p:extLst>
      <p:ext uri="{BB962C8B-B14F-4D97-AF65-F5344CB8AC3E}">
        <p14:creationId xmlns:p14="http://schemas.microsoft.com/office/powerpoint/2010/main" val="2922414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1404938" y="1123950"/>
            <a:ext cx="4048125" cy="30353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The pie chart depicts the breakdown of Full Service mail volume in measurement and not in measurement for the specified month.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Pieces in Measurement:	% of total Full Service mail that is in measurement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Exclusion reasons:	% of each of the top reasons why Full Service mail is not in measurement.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Attributed to Mailers:		% of exclusions that can definitively be attributed to Mailer issues.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Unable to attribute to Mailers:	% of exclusions that cannot definitively be attributed to Mailer issues.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The exclusion breakdown table depicts the top reasons for Full Service Mail volume to not be in measurement along with the associated volume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Reason:                           A short description of the reason why mail is excluded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 of Excluded:	% of the total excluded mail volume each reason constitutes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 of Total:		% of the total mail volume each reason constitutes</a:t>
            </a:r>
          </a:p>
          <a:p>
            <a:endParaRPr lang="en-US" dirty="0"/>
          </a:p>
        </p:txBody>
      </p:sp>
      <p:sp>
        <p:nvSpPr>
          <p:cNvPr id="10244" name="Slide Number Placeholder 3"/>
          <p:cNvSpPr>
            <a:spLocks noGrp="1"/>
          </p:cNvSpPr>
          <p:nvPr>
            <p:ph type="sldNum" sz="quarter" idx="5"/>
          </p:nvPr>
        </p:nvSpPr>
        <p:spPr/>
        <p:txBody>
          <a:bodyPr/>
          <a:lstStyle/>
          <a:p>
            <a:pPr>
              <a:defRPr/>
            </a:pPr>
            <a:fld id="{70F62456-7DC8-459D-A94A-C5610D80D49E}"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4239788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a:t>The pie chart depicts the breakdown of the total Commercial mail volume f</a:t>
            </a:r>
            <a:r>
              <a:rPr lang="en-US" dirty="0"/>
              <a:t>or the specified month</a:t>
            </a:r>
            <a:r>
              <a:rPr lang="en-US" baseline="0" dirty="0"/>
              <a:t>.</a:t>
            </a:r>
          </a:p>
          <a:p>
            <a:endParaRPr lang="en-US" baseline="0" dirty="0"/>
          </a:p>
          <a:p>
            <a:r>
              <a:rPr lang="en-US" baseline="0" dirty="0"/>
              <a:t>FS in Measurement:	% of total mail that is Full Service and in measurement</a:t>
            </a:r>
          </a:p>
          <a:p>
            <a:r>
              <a:rPr lang="en-US" baseline="0" dirty="0"/>
              <a:t>FS Not in Measurement:	% of total mail that is Full Service and not in measurement</a:t>
            </a:r>
          </a:p>
          <a:p>
            <a:r>
              <a:rPr lang="en-US" baseline="0" dirty="0"/>
              <a:t>Basic (FS Eligible):	% of total mail that is Basic Service and is eligible for Full Service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Basic (Non-FS Eligible):	% of total mail that is Basic Service and is not eligible for Full Service</a:t>
            </a:r>
            <a:endParaRPr lang="en-US" dirty="0"/>
          </a:p>
          <a:p>
            <a:endParaRPr lang="en-US" dirty="0"/>
          </a:p>
        </p:txBody>
      </p:sp>
      <p:sp>
        <p:nvSpPr>
          <p:cNvPr id="9220" name="Slide Number Placeholder 3"/>
          <p:cNvSpPr>
            <a:spLocks noGrp="1"/>
          </p:cNvSpPr>
          <p:nvPr>
            <p:ph type="sldNum" sz="quarter" idx="5"/>
          </p:nvPr>
        </p:nvSpPr>
        <p:spPr/>
        <p:txBody>
          <a:bodyPr/>
          <a:lstStyle/>
          <a:p>
            <a:pPr>
              <a:defRPr/>
            </a:pPr>
            <a:fld id="{435FCF69-6A93-4C6D-82CF-38E605948899}" type="slidenum">
              <a:rPr lang="en-US" smtClean="0"/>
              <a:pPr>
                <a:defRPr/>
              </a:pPr>
              <a:t>23</a:t>
            </a:fld>
            <a:endParaRPr lang="en-US" dirty="0"/>
          </a:p>
        </p:txBody>
      </p:sp>
    </p:spTree>
    <p:extLst>
      <p:ext uri="{BB962C8B-B14F-4D97-AF65-F5344CB8AC3E}">
        <p14:creationId xmlns:p14="http://schemas.microsoft.com/office/powerpoint/2010/main" val="1052102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1404938" y="1123950"/>
            <a:ext cx="4048125" cy="30353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The pie chart depicts the breakdown of Full Service mail volume in measurement and not in measurement for the specified month.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Pieces in Measurement:	% of total Full Service mail that is in measurement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Exclusion reasons:	% of each of the top reasons why Full Service mail is not in measurement.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Attributed to Mailers:		% of exclusions that can definitively be attributed to Mailer issues.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Unable to attribute to Mailers:	% of exclusions that cannot definitively be attributed to Mailer issues.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The exclusion breakdown table depicts the top reasons for Full Service Mail volume to not be in measurement along with the associated volume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Reason:                           A short description of the reason why mail is excluded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 of Excluded:	% of the total excluded mail volume each reason constitutes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 of Total:		% of the total mail volume each reason constitutes</a:t>
            </a:r>
          </a:p>
          <a:p>
            <a:endParaRPr lang="en-US" dirty="0"/>
          </a:p>
        </p:txBody>
      </p:sp>
      <p:sp>
        <p:nvSpPr>
          <p:cNvPr id="10244" name="Slide Number Placeholder 3"/>
          <p:cNvSpPr>
            <a:spLocks noGrp="1"/>
          </p:cNvSpPr>
          <p:nvPr>
            <p:ph type="sldNum" sz="quarter" idx="5"/>
          </p:nvPr>
        </p:nvSpPr>
        <p:spPr/>
        <p:txBody>
          <a:bodyPr/>
          <a:lstStyle/>
          <a:p>
            <a:pPr>
              <a:defRPr/>
            </a:pPr>
            <a:fld id="{70F62456-7DC8-459D-A94A-C5610D80D49E}"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1973185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3929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447800" y="1143000"/>
            <a:ext cx="4114800" cy="3086100"/>
          </a:xfrm>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9220" name="Slide Number Placeholder 3"/>
          <p:cNvSpPr>
            <a:spLocks noGrp="1"/>
          </p:cNvSpPr>
          <p:nvPr>
            <p:ph type="sldNum" sz="quarter" idx="5"/>
          </p:nvPr>
        </p:nvSpPr>
        <p:spPr/>
        <p:txBody>
          <a:bodyPr/>
          <a:lstStyle/>
          <a:p>
            <a:pPr>
              <a:defRPr/>
            </a:pPr>
            <a:fld id="{435FCF69-6A93-4C6D-82CF-38E605948899}" type="slidenum">
              <a:rPr lang="en-US">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58059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447800" y="1143000"/>
            <a:ext cx="4114800" cy="3086100"/>
          </a:xfrm>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9220" name="Slide Number Placeholder 3"/>
          <p:cNvSpPr>
            <a:spLocks noGrp="1"/>
          </p:cNvSpPr>
          <p:nvPr>
            <p:ph type="sldNum" sz="quarter" idx="5"/>
          </p:nvPr>
        </p:nvSpPr>
        <p:spPr/>
        <p:txBody>
          <a:bodyPr/>
          <a:lstStyle/>
          <a:p>
            <a:pPr>
              <a:defRPr/>
            </a:pPr>
            <a:fld id="{435FCF69-6A93-4C6D-82CF-38E605948899}" type="slidenum">
              <a:rPr lang="en-US">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1864040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800"/>
              </a:spcAft>
              <a:buClr>
                <a:schemeClr val="accent5"/>
              </a:buClr>
            </a:pPr>
            <a:r>
              <a:rPr lang="en-US" sz="1800" dirty="0" smtClean="0"/>
              <a:t>Informed Visibility releases for any enhancements are scheduled beyond January 1 of 2018.</a:t>
            </a:r>
          </a:p>
          <a:p>
            <a:pPr marL="285750" indent="-285750">
              <a:spcAft>
                <a:spcPts val="1800"/>
              </a:spcAft>
              <a:buClr>
                <a:schemeClr val="accent5"/>
              </a:buClr>
              <a:buFont typeface="Wingdings" panose="05000000000000000000" pitchFamily="2" charset="2"/>
              <a:buChar char="§"/>
            </a:pPr>
            <a:r>
              <a:rPr lang="en-US" sz="1800" dirty="0" smtClean="0"/>
              <a:t>The releases for November included changes requested by industry.</a:t>
            </a:r>
          </a:p>
          <a:p>
            <a:pPr marL="608708" lvl="1" indent="-285750">
              <a:spcAft>
                <a:spcPts val="1800"/>
              </a:spcAft>
              <a:buClr>
                <a:schemeClr val="accent5"/>
              </a:buClr>
              <a:buFont typeface="Arial" panose="020B0604020202020204" pitchFamily="34" charset="0"/>
              <a:buChar char="•"/>
            </a:pPr>
            <a:r>
              <a:rPr lang="en-US" sz="1600" dirty="0" smtClean="0"/>
              <a:t>Changes were to make application more user-friendly and provide sortation and export of tabs within the different areas of the application.</a:t>
            </a:r>
          </a:p>
          <a:p>
            <a:pPr marL="608708" lvl="1" indent="-285750">
              <a:spcAft>
                <a:spcPts val="1800"/>
              </a:spcAft>
              <a:buClr>
                <a:schemeClr val="accent5"/>
              </a:buClr>
              <a:buFont typeface="Arial" panose="020B0604020202020204" pitchFamily="34" charset="0"/>
              <a:buChar char="•"/>
            </a:pPr>
            <a:r>
              <a:rPr lang="en-US" sz="1600" dirty="0" smtClean="0"/>
              <a:t>New enhancements will follow a cadence of review, demo and documentation provided prior to the release.</a:t>
            </a:r>
          </a:p>
          <a:p>
            <a:pPr marL="608708" lvl="1" indent="-285750">
              <a:spcAft>
                <a:spcPts val="1800"/>
              </a:spcAft>
              <a:buClr>
                <a:schemeClr val="accent5"/>
              </a:buClr>
              <a:buFont typeface="Arial" panose="020B0604020202020204" pitchFamily="34" charset="0"/>
              <a:buChar char="•"/>
            </a:pPr>
            <a:r>
              <a:rPr lang="en-US" sz="1600" dirty="0" smtClean="0"/>
              <a:t>We established a Sub Group of Informed Visibility users to help define the path forward.</a:t>
            </a:r>
          </a:p>
          <a:p>
            <a:pPr marL="820043" lvl="2" indent="-285750">
              <a:spcAft>
                <a:spcPts val="1800"/>
              </a:spcAft>
              <a:buClr>
                <a:schemeClr val="accent5"/>
              </a:buClr>
              <a:buFont typeface="Courier New" panose="02070309020205020404" pitchFamily="49" charset="0"/>
              <a:buChar char="o"/>
            </a:pPr>
            <a:r>
              <a:rPr lang="en-US" sz="1600" dirty="0" smtClean="0"/>
              <a:t>We established a proposed cadence of application updates with the UG 4 Sub Group in October and presented this to the industry in the larger meeting (see next slide) on 10/27 and 11/01.</a:t>
            </a:r>
          </a:p>
          <a:p>
            <a:endParaRPr lang="en-US" dirty="0"/>
          </a:p>
        </p:txBody>
      </p:sp>
      <p:sp>
        <p:nvSpPr>
          <p:cNvPr id="4" name="Slide Number Placeholder 3"/>
          <p:cNvSpPr>
            <a:spLocks noGrp="1"/>
          </p:cNvSpPr>
          <p:nvPr>
            <p:ph type="sldNum" sz="quarter" idx="10"/>
          </p:nvPr>
        </p:nvSpPr>
        <p:spPr/>
        <p:txBody>
          <a:bodyPr/>
          <a:lstStyle/>
          <a:p>
            <a:fld id="{620C2520-0F19-4B7F-8111-9AE4E5F3E1AF}" type="slidenum">
              <a:rPr lang="en-US" smtClean="0"/>
              <a:t>4</a:t>
            </a:fld>
            <a:endParaRPr lang="en-US" dirty="0"/>
          </a:p>
        </p:txBody>
      </p:sp>
    </p:spTree>
    <p:extLst>
      <p:ext uri="{BB962C8B-B14F-4D97-AF65-F5344CB8AC3E}">
        <p14:creationId xmlns:p14="http://schemas.microsoft.com/office/powerpoint/2010/main" val="2134332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447800" y="1143000"/>
            <a:ext cx="4114800" cy="3086100"/>
          </a:xfrm>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9220" name="Slide Number Placeholder 3"/>
          <p:cNvSpPr>
            <a:spLocks noGrp="1"/>
          </p:cNvSpPr>
          <p:nvPr>
            <p:ph type="sldNum" sz="quarter" idx="5"/>
          </p:nvPr>
        </p:nvSpPr>
        <p:spPr/>
        <p:txBody>
          <a:bodyPr/>
          <a:lstStyle/>
          <a:p>
            <a:pPr>
              <a:defRPr/>
            </a:pPr>
            <a:fld id="{435FCF69-6A93-4C6D-82CF-38E605948899}" type="slidenum">
              <a:rPr lang="en-US">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1935478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447800" y="1143000"/>
            <a:ext cx="4114800" cy="3086100"/>
          </a:xfrm>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9220" name="Slide Number Placeholder 3"/>
          <p:cNvSpPr>
            <a:spLocks noGrp="1"/>
          </p:cNvSpPr>
          <p:nvPr>
            <p:ph type="sldNum" sz="quarter" idx="5"/>
          </p:nvPr>
        </p:nvSpPr>
        <p:spPr/>
        <p:txBody>
          <a:bodyPr/>
          <a:lstStyle/>
          <a:p>
            <a:pPr>
              <a:defRPr/>
            </a:pPr>
            <a:fld id="{435FCF69-6A93-4C6D-82CF-38E605948899}" type="slidenum">
              <a:rPr lang="en-US">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2995620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447800" y="1143000"/>
            <a:ext cx="4114800" cy="3086100"/>
          </a:xfrm>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9220" name="Slide Number Placeholder 3"/>
          <p:cNvSpPr>
            <a:spLocks noGrp="1"/>
          </p:cNvSpPr>
          <p:nvPr>
            <p:ph type="sldNum" sz="quarter" idx="5"/>
          </p:nvPr>
        </p:nvSpPr>
        <p:spPr/>
        <p:txBody>
          <a:bodyPr/>
          <a:lstStyle/>
          <a:p>
            <a:pPr>
              <a:defRPr/>
            </a:pPr>
            <a:fld id="{435FCF69-6A93-4C6D-82CF-38E605948899}" type="slidenum">
              <a:rPr lang="en-US">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1387167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447800" y="1143000"/>
            <a:ext cx="4114800" cy="3086100"/>
          </a:xfrm>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9220" name="Slide Number Placeholder 3"/>
          <p:cNvSpPr>
            <a:spLocks noGrp="1"/>
          </p:cNvSpPr>
          <p:nvPr>
            <p:ph type="sldNum" sz="quarter" idx="5"/>
          </p:nvPr>
        </p:nvSpPr>
        <p:spPr/>
        <p:txBody>
          <a:bodyPr/>
          <a:lstStyle/>
          <a:p>
            <a:pPr>
              <a:defRPr/>
            </a:pPr>
            <a:fld id="{435FCF69-6A93-4C6D-82CF-38E605948899}" type="slidenum">
              <a:rPr lang="en-US">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1553248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447800" y="1143000"/>
            <a:ext cx="4114800" cy="3086100"/>
          </a:xfrm>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9220" name="Slide Number Placeholder 3"/>
          <p:cNvSpPr>
            <a:spLocks noGrp="1"/>
          </p:cNvSpPr>
          <p:nvPr>
            <p:ph type="sldNum" sz="quarter" idx="5"/>
          </p:nvPr>
        </p:nvSpPr>
        <p:spPr/>
        <p:txBody>
          <a:bodyPr/>
          <a:lstStyle/>
          <a:p>
            <a:pPr>
              <a:defRPr/>
            </a:pPr>
            <a:fld id="{435FCF69-6A93-4C6D-82CF-38E605948899}" type="slidenum">
              <a:rPr lang="en-US">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3696082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sz="700" dirty="0"/>
          </a:p>
        </p:txBody>
      </p:sp>
      <p:sp>
        <p:nvSpPr>
          <p:cNvPr id="4" name="Slide Number Placeholder 3"/>
          <p:cNvSpPr>
            <a:spLocks noGrp="1"/>
          </p:cNvSpPr>
          <p:nvPr>
            <p:ph type="sldNum" sz="quarter" idx="10"/>
          </p:nvPr>
        </p:nvSpPr>
        <p:spPr/>
        <p:txBody>
          <a:bodyPr/>
          <a:lstStyle/>
          <a:p>
            <a:fld id="{863D97A4-6DED-4332-B9A6-2861A946BDA7}"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322389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altLang="en-US" sz="900" dirty="0"/>
          </a:p>
        </p:txBody>
      </p:sp>
      <p:sp>
        <p:nvSpPr>
          <p:cNvPr id="10244" name="Slide Number Placeholder 3"/>
          <p:cNvSpPr txBox="1">
            <a:spLocks noGrp="1"/>
          </p:cNvSpPr>
          <p:nvPr/>
        </p:nvSpPr>
        <p:spPr bwMode="auto">
          <a:xfrm>
            <a:off x="3970339" y="8770804"/>
            <a:ext cx="3038475" cy="46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3" tIns="46311" rIns="92623" bIns="46311" anchor="b"/>
          <a:lstStyle>
            <a:lvl1pPr defTabSz="925513">
              <a:defRPr b="1">
                <a:solidFill>
                  <a:schemeClr val="tx1"/>
                </a:solidFill>
                <a:latin typeface="Arial" panose="020B0604020202020204" pitchFamily="34" charset="0"/>
                <a:cs typeface="Arial" panose="020B0604020202020204" pitchFamily="34" charset="0"/>
              </a:defRPr>
            </a:lvl1pPr>
            <a:lvl2pPr marL="742950" indent="-285750" defTabSz="925513">
              <a:defRPr b="1">
                <a:solidFill>
                  <a:schemeClr val="tx1"/>
                </a:solidFill>
                <a:latin typeface="Arial" panose="020B0604020202020204" pitchFamily="34" charset="0"/>
                <a:cs typeface="Arial" panose="020B0604020202020204" pitchFamily="34" charset="0"/>
              </a:defRPr>
            </a:lvl2pPr>
            <a:lvl3pPr marL="1143000" indent="-228600" defTabSz="925513">
              <a:defRPr b="1">
                <a:solidFill>
                  <a:schemeClr val="tx1"/>
                </a:solidFill>
                <a:latin typeface="Arial" panose="020B0604020202020204" pitchFamily="34" charset="0"/>
                <a:cs typeface="Arial" panose="020B0604020202020204" pitchFamily="34" charset="0"/>
              </a:defRPr>
            </a:lvl3pPr>
            <a:lvl4pPr marL="1600200" indent="-228600" defTabSz="925513">
              <a:defRPr b="1">
                <a:solidFill>
                  <a:schemeClr val="tx1"/>
                </a:solidFill>
                <a:latin typeface="Arial" panose="020B0604020202020204" pitchFamily="34" charset="0"/>
                <a:cs typeface="Arial" panose="020B0604020202020204" pitchFamily="34" charset="0"/>
              </a:defRPr>
            </a:lvl4pPr>
            <a:lvl5pPr marL="2057400" indent="-228600" defTabSz="925513">
              <a:defRPr b="1">
                <a:solidFill>
                  <a:schemeClr val="tx1"/>
                </a:solidFill>
                <a:latin typeface="Arial" panose="020B0604020202020204" pitchFamily="34" charset="0"/>
                <a:cs typeface="Arial" panose="020B0604020202020204" pitchFamily="34" charset="0"/>
              </a:defRPr>
            </a:lvl5pPr>
            <a:lvl6pPr marL="2514600" indent="-228600" defTabSz="925513"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925513"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925513"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925513"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a:buClr>
                <a:srgbClr val="0000CC"/>
              </a:buClr>
              <a:buSzPct val="80000"/>
              <a:buFont typeface="Wingdings" pitchFamily="2" charset="2"/>
              <a:buNone/>
            </a:pPr>
            <a:fld id="{8C88926B-04D5-4E3B-A0CD-EC5D25660129}" type="slidenum">
              <a:rPr lang="en-US" altLang="en-US" sz="1200" b="0">
                <a:solidFill>
                  <a:srgbClr val="000000"/>
                </a:solidFill>
                <a:latin typeface="Calibri" panose="020F0502020204030204" pitchFamily="34" charset="0"/>
                <a:ea typeface="+mn-ea"/>
              </a:rPr>
              <a:pPr algn="r">
                <a:buClr>
                  <a:srgbClr val="0000CC"/>
                </a:buClr>
                <a:buSzPct val="80000"/>
                <a:buFont typeface="Wingdings" pitchFamily="2" charset="2"/>
                <a:buNone/>
              </a:pPr>
              <a:t>36</a:t>
            </a:fld>
            <a:endParaRPr lang="en-US" altLang="en-US" sz="1200" b="0" dirty="0">
              <a:solidFill>
                <a:srgbClr val="000000"/>
              </a:solidFill>
              <a:latin typeface="Calibri" panose="020F0502020204030204" pitchFamily="34" charset="0"/>
              <a:ea typeface="+mn-ea"/>
            </a:endParaRPr>
          </a:p>
        </p:txBody>
      </p:sp>
    </p:spTree>
    <p:extLst>
      <p:ext uri="{BB962C8B-B14F-4D97-AF65-F5344CB8AC3E}">
        <p14:creationId xmlns:p14="http://schemas.microsoft.com/office/powerpoint/2010/main" val="3808986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1143000"/>
            <a:ext cx="4114800" cy="3086100"/>
          </a:xfrm>
        </p:spPr>
      </p:sp>
      <p:sp>
        <p:nvSpPr>
          <p:cNvPr id="3" name="Notes Placeholder 2"/>
          <p:cNvSpPr>
            <a:spLocks noGrp="1"/>
          </p:cNvSpPr>
          <p:nvPr>
            <p:ph type="body" idx="1"/>
          </p:nvPr>
        </p:nvSpPr>
        <p:spPr/>
        <p:txBody>
          <a:bodyPr/>
          <a:lstStyle/>
          <a:p>
            <a:r>
              <a:rPr lang="en-US" dirty="0"/>
              <a:t>The chart depicts the quarterly trend of Full Service Adoption</a:t>
            </a:r>
            <a:r>
              <a:rPr lang="en-US" baseline="0" dirty="0"/>
              <a:t> as a % of all commercial mail that is eligible for the Full-Service discount.</a:t>
            </a:r>
          </a:p>
        </p:txBody>
      </p:sp>
      <p:sp>
        <p:nvSpPr>
          <p:cNvPr id="4" name="Slide Number Placeholder 3"/>
          <p:cNvSpPr>
            <a:spLocks noGrp="1"/>
          </p:cNvSpPr>
          <p:nvPr>
            <p:ph type="sldNum" sz="quarter" idx="10"/>
          </p:nvPr>
        </p:nvSpPr>
        <p:spPr/>
        <p:txBody>
          <a:bodyPr/>
          <a:lstStyle/>
          <a:p>
            <a:pPr>
              <a:defRPr/>
            </a:pPr>
            <a:fld id="{5A488D84-8253-4E08-A041-81C8BC982C98}" type="slidenum">
              <a:rPr lang="en-US" smtClean="0">
                <a:solidFill>
                  <a:prstClr val="black"/>
                </a:solidFill>
              </a:rPr>
              <a:pPr>
                <a:defRPr/>
              </a:pPr>
              <a:t>37</a:t>
            </a:fld>
            <a:endParaRPr lang="en-US" dirty="0">
              <a:solidFill>
                <a:prstClr val="black"/>
              </a:solidFill>
            </a:endParaRPr>
          </a:p>
        </p:txBody>
      </p:sp>
    </p:spTree>
    <p:extLst>
      <p:ext uri="{BB962C8B-B14F-4D97-AF65-F5344CB8AC3E}">
        <p14:creationId xmlns:p14="http://schemas.microsoft.com/office/powerpoint/2010/main" val="2904435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a:t>The pie chart depicts the breakdown of the total Commercial mail volume f</a:t>
            </a:r>
            <a:r>
              <a:rPr lang="en-US" dirty="0"/>
              <a:t>or the specified month</a:t>
            </a:r>
            <a:r>
              <a:rPr lang="en-US" baseline="0" dirty="0"/>
              <a:t>.</a:t>
            </a:r>
          </a:p>
          <a:p>
            <a:endParaRPr lang="en-US" baseline="0" dirty="0"/>
          </a:p>
          <a:p>
            <a:r>
              <a:rPr lang="en-US" baseline="0" dirty="0"/>
              <a:t>FS in Measurement:	% of total mail that is Full Service and in measurement</a:t>
            </a:r>
          </a:p>
          <a:p>
            <a:r>
              <a:rPr lang="en-US" baseline="0" dirty="0"/>
              <a:t>FS Not in Measurement:	% of total mail that is Full Service and not in measurement</a:t>
            </a:r>
          </a:p>
          <a:p>
            <a:r>
              <a:rPr lang="en-US" baseline="0" dirty="0"/>
              <a:t>Basic (FS Eligible):	% of total mail that is Basic Service and is eligible for Full Service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Basic (Non-FS Eligible):	% of total mail that is Basic Service and is not eligible for Full Service</a:t>
            </a:r>
            <a:endParaRPr lang="en-US" dirty="0"/>
          </a:p>
        </p:txBody>
      </p:sp>
      <p:sp>
        <p:nvSpPr>
          <p:cNvPr id="9220" name="Slide Number Placeholder 3"/>
          <p:cNvSpPr>
            <a:spLocks noGrp="1"/>
          </p:cNvSpPr>
          <p:nvPr>
            <p:ph type="sldNum" sz="quarter" idx="5"/>
          </p:nvPr>
        </p:nvSpPr>
        <p:spPr/>
        <p:txBody>
          <a:bodyPr/>
          <a:lstStyle/>
          <a:p>
            <a:pPr>
              <a:defRPr/>
            </a:pPr>
            <a:fld id="{435FCF69-6A93-4C6D-82CF-38E605948899}" type="slidenum">
              <a:rPr lang="en-US" smtClean="0"/>
              <a:pPr>
                <a:defRPr/>
              </a:pPr>
              <a:t>38</a:t>
            </a:fld>
            <a:endParaRPr lang="en-US" dirty="0"/>
          </a:p>
        </p:txBody>
      </p:sp>
    </p:spTree>
    <p:extLst>
      <p:ext uri="{BB962C8B-B14F-4D97-AF65-F5344CB8AC3E}">
        <p14:creationId xmlns:p14="http://schemas.microsoft.com/office/powerpoint/2010/main" val="391113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1404938" y="1123950"/>
            <a:ext cx="4048125" cy="30353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The pie chart depicts the breakdown of Full Service mail volume in measurement and not in measurement for the specified month.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Pieces in Measurement:	% of total Full Service mail that is in measurement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Exclusion reasons:	% of each of the top reasons why Full Service mail is not in measurement.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Attributed to Mailers:		% of exclusions that can definitively be attributed to Mailer issues.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Unable to attribute to Mailers:	% of exclusions that cannot definitively be attributed to Mailer issues.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The exclusion breakdown table depicts the top reasons for Full Service Mail volume to not be in measurement along with the associated volume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Reason:                           A short description of the reason why mail is excluded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 of Excluded:	% of the total excluded mail volume each reason constitutes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 of Total:		% of the total mail volume each reason constitutes</a:t>
            </a:r>
          </a:p>
          <a:p>
            <a:endParaRPr lang="en-US" dirty="0"/>
          </a:p>
        </p:txBody>
      </p:sp>
      <p:sp>
        <p:nvSpPr>
          <p:cNvPr id="10244" name="Slide Number Placeholder 3"/>
          <p:cNvSpPr>
            <a:spLocks noGrp="1"/>
          </p:cNvSpPr>
          <p:nvPr>
            <p:ph type="sldNum" sz="quarter" idx="5"/>
          </p:nvPr>
        </p:nvSpPr>
        <p:spPr/>
        <p:txBody>
          <a:bodyPr/>
          <a:lstStyle/>
          <a:p>
            <a:pPr>
              <a:defRPr/>
            </a:pPr>
            <a:fld id="{70F62456-7DC8-459D-A94A-C5610D80D49E}" type="slidenum">
              <a:rPr lang="en-US" smtClean="0">
                <a:solidFill>
                  <a:prstClr val="black"/>
                </a:solidFill>
              </a:rPr>
              <a:pPr>
                <a:defRPr/>
              </a:pPr>
              <a:t>39</a:t>
            </a:fld>
            <a:endParaRPr lang="en-US" dirty="0">
              <a:solidFill>
                <a:prstClr val="black"/>
              </a:solidFill>
            </a:endParaRPr>
          </a:p>
        </p:txBody>
      </p:sp>
    </p:spTree>
    <p:extLst>
      <p:ext uri="{BB962C8B-B14F-4D97-AF65-F5344CB8AC3E}">
        <p14:creationId xmlns:p14="http://schemas.microsoft.com/office/powerpoint/2010/main" val="2477963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1FD0C7-8CA4-4468-8937-C47E3D00C6D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958780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a:t>The pie chart depicts the breakdown of the total Commercial mail volume f</a:t>
            </a:r>
            <a:r>
              <a:rPr lang="en-US" dirty="0"/>
              <a:t>or the specified month</a:t>
            </a:r>
            <a:r>
              <a:rPr lang="en-US" baseline="0" dirty="0"/>
              <a:t>.</a:t>
            </a:r>
          </a:p>
          <a:p>
            <a:endParaRPr lang="en-US" baseline="0" dirty="0"/>
          </a:p>
          <a:p>
            <a:r>
              <a:rPr lang="en-US" baseline="0" dirty="0"/>
              <a:t>FS in Measurement:	% of total mail that is Full Service and in measurement</a:t>
            </a:r>
          </a:p>
          <a:p>
            <a:r>
              <a:rPr lang="en-US" baseline="0" dirty="0"/>
              <a:t>FS Not in Measurement:	% of total mail that is Full Service and not in measurement</a:t>
            </a:r>
          </a:p>
          <a:p>
            <a:r>
              <a:rPr lang="en-US" baseline="0" dirty="0"/>
              <a:t>Basic (FS Eligible):	% of total mail that is Basic Service and is eligible for Full Service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Basic (Non-FS Eligible):	% of total mail that is Basic Service and is not eligible for Full Service</a:t>
            </a:r>
            <a:endParaRPr lang="en-US" dirty="0"/>
          </a:p>
        </p:txBody>
      </p:sp>
      <p:sp>
        <p:nvSpPr>
          <p:cNvPr id="9220" name="Slide Number Placeholder 3"/>
          <p:cNvSpPr>
            <a:spLocks noGrp="1"/>
          </p:cNvSpPr>
          <p:nvPr>
            <p:ph type="sldNum" sz="quarter" idx="5"/>
          </p:nvPr>
        </p:nvSpPr>
        <p:spPr/>
        <p:txBody>
          <a:bodyPr/>
          <a:lstStyle/>
          <a:p>
            <a:pPr>
              <a:defRPr/>
            </a:pPr>
            <a:fld id="{435FCF69-6A93-4C6D-82CF-38E605948899}" type="slidenum">
              <a:rPr lang="en-US" smtClean="0"/>
              <a:pPr>
                <a:defRPr/>
              </a:pPr>
              <a:t>40</a:t>
            </a:fld>
            <a:endParaRPr lang="en-US" dirty="0"/>
          </a:p>
        </p:txBody>
      </p:sp>
    </p:spTree>
    <p:extLst>
      <p:ext uri="{BB962C8B-B14F-4D97-AF65-F5344CB8AC3E}">
        <p14:creationId xmlns:p14="http://schemas.microsoft.com/office/powerpoint/2010/main" val="40955692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1404938" y="1123950"/>
            <a:ext cx="4048125" cy="30353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The pie chart depicts the breakdown of Full Service mail volume in measurement and not in measurement for the specified month.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Pieces in Measurement:	% of total Full Service mail that is in measurement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Exclusion reasons:	% of each of the top reasons why Full Service mail is not in measurement.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Attributed to Mailers:		% of exclusions that can definitively be attributed to Mailer issues.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Unable to attribute to Mailers:	% of exclusions that cannot definitively be attributed to Mailer issues.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The exclusion breakdown table depicts the top reasons for Full Service Mail volume to not be in measurement along with the associated volume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Reason:                           A short description of the reason why mail is excluded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 of Excluded:	% of the total excluded mail volume each reason constitutes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 of Total:		% of the total mail volume each reason constitutes</a:t>
            </a:r>
          </a:p>
          <a:p>
            <a:endParaRPr lang="en-US" dirty="0"/>
          </a:p>
        </p:txBody>
      </p:sp>
      <p:sp>
        <p:nvSpPr>
          <p:cNvPr id="10244" name="Slide Number Placeholder 3"/>
          <p:cNvSpPr>
            <a:spLocks noGrp="1"/>
          </p:cNvSpPr>
          <p:nvPr>
            <p:ph type="sldNum" sz="quarter" idx="5"/>
          </p:nvPr>
        </p:nvSpPr>
        <p:spPr/>
        <p:txBody>
          <a:bodyPr/>
          <a:lstStyle/>
          <a:p>
            <a:pPr>
              <a:defRPr/>
            </a:pPr>
            <a:fld id="{70F62456-7DC8-459D-A94A-C5610D80D49E}" type="slidenum">
              <a:rPr lang="en-US" smtClean="0">
                <a:solidFill>
                  <a:prstClr val="black"/>
                </a:solidFill>
              </a:rPr>
              <a:pPr>
                <a:defRPr/>
              </a:pPr>
              <a:t>41</a:t>
            </a:fld>
            <a:endParaRPr lang="en-US" dirty="0">
              <a:solidFill>
                <a:prstClr val="black"/>
              </a:solidFill>
            </a:endParaRPr>
          </a:p>
        </p:txBody>
      </p:sp>
    </p:spTree>
    <p:extLst>
      <p:ext uri="{BB962C8B-B14F-4D97-AF65-F5344CB8AC3E}">
        <p14:creationId xmlns:p14="http://schemas.microsoft.com/office/powerpoint/2010/main" val="15774303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a:t>The pie chart depicts the breakdown of the total Commercial mail volume f</a:t>
            </a:r>
            <a:r>
              <a:rPr lang="en-US" dirty="0"/>
              <a:t>or the specified month</a:t>
            </a:r>
            <a:r>
              <a:rPr lang="en-US" baseline="0" dirty="0"/>
              <a:t>.</a:t>
            </a:r>
          </a:p>
          <a:p>
            <a:endParaRPr lang="en-US" baseline="0" dirty="0"/>
          </a:p>
          <a:p>
            <a:r>
              <a:rPr lang="en-US" baseline="0" dirty="0"/>
              <a:t>FS in Measurement:	% of total mail that is Full Service and in measurement</a:t>
            </a:r>
          </a:p>
          <a:p>
            <a:r>
              <a:rPr lang="en-US" baseline="0" dirty="0"/>
              <a:t>FS Not in Measurement:	% of total mail that is Full Service and not in measurement</a:t>
            </a:r>
          </a:p>
          <a:p>
            <a:r>
              <a:rPr lang="en-US" baseline="0" dirty="0"/>
              <a:t>Basic (FS Eligible):	% of total mail that is Basic Service and is eligible for Full Service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Basic (Non-FS Eligible):	% of total mail that is Basic Service and is not eligible for Full Service</a:t>
            </a:r>
            <a:endParaRPr lang="en-US" dirty="0"/>
          </a:p>
        </p:txBody>
      </p:sp>
      <p:sp>
        <p:nvSpPr>
          <p:cNvPr id="9220" name="Slide Number Placeholder 3"/>
          <p:cNvSpPr>
            <a:spLocks noGrp="1"/>
          </p:cNvSpPr>
          <p:nvPr>
            <p:ph type="sldNum" sz="quarter" idx="5"/>
          </p:nvPr>
        </p:nvSpPr>
        <p:spPr/>
        <p:txBody>
          <a:bodyPr/>
          <a:lstStyle/>
          <a:p>
            <a:pPr>
              <a:defRPr/>
            </a:pPr>
            <a:fld id="{435FCF69-6A93-4C6D-82CF-38E605948899}" type="slidenum">
              <a:rPr lang="en-US" smtClean="0"/>
              <a:pPr>
                <a:defRPr/>
              </a:pPr>
              <a:t>42</a:t>
            </a:fld>
            <a:endParaRPr lang="en-US" dirty="0"/>
          </a:p>
        </p:txBody>
      </p:sp>
    </p:spTree>
    <p:extLst>
      <p:ext uri="{BB962C8B-B14F-4D97-AF65-F5344CB8AC3E}">
        <p14:creationId xmlns:p14="http://schemas.microsoft.com/office/powerpoint/2010/main" val="3937007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1404938" y="1123950"/>
            <a:ext cx="4048125" cy="30353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The pie chart depicts the breakdown of Full Service mail volume in measurement and not in measurement for the specified month.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Pieces in Measurement:	% of total Full Service mail that is in measurement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Exclusion reasons:	% of each of the top reasons why Full Service mail is not in measurement.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Attributed to Mailers:		% of exclusions that can definitively be attributed to Mailer issues.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Unable to attribute to Mailers:	% of exclusions that cannot definitively be attributed to Mailer issues.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The exclusion breakdown table depicts the top reasons for Full Service Mail volume to not be in measurement along with the associated volume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Reason:                           A short description of the reason why mail is excluded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 of Excluded:	% of the total excluded mail volume each reason constitutes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 of Total:		% of the total mail volume each reason constitutes</a:t>
            </a:r>
          </a:p>
        </p:txBody>
      </p:sp>
      <p:sp>
        <p:nvSpPr>
          <p:cNvPr id="10244" name="Slide Number Placeholder 3"/>
          <p:cNvSpPr>
            <a:spLocks noGrp="1"/>
          </p:cNvSpPr>
          <p:nvPr>
            <p:ph type="sldNum" sz="quarter" idx="5"/>
          </p:nvPr>
        </p:nvSpPr>
        <p:spPr/>
        <p:txBody>
          <a:bodyPr/>
          <a:lstStyle/>
          <a:p>
            <a:pPr>
              <a:defRPr/>
            </a:pPr>
            <a:fld id="{70F62456-7DC8-459D-A94A-C5610D80D49E}" type="slidenum">
              <a:rPr lang="en-US" smtClean="0">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val="14518028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01547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447800" y="1143000"/>
            <a:ext cx="4114800" cy="3086100"/>
          </a:xfrm>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9220" name="Slide Number Placeholder 3"/>
          <p:cNvSpPr>
            <a:spLocks noGrp="1"/>
          </p:cNvSpPr>
          <p:nvPr>
            <p:ph type="sldNum" sz="quarter" idx="5"/>
          </p:nvPr>
        </p:nvSpPr>
        <p:spPr/>
        <p:txBody>
          <a:bodyPr/>
          <a:lstStyle/>
          <a:p>
            <a:pPr>
              <a:defRPr/>
            </a:pPr>
            <a:fld id="{435FCF69-6A93-4C6D-82CF-38E605948899}" type="slidenum">
              <a:rPr lang="en-US">
                <a:solidFill>
                  <a:prstClr val="black"/>
                </a:solidFill>
              </a:rPr>
              <a:pPr>
                <a:defRPr/>
              </a:pPr>
              <a:t>45</a:t>
            </a:fld>
            <a:endParaRPr lang="en-US" dirty="0">
              <a:solidFill>
                <a:prstClr val="black"/>
              </a:solidFill>
            </a:endParaRPr>
          </a:p>
        </p:txBody>
      </p:sp>
    </p:spTree>
    <p:extLst>
      <p:ext uri="{BB962C8B-B14F-4D97-AF65-F5344CB8AC3E}">
        <p14:creationId xmlns:p14="http://schemas.microsoft.com/office/powerpoint/2010/main" val="18232867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447800" y="1143000"/>
            <a:ext cx="4114800" cy="3086100"/>
          </a:xfrm>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9220" name="Slide Number Placeholder 3"/>
          <p:cNvSpPr>
            <a:spLocks noGrp="1"/>
          </p:cNvSpPr>
          <p:nvPr>
            <p:ph type="sldNum" sz="quarter" idx="5"/>
          </p:nvPr>
        </p:nvSpPr>
        <p:spPr/>
        <p:txBody>
          <a:bodyPr/>
          <a:lstStyle/>
          <a:p>
            <a:pPr>
              <a:defRPr/>
            </a:pPr>
            <a:fld id="{435FCF69-6A93-4C6D-82CF-38E605948899}" type="slidenum">
              <a:rPr lang="en-US">
                <a:solidFill>
                  <a:prstClr val="black"/>
                </a:solidFill>
              </a:rPr>
              <a:pPr>
                <a:defRPr/>
              </a:pPr>
              <a:t>46</a:t>
            </a:fld>
            <a:endParaRPr lang="en-US" dirty="0">
              <a:solidFill>
                <a:prstClr val="black"/>
              </a:solidFill>
            </a:endParaRPr>
          </a:p>
        </p:txBody>
      </p:sp>
    </p:spTree>
    <p:extLst>
      <p:ext uri="{BB962C8B-B14F-4D97-AF65-F5344CB8AC3E}">
        <p14:creationId xmlns:p14="http://schemas.microsoft.com/office/powerpoint/2010/main" val="32752501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447800" y="1143000"/>
            <a:ext cx="4114800" cy="3086100"/>
          </a:xfrm>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9220" name="Slide Number Placeholder 3"/>
          <p:cNvSpPr>
            <a:spLocks noGrp="1"/>
          </p:cNvSpPr>
          <p:nvPr>
            <p:ph type="sldNum" sz="quarter" idx="5"/>
          </p:nvPr>
        </p:nvSpPr>
        <p:spPr/>
        <p:txBody>
          <a:bodyPr/>
          <a:lstStyle/>
          <a:p>
            <a:pPr>
              <a:defRPr/>
            </a:pPr>
            <a:fld id="{435FCF69-6A93-4C6D-82CF-38E605948899}" type="slidenum">
              <a:rPr lang="en-US">
                <a:solidFill>
                  <a:prstClr val="black"/>
                </a:solidFill>
              </a:rPr>
              <a:pPr>
                <a:defRPr/>
              </a:pPr>
              <a:t>47</a:t>
            </a:fld>
            <a:endParaRPr lang="en-US" dirty="0">
              <a:solidFill>
                <a:prstClr val="black"/>
              </a:solidFill>
            </a:endParaRPr>
          </a:p>
        </p:txBody>
      </p:sp>
    </p:spTree>
    <p:extLst>
      <p:ext uri="{BB962C8B-B14F-4D97-AF65-F5344CB8AC3E}">
        <p14:creationId xmlns:p14="http://schemas.microsoft.com/office/powerpoint/2010/main" val="2065646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447800" y="1143000"/>
            <a:ext cx="4114800" cy="3086100"/>
          </a:xfrm>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9220" name="Slide Number Placeholder 3"/>
          <p:cNvSpPr>
            <a:spLocks noGrp="1"/>
          </p:cNvSpPr>
          <p:nvPr>
            <p:ph type="sldNum" sz="quarter" idx="5"/>
          </p:nvPr>
        </p:nvSpPr>
        <p:spPr/>
        <p:txBody>
          <a:bodyPr/>
          <a:lstStyle/>
          <a:p>
            <a:pPr>
              <a:defRPr/>
            </a:pPr>
            <a:fld id="{435FCF69-6A93-4C6D-82CF-38E605948899}" type="slidenum">
              <a:rPr lang="en-US">
                <a:solidFill>
                  <a:prstClr val="black"/>
                </a:solidFill>
              </a:rPr>
              <a:pPr>
                <a:defRPr/>
              </a:pPr>
              <a:t>48</a:t>
            </a:fld>
            <a:endParaRPr lang="en-US" dirty="0">
              <a:solidFill>
                <a:prstClr val="black"/>
              </a:solidFill>
            </a:endParaRPr>
          </a:p>
        </p:txBody>
      </p:sp>
    </p:spTree>
    <p:extLst>
      <p:ext uri="{BB962C8B-B14F-4D97-AF65-F5344CB8AC3E}">
        <p14:creationId xmlns:p14="http://schemas.microsoft.com/office/powerpoint/2010/main" val="18286913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447800" y="1143000"/>
            <a:ext cx="4114800" cy="3086100"/>
          </a:xfrm>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9220" name="Slide Number Placeholder 3"/>
          <p:cNvSpPr>
            <a:spLocks noGrp="1"/>
          </p:cNvSpPr>
          <p:nvPr>
            <p:ph type="sldNum" sz="quarter" idx="5"/>
          </p:nvPr>
        </p:nvSpPr>
        <p:spPr/>
        <p:txBody>
          <a:bodyPr/>
          <a:lstStyle/>
          <a:p>
            <a:pPr>
              <a:defRPr/>
            </a:pPr>
            <a:fld id="{435FCF69-6A93-4C6D-82CF-38E605948899}" type="slidenum">
              <a:rPr lang="en-US">
                <a:solidFill>
                  <a:prstClr val="black"/>
                </a:solidFill>
              </a:rPr>
              <a:pPr>
                <a:defRPr/>
              </a:pPr>
              <a:t>49</a:t>
            </a:fld>
            <a:endParaRPr lang="en-US" dirty="0">
              <a:solidFill>
                <a:prstClr val="black"/>
              </a:solidFill>
            </a:endParaRPr>
          </a:p>
        </p:txBody>
      </p:sp>
    </p:spTree>
    <p:extLst>
      <p:ext uri="{BB962C8B-B14F-4D97-AF65-F5344CB8AC3E}">
        <p14:creationId xmlns:p14="http://schemas.microsoft.com/office/powerpoint/2010/main" val="3631538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AC601A-0556-483A-B48E-2D091265F8D7}"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4612093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447800" y="1143000"/>
            <a:ext cx="4114800" cy="3086100"/>
          </a:xfrm>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9220" name="Slide Number Placeholder 3"/>
          <p:cNvSpPr>
            <a:spLocks noGrp="1"/>
          </p:cNvSpPr>
          <p:nvPr>
            <p:ph type="sldNum" sz="quarter" idx="5"/>
          </p:nvPr>
        </p:nvSpPr>
        <p:spPr/>
        <p:txBody>
          <a:bodyPr/>
          <a:lstStyle/>
          <a:p>
            <a:pPr>
              <a:defRPr/>
            </a:pPr>
            <a:fld id="{435FCF69-6A93-4C6D-82CF-38E605948899}" type="slidenum">
              <a:rPr lang="en-US">
                <a:solidFill>
                  <a:prstClr val="black"/>
                </a:solidFill>
              </a:rPr>
              <a:pPr>
                <a:defRPr/>
              </a:pPr>
              <a:t>50</a:t>
            </a:fld>
            <a:endParaRPr lang="en-US" dirty="0">
              <a:solidFill>
                <a:prstClr val="black"/>
              </a:solidFill>
            </a:endParaRPr>
          </a:p>
        </p:txBody>
      </p:sp>
    </p:spTree>
    <p:extLst>
      <p:ext uri="{BB962C8B-B14F-4D97-AF65-F5344CB8AC3E}">
        <p14:creationId xmlns:p14="http://schemas.microsoft.com/office/powerpoint/2010/main" val="9797911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447800" y="1143000"/>
            <a:ext cx="4114800" cy="3086100"/>
          </a:xfrm>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9220" name="Slide Number Placeholder 3"/>
          <p:cNvSpPr>
            <a:spLocks noGrp="1"/>
          </p:cNvSpPr>
          <p:nvPr>
            <p:ph type="sldNum" sz="quarter" idx="5"/>
          </p:nvPr>
        </p:nvSpPr>
        <p:spPr/>
        <p:txBody>
          <a:bodyPr/>
          <a:lstStyle/>
          <a:p>
            <a:pPr>
              <a:defRPr/>
            </a:pPr>
            <a:fld id="{435FCF69-6A93-4C6D-82CF-38E605948899}" type="slidenum">
              <a:rPr lang="en-US">
                <a:solidFill>
                  <a:prstClr val="black"/>
                </a:solidFill>
              </a:rPr>
              <a:pPr>
                <a:defRPr/>
              </a:pPr>
              <a:t>51</a:t>
            </a:fld>
            <a:endParaRPr lang="en-US" dirty="0">
              <a:solidFill>
                <a:prstClr val="black"/>
              </a:solidFill>
            </a:endParaRPr>
          </a:p>
        </p:txBody>
      </p:sp>
    </p:spTree>
    <p:extLst>
      <p:ext uri="{BB962C8B-B14F-4D97-AF65-F5344CB8AC3E}">
        <p14:creationId xmlns:p14="http://schemas.microsoft.com/office/powerpoint/2010/main" val="39480813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447800" y="1143000"/>
            <a:ext cx="4114800" cy="3086100"/>
          </a:xfrm>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9220" name="Slide Number Placeholder 3"/>
          <p:cNvSpPr>
            <a:spLocks noGrp="1"/>
          </p:cNvSpPr>
          <p:nvPr>
            <p:ph type="sldNum" sz="quarter" idx="5"/>
          </p:nvPr>
        </p:nvSpPr>
        <p:spPr/>
        <p:txBody>
          <a:bodyPr/>
          <a:lstStyle/>
          <a:p>
            <a:pPr>
              <a:defRPr/>
            </a:pPr>
            <a:fld id="{435FCF69-6A93-4C6D-82CF-38E605948899}" type="slidenum">
              <a:rPr lang="en-US">
                <a:solidFill>
                  <a:prstClr val="black"/>
                </a:solidFill>
              </a:rPr>
              <a:pPr>
                <a:defRPr/>
              </a:pPr>
              <a:t>52</a:t>
            </a:fld>
            <a:endParaRPr lang="en-US" dirty="0">
              <a:solidFill>
                <a:prstClr val="black"/>
              </a:solidFill>
            </a:endParaRPr>
          </a:p>
        </p:txBody>
      </p:sp>
    </p:spTree>
    <p:extLst>
      <p:ext uri="{BB962C8B-B14F-4D97-AF65-F5344CB8AC3E}">
        <p14:creationId xmlns:p14="http://schemas.microsoft.com/office/powerpoint/2010/main" val="22040999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altLang="en-US" sz="900" dirty="0"/>
          </a:p>
        </p:txBody>
      </p:sp>
      <p:sp>
        <p:nvSpPr>
          <p:cNvPr id="10244" name="Slide Number Placeholder 3"/>
          <p:cNvSpPr txBox="1">
            <a:spLocks noGrp="1"/>
          </p:cNvSpPr>
          <p:nvPr/>
        </p:nvSpPr>
        <p:spPr bwMode="auto">
          <a:xfrm>
            <a:off x="3970339" y="8770804"/>
            <a:ext cx="3038475" cy="46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3" tIns="46311" rIns="92623" bIns="46311" anchor="b"/>
          <a:lstStyle>
            <a:lvl1pPr defTabSz="925513">
              <a:defRPr b="1">
                <a:solidFill>
                  <a:schemeClr val="tx1"/>
                </a:solidFill>
                <a:latin typeface="Arial" panose="020B0604020202020204" pitchFamily="34" charset="0"/>
                <a:cs typeface="Arial" panose="020B0604020202020204" pitchFamily="34" charset="0"/>
              </a:defRPr>
            </a:lvl1pPr>
            <a:lvl2pPr marL="742950" indent="-285750" defTabSz="925513">
              <a:defRPr b="1">
                <a:solidFill>
                  <a:schemeClr val="tx1"/>
                </a:solidFill>
                <a:latin typeface="Arial" panose="020B0604020202020204" pitchFamily="34" charset="0"/>
                <a:cs typeface="Arial" panose="020B0604020202020204" pitchFamily="34" charset="0"/>
              </a:defRPr>
            </a:lvl2pPr>
            <a:lvl3pPr marL="1143000" indent="-228600" defTabSz="925513">
              <a:defRPr b="1">
                <a:solidFill>
                  <a:schemeClr val="tx1"/>
                </a:solidFill>
                <a:latin typeface="Arial" panose="020B0604020202020204" pitchFamily="34" charset="0"/>
                <a:cs typeface="Arial" panose="020B0604020202020204" pitchFamily="34" charset="0"/>
              </a:defRPr>
            </a:lvl3pPr>
            <a:lvl4pPr marL="1600200" indent="-228600" defTabSz="925513">
              <a:defRPr b="1">
                <a:solidFill>
                  <a:schemeClr val="tx1"/>
                </a:solidFill>
                <a:latin typeface="Arial" panose="020B0604020202020204" pitchFamily="34" charset="0"/>
                <a:cs typeface="Arial" panose="020B0604020202020204" pitchFamily="34" charset="0"/>
              </a:defRPr>
            </a:lvl4pPr>
            <a:lvl5pPr marL="2057400" indent="-228600" defTabSz="925513">
              <a:defRPr b="1">
                <a:solidFill>
                  <a:schemeClr val="tx1"/>
                </a:solidFill>
                <a:latin typeface="Arial" panose="020B0604020202020204" pitchFamily="34" charset="0"/>
                <a:cs typeface="Arial" panose="020B0604020202020204" pitchFamily="34" charset="0"/>
              </a:defRPr>
            </a:lvl5pPr>
            <a:lvl6pPr marL="2514600" indent="-228600" defTabSz="925513"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925513"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925513"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925513"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algn="r" defTabSz="925513" rtl="0" eaLnBrk="1" fontAlgn="base" latinLnBrk="0" hangingPunct="1">
              <a:lnSpc>
                <a:spcPct val="100000"/>
              </a:lnSpc>
              <a:spcBef>
                <a:spcPct val="0"/>
              </a:spcBef>
              <a:spcAft>
                <a:spcPct val="0"/>
              </a:spcAft>
              <a:buClr>
                <a:srgbClr val="0000CC"/>
              </a:buClr>
              <a:buSzPct val="80000"/>
              <a:buFont typeface="Wingdings" pitchFamily="2" charset="2"/>
              <a:buNone/>
              <a:tabLst/>
              <a:defRPr/>
            </a:pPr>
            <a:fld id="{8C88926B-04D5-4E3B-A0CD-EC5D25660129}"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25513" rtl="0" eaLnBrk="1" fontAlgn="base" latinLnBrk="0" hangingPunct="1">
                <a:lnSpc>
                  <a:spcPct val="100000"/>
                </a:lnSpc>
                <a:spcBef>
                  <a:spcPct val="0"/>
                </a:spcBef>
                <a:spcAft>
                  <a:spcPct val="0"/>
                </a:spcAft>
                <a:buClr>
                  <a:srgbClr val="0000CC"/>
                </a:buClr>
                <a:buSzPct val="80000"/>
                <a:buFont typeface="Wingdings" pitchFamily="2" charset="2"/>
                <a:buNone/>
                <a:tabLst/>
                <a:defRPr/>
              </a:pPr>
              <a:t>54</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980912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sz="700" dirty="0"/>
          </a:p>
        </p:txBody>
      </p:sp>
      <p:sp>
        <p:nvSpPr>
          <p:cNvPr id="4" name="Slide Number Placeholder 3"/>
          <p:cNvSpPr>
            <a:spLocks noGrp="1"/>
          </p:cNvSpPr>
          <p:nvPr>
            <p:ph type="sldNum" sz="quarter" idx="10"/>
          </p:nvPr>
        </p:nvSpPr>
        <p:spPr/>
        <p:txBody>
          <a:bodyPr/>
          <a:lstStyle/>
          <a:p>
            <a:fld id="{863D97A4-6DED-4332-B9A6-2861A946BDA7}"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1933642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altLang="en-US" sz="900" dirty="0"/>
          </a:p>
        </p:txBody>
      </p:sp>
      <p:sp>
        <p:nvSpPr>
          <p:cNvPr id="10244" name="Slide Number Placeholder 3"/>
          <p:cNvSpPr txBox="1">
            <a:spLocks noGrp="1"/>
          </p:cNvSpPr>
          <p:nvPr/>
        </p:nvSpPr>
        <p:spPr bwMode="auto">
          <a:xfrm>
            <a:off x="3970339" y="8770804"/>
            <a:ext cx="3038475" cy="46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3" tIns="46311" rIns="92623" bIns="46311" anchor="b"/>
          <a:lstStyle>
            <a:lvl1pPr defTabSz="925513">
              <a:defRPr b="1">
                <a:solidFill>
                  <a:schemeClr val="tx1"/>
                </a:solidFill>
                <a:latin typeface="Arial" panose="020B0604020202020204" pitchFamily="34" charset="0"/>
                <a:cs typeface="Arial" panose="020B0604020202020204" pitchFamily="34" charset="0"/>
              </a:defRPr>
            </a:lvl1pPr>
            <a:lvl2pPr marL="742950" indent="-285750" defTabSz="925513">
              <a:defRPr b="1">
                <a:solidFill>
                  <a:schemeClr val="tx1"/>
                </a:solidFill>
                <a:latin typeface="Arial" panose="020B0604020202020204" pitchFamily="34" charset="0"/>
                <a:cs typeface="Arial" panose="020B0604020202020204" pitchFamily="34" charset="0"/>
              </a:defRPr>
            </a:lvl2pPr>
            <a:lvl3pPr marL="1143000" indent="-228600" defTabSz="925513">
              <a:defRPr b="1">
                <a:solidFill>
                  <a:schemeClr val="tx1"/>
                </a:solidFill>
                <a:latin typeface="Arial" panose="020B0604020202020204" pitchFamily="34" charset="0"/>
                <a:cs typeface="Arial" panose="020B0604020202020204" pitchFamily="34" charset="0"/>
              </a:defRPr>
            </a:lvl3pPr>
            <a:lvl4pPr marL="1600200" indent="-228600" defTabSz="925513">
              <a:defRPr b="1">
                <a:solidFill>
                  <a:schemeClr val="tx1"/>
                </a:solidFill>
                <a:latin typeface="Arial" panose="020B0604020202020204" pitchFamily="34" charset="0"/>
                <a:cs typeface="Arial" panose="020B0604020202020204" pitchFamily="34" charset="0"/>
              </a:defRPr>
            </a:lvl4pPr>
            <a:lvl5pPr marL="2057400" indent="-228600" defTabSz="925513">
              <a:defRPr b="1">
                <a:solidFill>
                  <a:schemeClr val="tx1"/>
                </a:solidFill>
                <a:latin typeface="Arial" panose="020B0604020202020204" pitchFamily="34" charset="0"/>
                <a:cs typeface="Arial" panose="020B0604020202020204" pitchFamily="34" charset="0"/>
              </a:defRPr>
            </a:lvl5pPr>
            <a:lvl6pPr marL="2514600" indent="-228600" defTabSz="925513"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925513"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925513"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925513"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a:buClr>
                <a:srgbClr val="0000CC"/>
              </a:buClr>
              <a:buSzPct val="80000"/>
              <a:buFont typeface="Wingdings" pitchFamily="2" charset="2"/>
              <a:buNone/>
            </a:pPr>
            <a:fld id="{8C88926B-04D5-4E3B-A0CD-EC5D25660129}" type="slidenum">
              <a:rPr lang="en-US" altLang="en-US" sz="1200" b="0">
                <a:solidFill>
                  <a:srgbClr val="000000"/>
                </a:solidFill>
                <a:latin typeface="Calibri" panose="020F0502020204030204" pitchFamily="34" charset="0"/>
                <a:ea typeface="+mn-ea"/>
              </a:rPr>
              <a:pPr algn="r">
                <a:buClr>
                  <a:srgbClr val="0000CC"/>
                </a:buClr>
                <a:buSzPct val="80000"/>
                <a:buFont typeface="Wingdings" pitchFamily="2" charset="2"/>
                <a:buNone/>
              </a:pPr>
              <a:t>58</a:t>
            </a:fld>
            <a:endParaRPr lang="en-US" altLang="en-US" sz="1200" b="0" dirty="0">
              <a:solidFill>
                <a:srgbClr val="000000"/>
              </a:solidFill>
              <a:latin typeface="Calibri" panose="020F0502020204030204" pitchFamily="34" charset="0"/>
              <a:ea typeface="+mn-ea"/>
            </a:endParaRPr>
          </a:p>
        </p:txBody>
      </p:sp>
    </p:spTree>
    <p:extLst>
      <p:ext uri="{BB962C8B-B14F-4D97-AF65-F5344CB8AC3E}">
        <p14:creationId xmlns:p14="http://schemas.microsoft.com/office/powerpoint/2010/main" val="20710024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1143000"/>
            <a:ext cx="4114800" cy="3086100"/>
          </a:xfrm>
        </p:spPr>
      </p:sp>
      <p:sp>
        <p:nvSpPr>
          <p:cNvPr id="3" name="Notes Placeholder 2"/>
          <p:cNvSpPr>
            <a:spLocks noGrp="1"/>
          </p:cNvSpPr>
          <p:nvPr>
            <p:ph type="body" idx="1"/>
          </p:nvPr>
        </p:nvSpPr>
        <p:spPr/>
        <p:txBody>
          <a:bodyPr/>
          <a:lstStyle/>
          <a:p>
            <a:r>
              <a:rPr lang="en-US" dirty="0"/>
              <a:t>The chart depicts the quarterly trend of Full Service Adoption</a:t>
            </a:r>
            <a:r>
              <a:rPr lang="en-US" baseline="0" dirty="0"/>
              <a:t> as a % of all commercial mail that is eligible for the Full-Service discount.</a:t>
            </a:r>
          </a:p>
        </p:txBody>
      </p:sp>
      <p:sp>
        <p:nvSpPr>
          <p:cNvPr id="4" name="Slide Number Placeholder 3"/>
          <p:cNvSpPr>
            <a:spLocks noGrp="1"/>
          </p:cNvSpPr>
          <p:nvPr>
            <p:ph type="sldNum" sz="quarter" idx="10"/>
          </p:nvPr>
        </p:nvSpPr>
        <p:spPr/>
        <p:txBody>
          <a:bodyPr/>
          <a:lstStyle/>
          <a:p>
            <a:pPr>
              <a:defRPr/>
            </a:pPr>
            <a:fld id="{5A488D84-8253-4E08-A041-81C8BC982C98}" type="slidenum">
              <a:rPr lang="en-US" smtClean="0">
                <a:solidFill>
                  <a:prstClr val="black"/>
                </a:solidFill>
              </a:rPr>
              <a:pPr>
                <a:defRPr/>
              </a:pPr>
              <a:t>59</a:t>
            </a:fld>
            <a:endParaRPr lang="en-US" dirty="0">
              <a:solidFill>
                <a:prstClr val="black"/>
              </a:solidFill>
            </a:endParaRPr>
          </a:p>
        </p:txBody>
      </p:sp>
    </p:spTree>
    <p:extLst>
      <p:ext uri="{BB962C8B-B14F-4D97-AF65-F5344CB8AC3E}">
        <p14:creationId xmlns:p14="http://schemas.microsoft.com/office/powerpoint/2010/main" val="36188617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a:t>The pie chart depicts the breakdown of the total Commercial mail volume f</a:t>
            </a:r>
            <a:r>
              <a:rPr lang="en-US" dirty="0"/>
              <a:t>or the specified month</a:t>
            </a:r>
            <a:r>
              <a:rPr lang="en-US" baseline="0" dirty="0"/>
              <a:t>.</a:t>
            </a:r>
          </a:p>
          <a:p>
            <a:endParaRPr lang="en-US" baseline="0" dirty="0"/>
          </a:p>
          <a:p>
            <a:r>
              <a:rPr lang="en-US" baseline="0" dirty="0"/>
              <a:t>FS in Measurement:	% of total mail that is Full Service and in measurement</a:t>
            </a:r>
          </a:p>
          <a:p>
            <a:r>
              <a:rPr lang="en-US" baseline="0" dirty="0"/>
              <a:t>FS Not in Measurement:	% of total mail that is Full Service and not in measurement</a:t>
            </a:r>
          </a:p>
          <a:p>
            <a:r>
              <a:rPr lang="en-US" baseline="0" dirty="0"/>
              <a:t>Basic (FS Eligible):	% of total mail that is Basic Service and is eligible for Full Service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Basic (Non-FS Eligible):	% of total mail that is Basic Service and is not eligible for Full Service</a:t>
            </a:r>
            <a:endParaRPr lang="en-US" dirty="0"/>
          </a:p>
        </p:txBody>
      </p:sp>
      <p:sp>
        <p:nvSpPr>
          <p:cNvPr id="9220" name="Slide Number Placeholder 3"/>
          <p:cNvSpPr>
            <a:spLocks noGrp="1"/>
          </p:cNvSpPr>
          <p:nvPr>
            <p:ph type="sldNum" sz="quarter" idx="5"/>
          </p:nvPr>
        </p:nvSpPr>
        <p:spPr/>
        <p:txBody>
          <a:bodyPr/>
          <a:lstStyle/>
          <a:p>
            <a:pPr>
              <a:defRPr/>
            </a:pPr>
            <a:fld id="{435FCF69-6A93-4C6D-82CF-38E605948899}" type="slidenum">
              <a:rPr lang="en-US" smtClean="0"/>
              <a:pPr>
                <a:defRPr/>
              </a:pPr>
              <a:t>60</a:t>
            </a:fld>
            <a:endParaRPr lang="en-US" dirty="0"/>
          </a:p>
        </p:txBody>
      </p:sp>
    </p:spTree>
    <p:extLst>
      <p:ext uri="{BB962C8B-B14F-4D97-AF65-F5344CB8AC3E}">
        <p14:creationId xmlns:p14="http://schemas.microsoft.com/office/powerpoint/2010/main" val="20154854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1404938" y="1123950"/>
            <a:ext cx="4048125" cy="30353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The pie chart depicts the breakdown of Full Service mail volume in measurement and not in measurement for the specified month.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Pieces in Measurement:	% of total Full Service mail that is in measurement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Exclusion reasons:	% of each of the top reasons why Full Service mail is not in measurement.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Attributed to Mailers:		% of exclusions that can definitively be attributed to Mailer issues.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Unable to attribute to Mailers:	% of exclusions that cannot definitively be attributed to Mailer issues.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The exclusion breakdown table depicts the top reasons for Full Service Mail volume to not be in measurement along with the associated volume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Reason:                           A short description of the reason why mail is excluded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 of Excluded:	% of the total excluded mail volume each reason constitutes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 of Total:		% of the total mail volume each reason constitutes</a:t>
            </a:r>
          </a:p>
        </p:txBody>
      </p:sp>
      <p:sp>
        <p:nvSpPr>
          <p:cNvPr id="10244" name="Slide Number Placeholder 3"/>
          <p:cNvSpPr>
            <a:spLocks noGrp="1"/>
          </p:cNvSpPr>
          <p:nvPr>
            <p:ph type="sldNum" sz="quarter" idx="5"/>
          </p:nvPr>
        </p:nvSpPr>
        <p:spPr/>
        <p:txBody>
          <a:bodyPr/>
          <a:lstStyle/>
          <a:p>
            <a:pPr>
              <a:defRPr/>
            </a:pPr>
            <a:fld id="{70F62456-7DC8-459D-A94A-C5610D80D49E}" type="slidenum">
              <a:rPr lang="en-US" smtClean="0">
                <a:solidFill>
                  <a:prstClr val="black"/>
                </a:solidFill>
              </a:rPr>
              <a:pPr>
                <a:defRPr/>
              </a:pPr>
              <a:t>61</a:t>
            </a:fld>
            <a:endParaRPr lang="en-US" dirty="0">
              <a:solidFill>
                <a:prstClr val="black"/>
              </a:solidFill>
            </a:endParaRPr>
          </a:p>
        </p:txBody>
      </p:sp>
    </p:spTree>
    <p:extLst>
      <p:ext uri="{BB962C8B-B14F-4D97-AF65-F5344CB8AC3E}">
        <p14:creationId xmlns:p14="http://schemas.microsoft.com/office/powerpoint/2010/main" val="26672704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0253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7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3D97A4-6DED-4332-B9A6-2861A946BDA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5179804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447800" y="1143000"/>
            <a:ext cx="4114800" cy="3086100"/>
          </a:xfrm>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9220" name="Slide Number Placeholder 3"/>
          <p:cNvSpPr>
            <a:spLocks noGrp="1"/>
          </p:cNvSpPr>
          <p:nvPr>
            <p:ph type="sldNum" sz="quarter" idx="5"/>
          </p:nvPr>
        </p:nvSpPr>
        <p:spPr/>
        <p:txBody>
          <a:bodyPr/>
          <a:lstStyle/>
          <a:p>
            <a:pPr>
              <a:defRPr/>
            </a:pPr>
            <a:fld id="{435FCF69-6A93-4C6D-82CF-38E605948899}" type="slidenum">
              <a:rPr lang="en-US">
                <a:solidFill>
                  <a:prstClr val="black"/>
                </a:solidFill>
              </a:rPr>
              <a:pPr>
                <a:defRPr/>
              </a:pPr>
              <a:t>63</a:t>
            </a:fld>
            <a:endParaRPr lang="en-US" dirty="0">
              <a:solidFill>
                <a:prstClr val="black"/>
              </a:solidFill>
            </a:endParaRPr>
          </a:p>
        </p:txBody>
      </p:sp>
    </p:spTree>
    <p:extLst>
      <p:ext uri="{BB962C8B-B14F-4D97-AF65-F5344CB8AC3E}">
        <p14:creationId xmlns:p14="http://schemas.microsoft.com/office/powerpoint/2010/main" val="25115905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447800" y="1143000"/>
            <a:ext cx="4114800" cy="3086100"/>
          </a:xfrm>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9220" name="Slide Number Placeholder 3"/>
          <p:cNvSpPr>
            <a:spLocks noGrp="1"/>
          </p:cNvSpPr>
          <p:nvPr>
            <p:ph type="sldNum" sz="quarter" idx="5"/>
          </p:nvPr>
        </p:nvSpPr>
        <p:spPr/>
        <p:txBody>
          <a:bodyPr/>
          <a:lstStyle/>
          <a:p>
            <a:pPr>
              <a:defRPr/>
            </a:pPr>
            <a:fld id="{435FCF69-6A93-4C6D-82CF-38E605948899}" type="slidenum">
              <a:rPr lang="en-US">
                <a:solidFill>
                  <a:prstClr val="black"/>
                </a:solidFill>
              </a:rPr>
              <a:pPr>
                <a:defRPr/>
              </a:pPr>
              <a:t>64</a:t>
            </a:fld>
            <a:endParaRPr lang="en-US" dirty="0">
              <a:solidFill>
                <a:prstClr val="black"/>
              </a:solidFill>
            </a:endParaRPr>
          </a:p>
        </p:txBody>
      </p:sp>
    </p:spTree>
    <p:extLst>
      <p:ext uri="{BB962C8B-B14F-4D97-AF65-F5344CB8AC3E}">
        <p14:creationId xmlns:p14="http://schemas.microsoft.com/office/powerpoint/2010/main" val="30060710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447800" y="1143000"/>
            <a:ext cx="4114800" cy="3086100"/>
          </a:xfrm>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9220" name="Slide Number Placeholder 3"/>
          <p:cNvSpPr>
            <a:spLocks noGrp="1"/>
          </p:cNvSpPr>
          <p:nvPr>
            <p:ph type="sldNum" sz="quarter" idx="5"/>
          </p:nvPr>
        </p:nvSpPr>
        <p:spPr/>
        <p:txBody>
          <a:bodyPr/>
          <a:lstStyle/>
          <a:p>
            <a:pPr>
              <a:defRPr/>
            </a:pPr>
            <a:fld id="{435FCF69-6A93-4C6D-82CF-38E605948899}" type="slidenum">
              <a:rPr lang="en-US">
                <a:solidFill>
                  <a:prstClr val="black"/>
                </a:solidFill>
              </a:rPr>
              <a:pPr>
                <a:defRPr/>
              </a:pPr>
              <a:t>65</a:t>
            </a:fld>
            <a:endParaRPr lang="en-US" dirty="0">
              <a:solidFill>
                <a:prstClr val="black"/>
              </a:solidFill>
            </a:endParaRPr>
          </a:p>
        </p:txBody>
      </p:sp>
    </p:spTree>
    <p:extLst>
      <p:ext uri="{BB962C8B-B14F-4D97-AF65-F5344CB8AC3E}">
        <p14:creationId xmlns:p14="http://schemas.microsoft.com/office/powerpoint/2010/main" val="9522558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447800" y="1143000"/>
            <a:ext cx="4114800" cy="3086100"/>
          </a:xfrm>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9220" name="Slide Number Placeholder 3"/>
          <p:cNvSpPr>
            <a:spLocks noGrp="1"/>
          </p:cNvSpPr>
          <p:nvPr>
            <p:ph type="sldNum" sz="quarter" idx="5"/>
          </p:nvPr>
        </p:nvSpPr>
        <p:spPr/>
        <p:txBody>
          <a:bodyPr/>
          <a:lstStyle/>
          <a:p>
            <a:pPr>
              <a:defRPr/>
            </a:pPr>
            <a:fld id="{435FCF69-6A93-4C6D-82CF-38E605948899}" type="slidenum">
              <a:rPr lang="en-US">
                <a:solidFill>
                  <a:prstClr val="black"/>
                </a:solidFill>
              </a:rPr>
              <a:pPr>
                <a:defRPr/>
              </a:pPr>
              <a:t>66</a:t>
            </a:fld>
            <a:endParaRPr lang="en-US" dirty="0">
              <a:solidFill>
                <a:prstClr val="black"/>
              </a:solidFill>
            </a:endParaRPr>
          </a:p>
        </p:txBody>
      </p:sp>
    </p:spTree>
    <p:extLst>
      <p:ext uri="{BB962C8B-B14F-4D97-AF65-F5344CB8AC3E}">
        <p14:creationId xmlns:p14="http://schemas.microsoft.com/office/powerpoint/2010/main" val="29641360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447800" y="1143000"/>
            <a:ext cx="4114800" cy="3086100"/>
          </a:xfrm>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9220" name="Slide Number Placeholder 3"/>
          <p:cNvSpPr>
            <a:spLocks noGrp="1"/>
          </p:cNvSpPr>
          <p:nvPr>
            <p:ph type="sldNum" sz="quarter" idx="5"/>
          </p:nvPr>
        </p:nvSpPr>
        <p:spPr/>
        <p:txBody>
          <a:bodyPr/>
          <a:lstStyle/>
          <a:p>
            <a:pPr>
              <a:defRPr/>
            </a:pPr>
            <a:fld id="{435FCF69-6A93-4C6D-82CF-38E605948899}" type="slidenum">
              <a:rPr lang="en-US">
                <a:solidFill>
                  <a:prstClr val="black"/>
                </a:solidFill>
              </a:rPr>
              <a:pPr>
                <a:defRPr/>
              </a:pPr>
              <a:t>67</a:t>
            </a:fld>
            <a:endParaRPr lang="en-US" dirty="0">
              <a:solidFill>
                <a:prstClr val="black"/>
              </a:solidFill>
            </a:endParaRPr>
          </a:p>
        </p:txBody>
      </p:sp>
    </p:spTree>
    <p:extLst>
      <p:ext uri="{BB962C8B-B14F-4D97-AF65-F5344CB8AC3E}">
        <p14:creationId xmlns:p14="http://schemas.microsoft.com/office/powerpoint/2010/main" val="23556169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447800" y="1143000"/>
            <a:ext cx="4114800" cy="3086100"/>
          </a:xfrm>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9220" name="Slide Number Placeholder 3"/>
          <p:cNvSpPr>
            <a:spLocks noGrp="1"/>
          </p:cNvSpPr>
          <p:nvPr>
            <p:ph type="sldNum" sz="quarter" idx="5"/>
          </p:nvPr>
        </p:nvSpPr>
        <p:spPr/>
        <p:txBody>
          <a:bodyPr/>
          <a:lstStyle/>
          <a:p>
            <a:pPr>
              <a:defRPr/>
            </a:pPr>
            <a:fld id="{435FCF69-6A93-4C6D-82CF-38E605948899}" type="slidenum">
              <a:rPr lang="en-US">
                <a:solidFill>
                  <a:prstClr val="black"/>
                </a:solidFill>
              </a:rPr>
              <a:pPr>
                <a:defRPr/>
              </a:pPr>
              <a:t>68</a:t>
            </a:fld>
            <a:endParaRPr lang="en-US" dirty="0">
              <a:solidFill>
                <a:prstClr val="black"/>
              </a:solidFill>
            </a:endParaRPr>
          </a:p>
        </p:txBody>
      </p:sp>
    </p:spTree>
    <p:extLst>
      <p:ext uri="{BB962C8B-B14F-4D97-AF65-F5344CB8AC3E}">
        <p14:creationId xmlns:p14="http://schemas.microsoft.com/office/powerpoint/2010/main" val="26490624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447800" y="1143000"/>
            <a:ext cx="4114800" cy="3086100"/>
          </a:xfrm>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9220" name="Slide Number Placeholder 3"/>
          <p:cNvSpPr>
            <a:spLocks noGrp="1"/>
          </p:cNvSpPr>
          <p:nvPr>
            <p:ph type="sldNum" sz="quarter" idx="5"/>
          </p:nvPr>
        </p:nvSpPr>
        <p:spPr/>
        <p:txBody>
          <a:bodyPr/>
          <a:lstStyle/>
          <a:p>
            <a:pPr>
              <a:defRPr/>
            </a:pPr>
            <a:fld id="{435FCF69-6A93-4C6D-82CF-38E605948899}" type="slidenum">
              <a:rPr lang="en-US">
                <a:solidFill>
                  <a:prstClr val="black"/>
                </a:solidFill>
              </a:rPr>
              <a:pPr>
                <a:defRPr/>
              </a:pPr>
              <a:t>69</a:t>
            </a:fld>
            <a:endParaRPr lang="en-US" dirty="0">
              <a:solidFill>
                <a:prstClr val="black"/>
              </a:solidFill>
            </a:endParaRPr>
          </a:p>
        </p:txBody>
      </p:sp>
    </p:spTree>
    <p:extLst>
      <p:ext uri="{BB962C8B-B14F-4D97-AF65-F5344CB8AC3E}">
        <p14:creationId xmlns:p14="http://schemas.microsoft.com/office/powerpoint/2010/main" val="4380694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447800" y="1143000"/>
            <a:ext cx="4114800" cy="3086100"/>
          </a:xfrm>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9220" name="Slide Number Placeholder 3"/>
          <p:cNvSpPr>
            <a:spLocks noGrp="1"/>
          </p:cNvSpPr>
          <p:nvPr>
            <p:ph type="sldNum" sz="quarter" idx="5"/>
          </p:nvPr>
        </p:nvSpPr>
        <p:spPr/>
        <p:txBody>
          <a:bodyPr/>
          <a:lstStyle/>
          <a:p>
            <a:pPr>
              <a:defRPr/>
            </a:pPr>
            <a:fld id="{435FCF69-6A93-4C6D-82CF-38E605948899}" type="slidenum">
              <a:rPr lang="en-US">
                <a:solidFill>
                  <a:prstClr val="black"/>
                </a:solidFill>
              </a:rPr>
              <a:pPr>
                <a:defRPr/>
              </a:pPr>
              <a:t>70</a:t>
            </a:fld>
            <a:endParaRPr lang="en-US" dirty="0">
              <a:solidFill>
                <a:prstClr val="black"/>
              </a:solidFill>
            </a:endParaRPr>
          </a:p>
        </p:txBody>
      </p:sp>
    </p:spTree>
    <p:extLst>
      <p:ext uri="{BB962C8B-B14F-4D97-AF65-F5344CB8AC3E}">
        <p14:creationId xmlns:p14="http://schemas.microsoft.com/office/powerpoint/2010/main" val="2986381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altLang="en-US" sz="900" dirty="0"/>
          </a:p>
        </p:txBody>
      </p:sp>
      <p:sp>
        <p:nvSpPr>
          <p:cNvPr id="10244" name="Slide Number Placeholder 3"/>
          <p:cNvSpPr txBox="1">
            <a:spLocks noGrp="1"/>
          </p:cNvSpPr>
          <p:nvPr/>
        </p:nvSpPr>
        <p:spPr bwMode="auto">
          <a:xfrm>
            <a:off x="3970339" y="8770804"/>
            <a:ext cx="3038475" cy="46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3" tIns="46311" rIns="92623" bIns="46311" anchor="b"/>
          <a:lstStyle>
            <a:lvl1pPr defTabSz="925513">
              <a:defRPr b="1">
                <a:solidFill>
                  <a:schemeClr val="tx1"/>
                </a:solidFill>
                <a:latin typeface="Arial" panose="020B0604020202020204" pitchFamily="34" charset="0"/>
                <a:cs typeface="Arial" panose="020B0604020202020204" pitchFamily="34" charset="0"/>
              </a:defRPr>
            </a:lvl1pPr>
            <a:lvl2pPr marL="742950" indent="-285750" defTabSz="925513">
              <a:defRPr b="1">
                <a:solidFill>
                  <a:schemeClr val="tx1"/>
                </a:solidFill>
                <a:latin typeface="Arial" panose="020B0604020202020204" pitchFamily="34" charset="0"/>
                <a:cs typeface="Arial" panose="020B0604020202020204" pitchFamily="34" charset="0"/>
              </a:defRPr>
            </a:lvl2pPr>
            <a:lvl3pPr marL="1143000" indent="-228600" defTabSz="925513">
              <a:defRPr b="1">
                <a:solidFill>
                  <a:schemeClr val="tx1"/>
                </a:solidFill>
                <a:latin typeface="Arial" panose="020B0604020202020204" pitchFamily="34" charset="0"/>
                <a:cs typeface="Arial" panose="020B0604020202020204" pitchFamily="34" charset="0"/>
              </a:defRPr>
            </a:lvl3pPr>
            <a:lvl4pPr marL="1600200" indent="-228600" defTabSz="925513">
              <a:defRPr b="1">
                <a:solidFill>
                  <a:schemeClr val="tx1"/>
                </a:solidFill>
                <a:latin typeface="Arial" panose="020B0604020202020204" pitchFamily="34" charset="0"/>
                <a:cs typeface="Arial" panose="020B0604020202020204" pitchFamily="34" charset="0"/>
              </a:defRPr>
            </a:lvl4pPr>
            <a:lvl5pPr marL="2057400" indent="-228600" defTabSz="925513">
              <a:defRPr b="1">
                <a:solidFill>
                  <a:schemeClr val="tx1"/>
                </a:solidFill>
                <a:latin typeface="Arial" panose="020B0604020202020204" pitchFamily="34" charset="0"/>
                <a:cs typeface="Arial" panose="020B0604020202020204" pitchFamily="34" charset="0"/>
              </a:defRPr>
            </a:lvl5pPr>
            <a:lvl6pPr marL="2514600" indent="-228600" defTabSz="925513"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925513"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925513"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925513"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algn="r" defTabSz="925513" rtl="0" eaLnBrk="1" fontAlgn="base" latinLnBrk="0" hangingPunct="1">
              <a:lnSpc>
                <a:spcPct val="100000"/>
              </a:lnSpc>
              <a:spcBef>
                <a:spcPct val="0"/>
              </a:spcBef>
              <a:spcAft>
                <a:spcPct val="0"/>
              </a:spcAft>
              <a:buClr>
                <a:srgbClr val="0000CC"/>
              </a:buClr>
              <a:buSzPct val="80000"/>
              <a:buFont typeface="Wingdings" pitchFamily="2" charset="2"/>
              <a:buNone/>
              <a:tabLst/>
              <a:defRPr/>
            </a:pPr>
            <a:fld id="{8C88926B-04D5-4E3B-A0CD-EC5D25660129}"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25513" rtl="0" eaLnBrk="1" fontAlgn="base" latinLnBrk="0" hangingPunct="1">
                <a:lnSpc>
                  <a:spcPct val="100000"/>
                </a:lnSpc>
                <a:spcBef>
                  <a:spcPct val="0"/>
                </a:spcBef>
                <a:spcAft>
                  <a:spcPct val="0"/>
                </a:spcAft>
                <a:buClr>
                  <a:srgbClr val="0000CC"/>
                </a:buClr>
                <a:buSzPct val="80000"/>
                <a:buFont typeface="Wingdings" pitchFamily="2" charset="2"/>
                <a:buNone/>
                <a:tabLst/>
                <a:defRPr/>
              </a:pPr>
              <a:t>72</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574228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altLang="en-US" sz="900" dirty="0"/>
          </a:p>
        </p:txBody>
      </p:sp>
      <p:sp>
        <p:nvSpPr>
          <p:cNvPr id="10244" name="Slide Number Placeholder 3"/>
          <p:cNvSpPr txBox="1">
            <a:spLocks noGrp="1"/>
          </p:cNvSpPr>
          <p:nvPr/>
        </p:nvSpPr>
        <p:spPr bwMode="auto">
          <a:xfrm>
            <a:off x="3970339" y="8770804"/>
            <a:ext cx="3038475" cy="46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3" tIns="46311" rIns="92623" bIns="46311" anchor="b"/>
          <a:lstStyle>
            <a:lvl1pPr defTabSz="925513">
              <a:defRPr b="1">
                <a:solidFill>
                  <a:schemeClr val="tx1"/>
                </a:solidFill>
                <a:latin typeface="Arial" panose="020B0604020202020204" pitchFamily="34" charset="0"/>
                <a:cs typeface="Arial" panose="020B0604020202020204" pitchFamily="34" charset="0"/>
              </a:defRPr>
            </a:lvl1pPr>
            <a:lvl2pPr marL="742950" indent="-285750" defTabSz="925513">
              <a:defRPr b="1">
                <a:solidFill>
                  <a:schemeClr val="tx1"/>
                </a:solidFill>
                <a:latin typeface="Arial" panose="020B0604020202020204" pitchFamily="34" charset="0"/>
                <a:cs typeface="Arial" panose="020B0604020202020204" pitchFamily="34" charset="0"/>
              </a:defRPr>
            </a:lvl2pPr>
            <a:lvl3pPr marL="1143000" indent="-228600" defTabSz="925513">
              <a:defRPr b="1">
                <a:solidFill>
                  <a:schemeClr val="tx1"/>
                </a:solidFill>
                <a:latin typeface="Arial" panose="020B0604020202020204" pitchFamily="34" charset="0"/>
                <a:cs typeface="Arial" panose="020B0604020202020204" pitchFamily="34" charset="0"/>
              </a:defRPr>
            </a:lvl3pPr>
            <a:lvl4pPr marL="1600200" indent="-228600" defTabSz="925513">
              <a:defRPr b="1">
                <a:solidFill>
                  <a:schemeClr val="tx1"/>
                </a:solidFill>
                <a:latin typeface="Arial" panose="020B0604020202020204" pitchFamily="34" charset="0"/>
                <a:cs typeface="Arial" panose="020B0604020202020204" pitchFamily="34" charset="0"/>
              </a:defRPr>
            </a:lvl4pPr>
            <a:lvl5pPr marL="2057400" indent="-228600" defTabSz="925513">
              <a:defRPr b="1">
                <a:solidFill>
                  <a:schemeClr val="tx1"/>
                </a:solidFill>
                <a:latin typeface="Arial" panose="020B0604020202020204" pitchFamily="34" charset="0"/>
                <a:cs typeface="Arial" panose="020B0604020202020204" pitchFamily="34" charset="0"/>
              </a:defRPr>
            </a:lvl5pPr>
            <a:lvl6pPr marL="2514600" indent="-228600" defTabSz="925513"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925513"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925513"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925513"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algn="r" defTabSz="925513" rtl="0" eaLnBrk="1" fontAlgn="base" latinLnBrk="0" hangingPunct="1">
              <a:lnSpc>
                <a:spcPct val="100000"/>
              </a:lnSpc>
              <a:spcBef>
                <a:spcPct val="0"/>
              </a:spcBef>
              <a:spcAft>
                <a:spcPct val="0"/>
              </a:spcAft>
              <a:buClr>
                <a:srgbClr val="0000CC"/>
              </a:buClr>
              <a:buSzPct val="80000"/>
              <a:buFont typeface="Wingdings" pitchFamily="2" charset="2"/>
              <a:buNone/>
              <a:tabLst/>
              <a:defRPr/>
            </a:pPr>
            <a:fld id="{8C88926B-04D5-4E3B-A0CD-EC5D25660129}"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25513" rtl="0" eaLnBrk="1" fontAlgn="base" latinLnBrk="0" hangingPunct="1">
                <a:lnSpc>
                  <a:spcPct val="100000"/>
                </a:lnSpc>
                <a:spcBef>
                  <a:spcPct val="0"/>
                </a:spcBef>
                <a:spcAft>
                  <a:spcPct val="0"/>
                </a:spcAft>
                <a:buClr>
                  <a:srgbClr val="0000CC"/>
                </a:buClr>
                <a:buSzPct val="80000"/>
                <a:buFont typeface="Wingdings" pitchFamily="2" charset="2"/>
                <a:buNone/>
                <a:tabLst/>
                <a:defRPr/>
              </a:pPr>
              <a:t>74</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399397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1FD0C7-8CA4-4468-8937-C47E3D00C6D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7656697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AC601A-0556-483A-B48E-2D091265F8D7}" type="slidenum">
              <a:rPr lang="en-US" smtClean="0">
                <a:solidFill>
                  <a:srgbClr val="000000"/>
                </a:solidFill>
              </a:rPr>
              <a:pPr>
                <a:defRPr/>
              </a:pPr>
              <a:t>77</a:t>
            </a:fld>
            <a:endParaRPr lang="en-US" dirty="0">
              <a:solidFill>
                <a:srgbClr val="000000"/>
              </a:solidFill>
            </a:endParaRPr>
          </a:p>
        </p:txBody>
      </p:sp>
    </p:spTree>
    <p:extLst>
      <p:ext uri="{BB962C8B-B14F-4D97-AF65-F5344CB8AC3E}">
        <p14:creationId xmlns:p14="http://schemas.microsoft.com/office/powerpoint/2010/main" val="6464872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906223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34704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8186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685800"/>
            <a:ext cx="4570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045135" y="8829969"/>
            <a:ext cx="3094602" cy="464820"/>
          </a:xfrm>
          <a:prstGeom prst="rect">
            <a:avLst/>
          </a:prstGeom>
        </p:spPr>
        <p:txBody>
          <a:bodyPr/>
          <a:lstStyle/>
          <a:p>
            <a:fld id="{AC2B41E1-1A43-4382-B6AC-C3AF3C3D77C9}" type="slidenum">
              <a:rPr lang="en-US" smtClean="0">
                <a:solidFill>
                  <a:prstClr val="black"/>
                </a:solidFill>
              </a:rPr>
              <a:pPr/>
              <a:t>81</a:t>
            </a:fld>
            <a:endParaRPr lang="en-US" dirty="0">
              <a:solidFill>
                <a:prstClr val="black"/>
              </a:solidFill>
            </a:endParaRPr>
          </a:p>
        </p:txBody>
      </p:sp>
    </p:spTree>
    <p:extLst>
      <p:ext uri="{BB962C8B-B14F-4D97-AF65-F5344CB8AC3E}">
        <p14:creationId xmlns:p14="http://schemas.microsoft.com/office/powerpoint/2010/main" val="174617675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230908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body" idx="1"/>
          </p:nvPr>
        </p:nvSpPr>
        <p:spPr>
          <a:xfrm>
            <a:off x="842964" y="4297363"/>
            <a:ext cx="5532437" cy="4221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259074" name="Rectangle 2"/>
          <p:cNvSpPr>
            <a:spLocks noChangeArrowheads="1"/>
          </p:cNvSpPr>
          <p:nvPr/>
        </p:nvSpPr>
        <p:spPr bwMode="auto">
          <a:xfrm>
            <a:off x="3960814" y="1"/>
            <a:ext cx="3049587" cy="465138"/>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1435" tIns="45717" rIns="91435" bIns="45717" anchor="ctr"/>
          <a:lstStyle/>
          <a:p>
            <a:pPr>
              <a:defRPr/>
            </a:pPr>
            <a:endParaRPr lang="en-US" dirty="0">
              <a:solidFill>
                <a:prstClr val="black"/>
              </a:solidFill>
              <a:latin typeface="Times" pitchFamily="64" charset="0"/>
              <a:ea typeface="ＭＳ Ｐゴシック" pitchFamily="64" charset="-128"/>
            </a:endParaRPr>
          </a:p>
        </p:txBody>
      </p:sp>
      <p:sp>
        <p:nvSpPr>
          <p:cNvPr id="259075" name="Rectangle 3"/>
          <p:cNvSpPr>
            <a:spLocks noChangeArrowheads="1"/>
          </p:cNvSpPr>
          <p:nvPr/>
        </p:nvSpPr>
        <p:spPr bwMode="auto">
          <a:xfrm>
            <a:off x="3960814" y="8807450"/>
            <a:ext cx="3049587" cy="4889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1435" tIns="45717" rIns="91435" bIns="45717" anchor="ctr"/>
          <a:lstStyle/>
          <a:p>
            <a:pPr>
              <a:defRPr/>
            </a:pPr>
            <a:endParaRPr lang="en-US" dirty="0">
              <a:solidFill>
                <a:prstClr val="black"/>
              </a:solidFill>
              <a:latin typeface="Times" pitchFamily="64" charset="0"/>
              <a:ea typeface="ＭＳ Ｐゴシック" pitchFamily="64" charset="-128"/>
            </a:endParaRPr>
          </a:p>
        </p:txBody>
      </p:sp>
      <p:sp>
        <p:nvSpPr>
          <p:cNvPr id="18437" name="Rectangle 4"/>
          <p:cNvSpPr>
            <a:spLocks noGrp="1" noRot="1" noChangeAspect="1" noChangeArrowheads="1" noTextEdit="1"/>
          </p:cNvSpPr>
          <p:nvPr>
            <p:ph type="sldImg"/>
          </p:nvPr>
        </p:nvSpPr>
        <p:spPr>
          <a:xfrm>
            <a:off x="1181100" y="696913"/>
            <a:ext cx="4648200" cy="3486150"/>
          </a:xfrm>
          <a:ln cap="flat"/>
        </p:spPr>
      </p:sp>
    </p:spTree>
    <p:extLst>
      <p:ext uri="{BB962C8B-B14F-4D97-AF65-F5344CB8AC3E}">
        <p14:creationId xmlns:p14="http://schemas.microsoft.com/office/powerpoint/2010/main" val="191452024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spcAft>
                <a:spcPts val="600"/>
              </a:spcAft>
            </a:pPr>
            <a:endParaRPr lang="en-US" altLang="en-US" sz="1200" b="0" kern="0" dirty="0" smtClean="0">
              <a:latin typeface="Arial" panose="020B0604020202020204" pitchFamily="34" charset="0"/>
              <a:cs typeface="Arial" panose="020B0604020202020204" pitchFamily="34" charset="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92FC9E79-4990-4839-A2B0-F662DBCE80BF}" type="slidenum">
              <a:rPr lang="en-US" smtClean="0"/>
              <a:t>89</a:t>
            </a:fld>
            <a:endParaRPr lang="en-US"/>
          </a:p>
        </p:txBody>
      </p:sp>
    </p:spTree>
    <p:extLst>
      <p:ext uri="{BB962C8B-B14F-4D97-AF65-F5344CB8AC3E}">
        <p14:creationId xmlns:p14="http://schemas.microsoft.com/office/powerpoint/2010/main" val="2083653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2FC9E79-4990-4839-A2B0-F662DBCE80BF}" type="slidenum">
              <a:rPr lang="en-US" smtClean="0"/>
              <a:t>90</a:t>
            </a:fld>
            <a:endParaRPr lang="en-US"/>
          </a:p>
        </p:txBody>
      </p:sp>
    </p:spTree>
    <p:extLst>
      <p:ext uri="{BB962C8B-B14F-4D97-AF65-F5344CB8AC3E}">
        <p14:creationId xmlns:p14="http://schemas.microsoft.com/office/powerpoint/2010/main" val="27167814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2FC9E79-4990-4839-A2B0-F662DBCE80BF}" type="slidenum">
              <a:rPr lang="en-US" smtClean="0"/>
              <a:t>91</a:t>
            </a:fld>
            <a:endParaRPr lang="en-US"/>
          </a:p>
        </p:txBody>
      </p:sp>
    </p:spTree>
    <p:extLst>
      <p:ext uri="{BB962C8B-B14F-4D97-AF65-F5344CB8AC3E}">
        <p14:creationId xmlns:p14="http://schemas.microsoft.com/office/powerpoint/2010/main" val="2142163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8913" y="1181100"/>
            <a:ext cx="4249737" cy="3189288"/>
          </a:xfrm>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61946F50-FF1C-4349-B74D-0597D6D3D505}" type="slidenum">
              <a:rPr lang="en-US">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884102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spcAft>
                <a:spcPts val="600"/>
              </a:spcAft>
              <a:buSzPct val="90000"/>
              <a:buNone/>
            </a:pPr>
            <a:endParaRPr lang="en-US"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2FC9E79-4990-4839-A2B0-F662DBCE80BF}" type="slidenum">
              <a:rPr lang="en-US" smtClean="0"/>
              <a:t>92</a:t>
            </a:fld>
            <a:endParaRPr lang="en-US"/>
          </a:p>
        </p:txBody>
      </p:sp>
    </p:spTree>
    <p:extLst>
      <p:ext uri="{BB962C8B-B14F-4D97-AF65-F5344CB8AC3E}">
        <p14:creationId xmlns:p14="http://schemas.microsoft.com/office/powerpoint/2010/main" val="12282413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11125" eaLnBrk="1" hangingPunct="1">
              <a:spcAft>
                <a:spcPts val="600"/>
              </a:spcAft>
              <a:buClrTx/>
              <a:defRPr/>
            </a:pPr>
            <a:endParaRPr lang="en-US" altLang="en-US" sz="1200" b="0" kern="0" dirty="0" smtClean="0">
              <a:latin typeface="Arial" panose="020B0604020202020204" pitchFamily="34" charset="0"/>
              <a:cs typeface="Arial" panose="020B0604020202020204" pitchFamily="34" charset="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92FC9E79-4990-4839-A2B0-F662DBCE80BF}" type="slidenum">
              <a:rPr lang="en-US" smtClean="0"/>
              <a:t>93</a:t>
            </a:fld>
            <a:endParaRPr lang="en-US"/>
          </a:p>
        </p:txBody>
      </p:sp>
    </p:spTree>
    <p:extLst>
      <p:ext uri="{BB962C8B-B14F-4D97-AF65-F5344CB8AC3E}">
        <p14:creationId xmlns:p14="http://schemas.microsoft.com/office/powerpoint/2010/main" val="23151719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457200" indent="-342900">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2FC9E79-4990-4839-A2B0-F662DBCE80BF}" type="slidenum">
              <a:rPr lang="en-US" smtClean="0"/>
              <a:t>94</a:t>
            </a:fld>
            <a:endParaRPr lang="en-US"/>
          </a:p>
        </p:txBody>
      </p:sp>
    </p:spTree>
    <p:extLst>
      <p:ext uri="{BB962C8B-B14F-4D97-AF65-F5344CB8AC3E}">
        <p14:creationId xmlns:p14="http://schemas.microsoft.com/office/powerpoint/2010/main" val="19382283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FC9E79-4990-4839-A2B0-F662DBCE80BF}" type="slidenum">
              <a:rPr lang="en-US" smtClean="0"/>
              <a:t>95</a:t>
            </a:fld>
            <a:endParaRPr lang="en-US"/>
          </a:p>
        </p:txBody>
      </p:sp>
    </p:spTree>
    <p:extLst>
      <p:ext uri="{BB962C8B-B14F-4D97-AF65-F5344CB8AC3E}">
        <p14:creationId xmlns:p14="http://schemas.microsoft.com/office/powerpoint/2010/main" val="3086015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700" dirty="0"/>
          </a:p>
        </p:txBody>
      </p:sp>
      <p:sp>
        <p:nvSpPr>
          <p:cNvPr id="4" name="Slide Number Placeholder 3"/>
          <p:cNvSpPr>
            <a:spLocks noGrp="1"/>
          </p:cNvSpPr>
          <p:nvPr>
            <p:ph type="sldNum" sz="quarter" idx="10"/>
          </p:nvPr>
        </p:nvSpPr>
        <p:spPr/>
        <p:txBody>
          <a:bodyPr/>
          <a:lstStyle/>
          <a:p>
            <a:fld id="{863D97A4-6DED-4332-B9A6-2861A946BDA7}"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172238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E24A84-359C-464D-A8BB-EC8A7D53CAD4}"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755885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002" y="2233"/>
            <a:ext cx="9142857" cy="6857143"/>
          </a:xfrm>
          <a:prstGeom prst="rect">
            <a:avLst/>
          </a:prstGeom>
          <a:noFill/>
          <a:ln>
            <a:noFill/>
          </a:ln>
        </p:spPr>
      </p:pic>
      <p:sp>
        <p:nvSpPr>
          <p:cNvPr id="11" name="Text Placeholder 10"/>
          <p:cNvSpPr>
            <a:spLocks noGrp="1"/>
          </p:cNvSpPr>
          <p:nvPr>
            <p:ph type="body" sz="quarter" idx="10" hasCustomPrompt="1"/>
          </p:nvPr>
        </p:nvSpPr>
        <p:spPr>
          <a:xfrm>
            <a:off x="304800" y="5429250"/>
            <a:ext cx="2819400" cy="483370"/>
          </a:xfrm>
          <a:prstGeom prst="rect">
            <a:avLst/>
          </a:prstGeom>
        </p:spPr>
        <p:txBody>
          <a:bodyPr bIns="0" anchor="b"/>
          <a:lstStyle>
            <a:lvl1pPr marL="0" indent="0">
              <a:lnSpc>
                <a:spcPct val="80000"/>
              </a:lnSpc>
              <a:buNone/>
              <a:defRPr>
                <a:solidFill>
                  <a:schemeClr val="bg1"/>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smtClean="0"/>
              <a:t>Presenter</a:t>
            </a:r>
          </a:p>
        </p:txBody>
      </p:sp>
      <p:sp>
        <p:nvSpPr>
          <p:cNvPr id="2" name="Title 1"/>
          <p:cNvSpPr>
            <a:spLocks noGrp="1"/>
          </p:cNvSpPr>
          <p:nvPr>
            <p:ph type="ctrTitle" hasCustomPrompt="1"/>
          </p:nvPr>
        </p:nvSpPr>
        <p:spPr>
          <a:xfrm>
            <a:off x="304800" y="3523261"/>
            <a:ext cx="6553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lvl1pPr marL="0" marR="0" indent="0" algn="l" defTabSz="857250" rtl="0" eaLnBrk="1" fontAlgn="auto" latinLnBrk="0" hangingPunct="1">
              <a:lnSpc>
                <a:spcPct val="100000"/>
              </a:lnSpc>
              <a:spcBef>
                <a:spcPts val="0"/>
              </a:spcBef>
              <a:spcAft>
                <a:spcPts val="0"/>
              </a:spcAft>
              <a:buClrTx/>
              <a:buSzTx/>
              <a:buFontTx/>
              <a:buNone/>
              <a:tabLst/>
              <a:defRPr lang="en-US" sz="3375" b="0" cap="all">
                <a:solidFill>
                  <a:schemeClr val="bg1"/>
                </a:solidFill>
                <a:latin typeface="Century Gothic" panose="020B0502020202020204" pitchFamily="34" charset="0"/>
              </a:defRPr>
            </a:lvl1pPr>
          </a:lstStyle>
          <a:p>
            <a:pPr marL="0" marR="0" lvl="0" indent="0" algn="l" defTabSz="857250" rtl="0" eaLnBrk="1" fontAlgn="auto" latinLnBrk="0" hangingPunct="1">
              <a:lnSpc>
                <a:spcPct val="100000"/>
              </a:lnSpc>
              <a:spcBef>
                <a:spcPts val="0"/>
              </a:spcBef>
              <a:spcAft>
                <a:spcPts val="0"/>
              </a:spcAft>
              <a:buClrTx/>
              <a:buSzTx/>
              <a:buFontTx/>
              <a:buNone/>
              <a:tabLst/>
              <a:defRPr/>
            </a:pPr>
            <a:r>
              <a:rPr lang="en-US" dirty="0" smtClean="0"/>
              <a:t>title</a:t>
            </a:r>
            <a:endParaRPr lang="en-US" dirty="0"/>
          </a:p>
        </p:txBody>
      </p:sp>
      <p:sp>
        <p:nvSpPr>
          <p:cNvPr id="12" name="Text Placeholder 10"/>
          <p:cNvSpPr>
            <a:spLocks noGrp="1"/>
          </p:cNvSpPr>
          <p:nvPr>
            <p:ph type="body" sz="quarter" idx="11" hasCustomPrompt="1"/>
          </p:nvPr>
        </p:nvSpPr>
        <p:spPr>
          <a:xfrm>
            <a:off x="304800" y="6226175"/>
            <a:ext cx="2819400" cy="397043"/>
          </a:xfrm>
          <a:prstGeom prst="rect">
            <a:avLst/>
          </a:prstGeom>
        </p:spPr>
        <p:txBody>
          <a:bodyPr anchor="b"/>
          <a:lstStyle>
            <a:lvl1pPr marL="0" indent="0">
              <a:lnSpc>
                <a:spcPct val="80000"/>
              </a:lnSpc>
              <a:buNone/>
              <a:defRPr sz="1688">
                <a:solidFill>
                  <a:schemeClr val="bg1"/>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smtClean="0"/>
              <a:t>Month 00, 20XX</a:t>
            </a:r>
            <a:endParaRPr lang="en-US" dirty="0"/>
          </a:p>
        </p:txBody>
      </p:sp>
      <p:sp>
        <p:nvSpPr>
          <p:cNvPr id="5" name="Text Placeholder 4"/>
          <p:cNvSpPr>
            <a:spLocks noGrp="1"/>
          </p:cNvSpPr>
          <p:nvPr>
            <p:ph type="body" sz="quarter" idx="12" hasCustomPrompt="1"/>
          </p:nvPr>
        </p:nvSpPr>
        <p:spPr>
          <a:xfrm>
            <a:off x="304800" y="4085236"/>
            <a:ext cx="4724400" cy="939105"/>
          </a:xfrm>
          <a:prstGeom prst="rect">
            <a:avLst/>
          </a:prstGeom>
        </p:spPr>
        <p:txBody>
          <a:bodyPr/>
          <a:lstStyle>
            <a:lvl1pPr marL="0" indent="0">
              <a:lnSpc>
                <a:spcPct val="80000"/>
              </a:lnSpc>
              <a:buNone/>
              <a:defRPr kumimoji="0" lang="en-US" sz="2625" b="0" i="0" u="none" strike="noStrike" kern="0" cap="none" spc="0" normalizeH="0" baseline="0" dirty="0" smtClean="0">
                <a:ln>
                  <a:noFill/>
                </a:ln>
                <a:solidFill>
                  <a:prstClr val="white"/>
                </a:solidFill>
                <a:effectLst/>
                <a:uLnTx/>
                <a:uFillTx/>
                <a:latin typeface="Century Gothic" panose="020B0502020202020204" pitchFamily="34" charset="0"/>
                <a:ea typeface="+mn-ea"/>
                <a:cs typeface="+mj-cs"/>
              </a:defRPr>
            </a:lvl1pPr>
            <a:lvl2pPr marL="428625" indent="0">
              <a:buNone/>
              <a:defRPr kumimoji="0" lang="en-US" sz="2625" b="0" i="0" u="none" strike="noStrike" kern="0" cap="none" spc="0" normalizeH="0" baseline="0" dirty="0" smtClean="0">
                <a:ln>
                  <a:noFill/>
                </a:ln>
                <a:solidFill>
                  <a:prstClr val="white"/>
                </a:solidFill>
                <a:effectLst/>
                <a:uLnTx/>
                <a:uFillTx/>
                <a:latin typeface="Century Gothic" panose="020B0502020202020204" pitchFamily="34" charset="0"/>
                <a:ea typeface="+mn-ea"/>
                <a:cs typeface="+mj-cs"/>
              </a:defRPr>
            </a:lvl2pPr>
            <a:lvl3pPr marL="857250" indent="0">
              <a:buNone/>
              <a:defRPr kumimoji="0" lang="en-US" sz="2625" b="0" i="0" u="none" strike="noStrike" kern="0" cap="none" spc="0" normalizeH="0" baseline="0" dirty="0" smtClean="0">
                <a:ln>
                  <a:noFill/>
                </a:ln>
                <a:solidFill>
                  <a:prstClr val="white"/>
                </a:solidFill>
                <a:effectLst/>
                <a:uLnTx/>
                <a:uFillTx/>
                <a:latin typeface="Century Gothic" panose="020B0502020202020204" pitchFamily="34" charset="0"/>
                <a:ea typeface="+mn-ea"/>
                <a:cs typeface="+mj-cs"/>
              </a:defRPr>
            </a:lvl3pPr>
            <a:lvl4pPr marL="1285875" indent="0">
              <a:buNone/>
              <a:defRPr kumimoji="0" lang="en-US" sz="2625" b="0" i="0" u="none" strike="noStrike" kern="0" cap="none" spc="0" normalizeH="0" baseline="0" dirty="0" smtClean="0">
                <a:ln>
                  <a:noFill/>
                </a:ln>
                <a:solidFill>
                  <a:prstClr val="white"/>
                </a:solidFill>
                <a:effectLst/>
                <a:uLnTx/>
                <a:uFillTx/>
                <a:latin typeface="Century Gothic" panose="020B0502020202020204" pitchFamily="34" charset="0"/>
                <a:ea typeface="+mn-ea"/>
                <a:cs typeface="+mj-cs"/>
              </a:defRPr>
            </a:lvl4pPr>
            <a:lvl5pPr marL="1714500" indent="0">
              <a:buNone/>
              <a:defRPr kumimoji="0" lang="en-US" sz="2625" b="0" i="0" u="none" strike="noStrike" kern="0" cap="none" spc="0" normalizeH="0" baseline="0" dirty="0">
                <a:ln>
                  <a:noFill/>
                </a:ln>
                <a:solidFill>
                  <a:prstClr val="white"/>
                </a:solidFill>
                <a:effectLst/>
                <a:uLnTx/>
                <a:uFillTx/>
                <a:latin typeface="Century Gothic" panose="020B0502020202020204" pitchFamily="34" charset="0"/>
                <a:ea typeface="+mn-ea"/>
                <a:cs typeface="+mj-cs"/>
              </a:defRPr>
            </a:lvl5pPr>
          </a:lstStyle>
          <a:p>
            <a:pPr lvl="0"/>
            <a:r>
              <a:rPr lang="en-US" dirty="0" smtClean="0"/>
              <a:t>Subtitle</a:t>
            </a:r>
            <a:endParaRPr lang="en-US" dirty="0"/>
          </a:p>
        </p:txBody>
      </p:sp>
      <p:sp>
        <p:nvSpPr>
          <p:cNvPr id="9" name="Text Placeholder 10"/>
          <p:cNvSpPr>
            <a:spLocks noGrp="1"/>
          </p:cNvSpPr>
          <p:nvPr>
            <p:ph type="body" sz="quarter" idx="13" hasCustomPrompt="1"/>
          </p:nvPr>
        </p:nvSpPr>
        <p:spPr>
          <a:xfrm>
            <a:off x="304800" y="5890985"/>
            <a:ext cx="2819400" cy="395515"/>
          </a:xfrm>
          <a:prstGeom prst="rect">
            <a:avLst/>
          </a:prstGeom>
        </p:spPr>
        <p:txBody>
          <a:bodyPr anchor="t"/>
          <a:lstStyle>
            <a:lvl1pPr marL="0" indent="0">
              <a:lnSpc>
                <a:spcPct val="80000"/>
              </a:lnSpc>
              <a:buNone/>
              <a:defRPr>
                <a:solidFill>
                  <a:schemeClr val="bg1">
                    <a:lumMod val="75000"/>
                  </a:schemeClr>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smtClean="0"/>
              <a:t>Title</a:t>
            </a:r>
            <a:endParaRPr lang="en-US" dirty="0"/>
          </a:p>
        </p:txBody>
      </p:sp>
    </p:spTree>
    <p:extLst>
      <p:ext uri="{BB962C8B-B14F-4D97-AF65-F5344CB8AC3E}">
        <p14:creationId xmlns:p14="http://schemas.microsoft.com/office/powerpoint/2010/main" val="42712439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924008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Rounded Rectangle 12"/>
          <p:cNvSpPr>
            <a:spLocks noChangeArrowheads="1"/>
          </p:cNvSpPr>
          <p:nvPr userDrawn="1"/>
        </p:nvSpPr>
        <p:spPr bwMode="auto">
          <a:xfrm>
            <a:off x="0" y="655075"/>
            <a:ext cx="9144000" cy="6202931"/>
          </a:xfrm>
          <a:prstGeom prst="rect">
            <a:avLst/>
          </a:prstGeom>
          <a:solidFill>
            <a:srgbClr val="5193C6"/>
          </a:solidFill>
          <a:ln>
            <a:noFill/>
          </a:ln>
          <a:extLst/>
        </p:spPr>
        <p:txBody>
          <a:bodyPr anchor="ctr"/>
          <a:lstStyle/>
          <a:p>
            <a:pPr eaLnBrk="0" fontAlgn="base" hangingPunct="0">
              <a:spcBef>
                <a:spcPct val="0"/>
              </a:spcBef>
              <a:spcAft>
                <a:spcPct val="0"/>
              </a:spcAft>
            </a:pPr>
            <a:endParaRPr lang="en-US" sz="2250" b="1" cap="all" dirty="0">
              <a:solidFill>
                <a:srgbClr val="FFC000"/>
              </a:solidFill>
              <a:latin typeface="Century Gothic" panose="020B0502020202020204" pitchFamily="34" charset="0"/>
            </a:endParaRPr>
          </a:p>
        </p:txBody>
      </p:sp>
      <p:sp>
        <p:nvSpPr>
          <p:cNvPr id="13" name="Text Placeholder 11"/>
          <p:cNvSpPr>
            <a:spLocks noGrp="1"/>
          </p:cNvSpPr>
          <p:nvPr>
            <p:ph type="body" sz="quarter" idx="11" hasCustomPrompt="1"/>
          </p:nvPr>
        </p:nvSpPr>
        <p:spPr>
          <a:xfrm>
            <a:off x="0" y="2944356"/>
            <a:ext cx="9144000" cy="685800"/>
          </a:xfrm>
          <a:prstGeom prst="rect">
            <a:avLst/>
          </a:prstGeom>
        </p:spPr>
        <p:txBody>
          <a:bodyPr anchor="ctr"/>
          <a:lstStyle>
            <a:lvl1pPr marL="0" indent="0" algn="ctr">
              <a:buNone/>
              <a:defRPr sz="2250">
                <a:solidFill>
                  <a:schemeClr val="bg1"/>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smtClean="0"/>
              <a:t>Section Title</a:t>
            </a:r>
            <a:endParaRPr lang="en-US" dirty="0"/>
          </a:p>
        </p:txBody>
      </p:sp>
    </p:spTree>
    <p:extLst>
      <p:ext uri="{BB962C8B-B14F-4D97-AF65-F5344CB8AC3E}">
        <p14:creationId xmlns:p14="http://schemas.microsoft.com/office/powerpoint/2010/main" val="18635745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Sub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81000" y="990600"/>
            <a:ext cx="8382000" cy="5334000"/>
          </a:xfrm>
          <a:prstGeom prst="rect">
            <a:avLst/>
          </a:prstGeom>
        </p:spPr>
        <p:txBody>
          <a:bodyPr/>
          <a:lstStyle>
            <a:lvl1pPr>
              <a:defRPr b="0">
                <a:latin typeface="Tw Cen MT" panose="020B0602020104020603" pitchFamily="34" charset="0"/>
              </a:defRPr>
            </a:lvl1pPr>
            <a:lvl2pPr>
              <a:defRPr b="0">
                <a:latin typeface="Tw Cen MT" panose="020B0602020104020603" pitchFamily="34" charset="0"/>
              </a:defRPr>
            </a:lvl2pPr>
            <a:lvl3pPr>
              <a:defRPr b="0">
                <a:latin typeface="Tw Cen MT" panose="020B0602020104020603" pitchFamily="34" charset="0"/>
              </a:defRPr>
            </a:lvl3pPr>
            <a:lvl4pPr>
              <a:defRPr b="0">
                <a:latin typeface="Tw Cen MT" panose="020B0602020104020603" pitchFamily="34" charset="0"/>
              </a:defRPr>
            </a:lvl4pPr>
            <a:lvl5pPr>
              <a:defRPr b="0">
                <a:latin typeface="Tw Cen MT" panose="020B06020201040206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noChangeArrowheads="1"/>
          </p:cNvSpPr>
          <p:nvPr>
            <p:ph type="sldNum" sz="quarter" idx="10"/>
          </p:nvPr>
        </p:nvSpPr>
        <p:spPr>
          <a:xfrm>
            <a:off x="6457950" y="6356351"/>
            <a:ext cx="2057400" cy="365125"/>
          </a:xfrm>
          <a:prstGeom prst="rect">
            <a:avLst/>
          </a:prstGeom>
        </p:spPr>
        <p:txBody>
          <a:bodyPr/>
          <a:lstStyle>
            <a:lvl1pPr eaLnBrk="1" hangingPunct="1">
              <a:defRPr>
                <a:cs typeface="Tahoma" pitchFamily="34" charset="0"/>
              </a:defRPr>
            </a:lvl1pPr>
          </a:lstStyle>
          <a:p>
            <a:pPr fontAlgn="base">
              <a:spcBef>
                <a:spcPct val="0"/>
              </a:spcBef>
              <a:spcAft>
                <a:spcPct val="0"/>
              </a:spcAft>
              <a:buClr>
                <a:srgbClr val="0000CC"/>
              </a:buClr>
              <a:buSzPct val="80000"/>
              <a:buFont typeface="Wingdings" pitchFamily="2" charset="2"/>
              <a:buNone/>
              <a:defRPr/>
            </a:pPr>
            <a:fld id="{6E5D094A-421E-4AD9-A2C7-C31A6D826BB0}" type="slidenum">
              <a:rPr lang="en-US" b="1">
                <a:solidFill>
                  <a:prstClr val="black"/>
                </a:solidFill>
              </a:rPr>
              <a:pPr fontAlgn="base">
                <a:spcBef>
                  <a:spcPct val="0"/>
                </a:spcBef>
                <a:spcAft>
                  <a:spcPct val="0"/>
                </a:spcAft>
                <a:buClr>
                  <a:srgbClr val="0000CC"/>
                </a:buClr>
                <a:buSzPct val="80000"/>
                <a:buFont typeface="Wingdings" pitchFamily="2" charset="2"/>
                <a:buNone/>
                <a:defRPr/>
              </a:pPr>
              <a:t>‹#›</a:t>
            </a:fld>
            <a:endParaRPr lang="en-US" b="1" dirty="0">
              <a:solidFill>
                <a:prstClr val="black"/>
              </a:solidFill>
            </a:endParaRPr>
          </a:p>
        </p:txBody>
      </p:sp>
      <p:sp>
        <p:nvSpPr>
          <p:cNvPr id="6" name="Content Placeholder 2"/>
          <p:cNvSpPr>
            <a:spLocks noGrp="1"/>
          </p:cNvSpPr>
          <p:nvPr>
            <p:ph idx="11" hasCustomPrompt="1"/>
          </p:nvPr>
        </p:nvSpPr>
        <p:spPr>
          <a:xfrm>
            <a:off x="381000" y="533400"/>
            <a:ext cx="8382000" cy="381000"/>
          </a:xfrm>
          <a:prstGeom prst="rect">
            <a:avLst/>
          </a:prstGeom>
        </p:spPr>
        <p:txBody>
          <a:bodyPr/>
          <a:lstStyle>
            <a:lvl1pPr marL="0" marR="0" indent="0" algn="ctr" defTabSz="642938" rtl="0" eaLnBrk="1" fontAlgn="base" latinLnBrk="0" hangingPunct="1">
              <a:lnSpc>
                <a:spcPct val="100000"/>
              </a:lnSpc>
              <a:spcBef>
                <a:spcPts val="0"/>
              </a:spcBef>
              <a:spcAft>
                <a:spcPts val="844"/>
              </a:spcAft>
              <a:buClr>
                <a:srgbClr val="4F81BD"/>
              </a:buClr>
              <a:buSzTx/>
              <a:buFontTx/>
              <a:buNone/>
              <a:tabLst/>
              <a:defRPr sz="1266" b="0">
                <a:solidFill>
                  <a:srgbClr val="4F81BD"/>
                </a:solidFill>
                <a:latin typeface="Century Gothic" panose="020B0502020202020204" pitchFamily="34" charset="0"/>
              </a:defRPr>
            </a:lvl1pPr>
            <a:lvl2pPr>
              <a:defRPr b="0">
                <a:latin typeface="Tw Cen MT" panose="020B0602020104020603" pitchFamily="34" charset="0"/>
              </a:defRPr>
            </a:lvl2pPr>
            <a:lvl3pPr>
              <a:defRPr b="0">
                <a:latin typeface="Tw Cen MT" panose="020B0602020104020603" pitchFamily="34" charset="0"/>
              </a:defRPr>
            </a:lvl3pPr>
            <a:lvl4pPr>
              <a:defRPr b="0">
                <a:latin typeface="Tw Cen MT" panose="020B0602020104020603" pitchFamily="34" charset="0"/>
              </a:defRPr>
            </a:lvl4pPr>
            <a:lvl5pPr>
              <a:defRPr b="0">
                <a:latin typeface="Tw Cen MT" panose="020B0602020104020603" pitchFamily="34" charset="0"/>
              </a:defRPr>
            </a:lvl5pPr>
          </a:lstStyle>
          <a:p>
            <a:pPr marL="0" marR="0" lvl="0" indent="0" algn="ctr" defTabSz="642938" rtl="0" eaLnBrk="1" fontAlgn="base" latinLnBrk="0" hangingPunct="1">
              <a:lnSpc>
                <a:spcPct val="100000"/>
              </a:lnSpc>
              <a:spcBef>
                <a:spcPts val="0"/>
              </a:spcBef>
              <a:spcAft>
                <a:spcPts val="844"/>
              </a:spcAft>
              <a:buClr>
                <a:srgbClr val="4F81BD"/>
              </a:buClr>
              <a:buSzTx/>
              <a:buFontTx/>
              <a:buNone/>
              <a:tabLst/>
              <a:defRPr/>
            </a:pPr>
            <a:r>
              <a:rPr kumimoji="0" lang="en-US" sz="1266" b="0" i="0" u="none" strike="noStrike" kern="0" cap="none" spc="0" normalizeH="0" baseline="0" noProof="0" dirty="0" smtClean="0">
                <a:ln>
                  <a:noFill/>
                </a:ln>
                <a:solidFill>
                  <a:srgbClr val="4F81BD"/>
                </a:solidFill>
                <a:effectLst/>
                <a:uLnTx/>
                <a:uFillTx/>
                <a:latin typeface="Century Gothic" panose="020B0502020202020204" pitchFamily="34" charset="0"/>
                <a:ea typeface="+mn-ea"/>
              </a:rPr>
              <a:t>Click to Edit</a:t>
            </a:r>
            <a:endParaRPr kumimoji="0" lang="en-US" sz="1266" b="0" i="0" u="none" strike="noStrike" kern="0" cap="none" spc="0" normalizeH="0" baseline="0" noProof="0" dirty="0">
              <a:ln>
                <a:noFill/>
              </a:ln>
              <a:solidFill>
                <a:srgbClr val="4F81BD"/>
              </a:solidFill>
              <a:effectLst/>
              <a:uLnTx/>
              <a:uFillTx/>
              <a:latin typeface="Century Gothic" panose="020B0502020202020204" pitchFamily="34" charset="0"/>
              <a:ea typeface="+mn-ea"/>
            </a:endParaRPr>
          </a:p>
        </p:txBody>
      </p:sp>
    </p:spTree>
    <p:extLst>
      <p:ext uri="{BB962C8B-B14F-4D97-AF65-F5344CB8AC3E}">
        <p14:creationId xmlns:p14="http://schemas.microsoft.com/office/powerpoint/2010/main" val="290638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Text Placeholder 5"/>
          <p:cNvSpPr>
            <a:spLocks noGrp="1"/>
          </p:cNvSpPr>
          <p:nvPr>
            <p:ph type="body" sz="quarter" idx="10" hasCustomPrompt="1"/>
          </p:nvPr>
        </p:nvSpPr>
        <p:spPr>
          <a:xfrm>
            <a:off x="304802" y="1523999"/>
            <a:ext cx="8534398" cy="4876800"/>
          </a:xfrm>
          <a:prstGeom prst="rect">
            <a:avLst/>
          </a:prstGeom>
        </p:spPr>
        <p:txBody>
          <a:bodyPr/>
          <a:lstStyle>
            <a:lvl1pPr marL="0" indent="0">
              <a:lnSpc>
                <a:spcPct val="90000"/>
              </a:lnSpc>
              <a:spcBef>
                <a:spcPts val="0"/>
              </a:spcBef>
              <a:spcAft>
                <a:spcPts val="563"/>
              </a:spcAft>
              <a:buNone/>
              <a:defRPr sz="2250" b="0">
                <a:latin typeface="Century Gothic" panose="020B0502020202020204" pitchFamily="34" charset="0"/>
              </a:defRPr>
            </a:lvl1pPr>
            <a:lvl2pPr marL="322958" indent="-214313">
              <a:lnSpc>
                <a:spcPct val="90000"/>
              </a:lnSpc>
              <a:spcBef>
                <a:spcPts val="0"/>
              </a:spcBef>
              <a:spcAft>
                <a:spcPts val="563"/>
              </a:spcAft>
              <a:buClr>
                <a:srgbClr val="4F81BD"/>
              </a:buClr>
              <a:buFont typeface="Wingdings" panose="05000000000000000000" pitchFamily="2" charset="2"/>
              <a:buChar char="§"/>
              <a:defRPr sz="1875" b="0">
                <a:latin typeface="Century Gothic" panose="020B0502020202020204" pitchFamily="34" charset="0"/>
              </a:defRPr>
            </a:lvl2pPr>
            <a:lvl3pPr marL="534293" indent="-214313">
              <a:lnSpc>
                <a:spcPct val="90000"/>
              </a:lnSpc>
              <a:spcBef>
                <a:spcPts val="0"/>
              </a:spcBef>
              <a:spcAft>
                <a:spcPts val="563"/>
              </a:spcAft>
              <a:buClr>
                <a:srgbClr val="4F81BD"/>
              </a:buClr>
              <a:defRPr sz="1875" b="0">
                <a:latin typeface="Century Gothic" panose="020B0502020202020204" pitchFamily="34" charset="0"/>
              </a:defRPr>
            </a:lvl3pPr>
            <a:lvl4pPr marL="751583" indent="-214313">
              <a:lnSpc>
                <a:spcPct val="90000"/>
              </a:lnSpc>
              <a:spcBef>
                <a:spcPts val="0"/>
              </a:spcBef>
              <a:spcAft>
                <a:spcPts val="563"/>
              </a:spcAft>
              <a:buClr>
                <a:srgbClr val="4F81BD"/>
              </a:buClr>
              <a:buSzPct val="70000"/>
              <a:buFont typeface="Courier New" panose="02070309020205020404" pitchFamily="49" charset="0"/>
              <a:buChar char="o"/>
              <a:defRPr sz="1875" b="0">
                <a:latin typeface="Century Gothic" panose="020B0502020202020204" pitchFamily="34" charset="0"/>
              </a:defRPr>
            </a:lvl4pPr>
            <a:lvl5pPr marL="962918" indent="-214313">
              <a:lnSpc>
                <a:spcPct val="90000"/>
              </a:lnSpc>
              <a:spcBef>
                <a:spcPts val="0"/>
              </a:spcBef>
              <a:spcAft>
                <a:spcPts val="563"/>
              </a:spcAft>
              <a:buClr>
                <a:srgbClr val="4F81BD"/>
              </a:buClr>
              <a:buFont typeface="Century Gothic" panose="020B0502020202020204" pitchFamily="34" charset="0"/>
              <a:buChar char="∙"/>
              <a:defRPr sz="1875" b="0">
                <a:latin typeface="Century Gothic" panose="020B0502020202020204" pitchFamily="34" charset="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hasCustomPrompt="1"/>
          </p:nvPr>
        </p:nvSpPr>
        <p:spPr>
          <a:xfrm>
            <a:off x="2819400" y="125606"/>
            <a:ext cx="6239934" cy="430886"/>
          </a:xfrm>
          <a:prstGeom prst="rect">
            <a:avLst/>
          </a:prstGeom>
        </p:spPr>
        <p:txBody>
          <a:bodyPr anchor="ctr"/>
          <a:lstStyle>
            <a:lvl1pPr algn="r" rtl="0" eaLnBrk="1" fontAlgn="base" hangingPunct="1">
              <a:spcBef>
                <a:spcPct val="0"/>
              </a:spcBef>
              <a:spcAft>
                <a:spcPct val="0"/>
              </a:spcAft>
              <a:defRPr lang="en-US" sz="2063" b="1" kern="1200" baseline="0" dirty="0">
                <a:solidFill>
                  <a:srgbClr val="FFFFFF"/>
                </a:solidFill>
                <a:latin typeface="Century Gothic" panose="020B0502020202020204" pitchFamily="34" charset="0"/>
                <a:ea typeface="+mn-ea"/>
                <a:cs typeface="Arial" panose="020B0604020202020204" pitchFamily="34" charset="0"/>
              </a:defRPr>
            </a:lvl1pPr>
          </a:lstStyle>
          <a:p>
            <a:r>
              <a:rPr lang="en-US" dirty="0" smtClean="0"/>
              <a:t>Click to edit Title</a:t>
            </a:r>
            <a:endParaRPr lang="en-US" dirty="0"/>
          </a:p>
        </p:txBody>
      </p:sp>
      <p:sp>
        <p:nvSpPr>
          <p:cNvPr id="7" name="Text Placeholder 15"/>
          <p:cNvSpPr>
            <a:spLocks noGrp="1"/>
          </p:cNvSpPr>
          <p:nvPr>
            <p:ph type="body" sz="quarter" idx="14" hasCustomPrompt="1"/>
          </p:nvPr>
        </p:nvSpPr>
        <p:spPr>
          <a:xfrm>
            <a:off x="0" y="838200"/>
            <a:ext cx="9144000" cy="515938"/>
          </a:xfrm>
          <a:prstGeom prst="rect">
            <a:avLst/>
          </a:prstGeom>
        </p:spPr>
        <p:txBody>
          <a:bodyPr/>
          <a:lstStyle>
            <a:lvl1pPr marL="0" indent="0" algn="ctr">
              <a:buNone/>
              <a:defRPr sz="1688">
                <a:solidFill>
                  <a:srgbClr val="4F81BD"/>
                </a:solidFill>
                <a:latin typeface="Century Gothic" panose="020B0502020202020204" pitchFamily="34" charset="0"/>
              </a:defRPr>
            </a:lvl1pPr>
            <a:lvl2pPr marL="428625" indent="0" algn="ctr">
              <a:buNone/>
              <a:defRPr sz="1688">
                <a:solidFill>
                  <a:srgbClr val="4F81BD"/>
                </a:solidFill>
                <a:latin typeface="Century Gothic" panose="020B0502020202020204" pitchFamily="34" charset="0"/>
              </a:defRPr>
            </a:lvl2pPr>
            <a:lvl3pPr marL="857250" indent="0" algn="ctr">
              <a:buNone/>
              <a:defRPr sz="1688">
                <a:solidFill>
                  <a:srgbClr val="4F81BD"/>
                </a:solidFill>
                <a:latin typeface="Century Gothic" panose="020B0502020202020204" pitchFamily="34" charset="0"/>
              </a:defRPr>
            </a:lvl3pPr>
            <a:lvl4pPr marL="1285875" indent="0" algn="ctr">
              <a:buNone/>
              <a:defRPr sz="1688">
                <a:solidFill>
                  <a:srgbClr val="4F81BD"/>
                </a:solidFill>
                <a:latin typeface="Century Gothic" panose="020B0502020202020204" pitchFamily="34" charset="0"/>
              </a:defRPr>
            </a:lvl4pPr>
            <a:lvl5pPr marL="1714500" indent="0" algn="ctr">
              <a:buNone/>
              <a:defRPr sz="1688">
                <a:solidFill>
                  <a:srgbClr val="4F81BD"/>
                </a:solidFill>
                <a:latin typeface="Century Gothic" panose="020B0502020202020204" pitchFamily="34" charset="0"/>
              </a:defRPr>
            </a:lvl5pPr>
          </a:lstStyle>
          <a:p>
            <a:pPr lvl="0"/>
            <a:r>
              <a:rPr lang="en-US" dirty="0" smtClean="0"/>
              <a:t>Click to edit header</a:t>
            </a:r>
          </a:p>
        </p:txBody>
      </p:sp>
    </p:spTree>
    <p:extLst>
      <p:ext uri="{BB962C8B-B14F-4D97-AF65-F5344CB8AC3E}">
        <p14:creationId xmlns:p14="http://schemas.microsoft.com/office/powerpoint/2010/main" val="249592334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
            <a:ext cx="5943600" cy="5334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81000" y="990600"/>
            <a:ext cx="8382000" cy="5334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noChangeArrowheads="1"/>
          </p:cNvSpPr>
          <p:nvPr>
            <p:ph type="sldNum" sz="quarter" idx="10"/>
          </p:nvPr>
        </p:nvSpPr>
        <p:spPr>
          <a:xfrm>
            <a:off x="6553200" y="6477000"/>
            <a:ext cx="2438400" cy="228600"/>
          </a:xfrm>
          <a:prstGeom prst="rect">
            <a:avLst/>
          </a:prstGeom>
        </p:spPr>
        <p:txBody>
          <a:bodyPr/>
          <a:lstStyle>
            <a:lvl1pPr eaLnBrk="1" fontAlgn="auto" hangingPunct="1">
              <a:spcBef>
                <a:spcPts val="0"/>
              </a:spcBef>
              <a:spcAft>
                <a:spcPts val="0"/>
              </a:spcAft>
              <a:defRPr/>
            </a:lvl1pPr>
          </a:lstStyle>
          <a:p>
            <a:pPr>
              <a:buClr>
                <a:srgbClr val="0000CC"/>
              </a:buClr>
              <a:buSzPct val="80000"/>
              <a:buFont typeface="Wingdings" pitchFamily="2" charset="2"/>
              <a:buNone/>
              <a:defRPr/>
            </a:pPr>
            <a:fld id="{8F92E080-E0C4-435A-BAAE-958620359431}" type="slidenum">
              <a:rPr lang="en-US" b="1">
                <a:solidFill>
                  <a:prstClr val="black"/>
                </a:solidFill>
              </a:rPr>
              <a:pPr>
                <a:buClr>
                  <a:srgbClr val="0000CC"/>
                </a:buClr>
                <a:buSzPct val="80000"/>
                <a:buFont typeface="Wingdings" pitchFamily="2" charset="2"/>
                <a:buNone/>
                <a:defRPr/>
              </a:pPr>
              <a:t>‹#›</a:t>
            </a:fld>
            <a:endParaRPr lang="en-US" b="1" dirty="0">
              <a:solidFill>
                <a:prstClr val="black"/>
              </a:solidFill>
            </a:endParaRPr>
          </a:p>
        </p:txBody>
      </p:sp>
    </p:spTree>
    <p:extLst>
      <p:ext uri="{BB962C8B-B14F-4D97-AF65-F5344CB8AC3E}">
        <p14:creationId xmlns:p14="http://schemas.microsoft.com/office/powerpoint/2010/main" val="4006845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4" name="Rounded Rectangle 12"/>
          <p:cNvSpPr>
            <a:spLocks noChangeArrowheads="1"/>
          </p:cNvSpPr>
          <p:nvPr userDrawn="1"/>
        </p:nvSpPr>
        <p:spPr bwMode="auto">
          <a:xfrm>
            <a:off x="0" y="655070"/>
            <a:ext cx="9144000" cy="6202931"/>
          </a:xfrm>
          <a:prstGeom prst="rect">
            <a:avLst/>
          </a:prstGeom>
          <a:solidFill>
            <a:srgbClr val="5193C6"/>
          </a:solidFill>
          <a:ln>
            <a:noFill/>
          </a:ln>
          <a:extLst/>
        </p:spPr>
        <p:txBody>
          <a:bodyPr anchor="ctr"/>
          <a:lstStyle/>
          <a:p>
            <a:pPr eaLnBrk="0" fontAlgn="base" hangingPunct="0">
              <a:spcBef>
                <a:spcPct val="0"/>
              </a:spcBef>
              <a:spcAft>
                <a:spcPct val="0"/>
              </a:spcAft>
            </a:pPr>
            <a:endParaRPr lang="en-US" sz="2250" b="1" cap="all" dirty="0">
              <a:solidFill>
                <a:srgbClr val="FFC000"/>
              </a:solidFill>
              <a:latin typeface="Century Gothic" panose="020B0502020202020204" pitchFamily="34" charset="0"/>
            </a:endParaRPr>
          </a:p>
        </p:txBody>
      </p:sp>
      <p:sp>
        <p:nvSpPr>
          <p:cNvPr id="13" name="Text Placeholder 11"/>
          <p:cNvSpPr>
            <a:spLocks noGrp="1"/>
          </p:cNvSpPr>
          <p:nvPr>
            <p:ph type="body" sz="quarter" idx="11" hasCustomPrompt="1"/>
          </p:nvPr>
        </p:nvSpPr>
        <p:spPr>
          <a:xfrm>
            <a:off x="0" y="2944356"/>
            <a:ext cx="9144000" cy="685800"/>
          </a:xfrm>
          <a:prstGeom prst="rect">
            <a:avLst/>
          </a:prstGeom>
        </p:spPr>
        <p:txBody>
          <a:bodyPr anchor="ctr"/>
          <a:lstStyle>
            <a:lvl1pPr marL="0" indent="0" algn="ctr">
              <a:buNone/>
              <a:defRPr sz="2250">
                <a:solidFill>
                  <a:schemeClr val="bg1"/>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Section Title</a:t>
            </a:r>
          </a:p>
        </p:txBody>
      </p:sp>
    </p:spTree>
    <p:extLst>
      <p:ext uri="{BB962C8B-B14F-4D97-AF65-F5344CB8AC3E}">
        <p14:creationId xmlns:p14="http://schemas.microsoft.com/office/powerpoint/2010/main" val="348957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819400" y="125606"/>
            <a:ext cx="6239934" cy="430886"/>
          </a:xfrm>
          <a:prstGeom prst="rect">
            <a:avLst/>
          </a:prstGeom>
        </p:spPr>
        <p:txBody>
          <a:bodyPr anchor="ctr"/>
          <a:lstStyle>
            <a:lvl1pPr algn="r" rtl="0" eaLnBrk="1" fontAlgn="base" hangingPunct="1">
              <a:spcBef>
                <a:spcPct val="0"/>
              </a:spcBef>
              <a:spcAft>
                <a:spcPct val="0"/>
              </a:spcAft>
              <a:defRPr lang="en-US" sz="2063" b="1" kern="1200" baseline="0" dirty="0">
                <a:solidFill>
                  <a:srgbClr val="FFFFFF"/>
                </a:solidFill>
                <a:latin typeface="Century Gothic" panose="020B0502020202020204" pitchFamily="34" charset="0"/>
                <a:ea typeface="+mn-ea"/>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4055662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819400" y="125606"/>
            <a:ext cx="6239934" cy="430886"/>
          </a:xfrm>
          <a:prstGeom prst="rect">
            <a:avLst/>
          </a:prstGeom>
        </p:spPr>
        <p:txBody>
          <a:bodyPr anchor="ctr"/>
          <a:lstStyle>
            <a:lvl1pPr algn="r" rtl="0" eaLnBrk="1" fontAlgn="base" hangingPunct="1">
              <a:spcBef>
                <a:spcPct val="0"/>
              </a:spcBef>
              <a:spcAft>
                <a:spcPct val="0"/>
              </a:spcAft>
              <a:defRPr lang="en-US" sz="2063" b="1" kern="1200" baseline="0" dirty="0">
                <a:solidFill>
                  <a:srgbClr val="FFFFFF"/>
                </a:solidFill>
                <a:latin typeface="Century Gothic" panose="020B0502020202020204" pitchFamily="34" charset="0"/>
                <a:ea typeface="+mn-ea"/>
                <a:cs typeface="Arial" panose="020B0604020202020204" pitchFamily="34" charset="0"/>
              </a:defRPr>
            </a:lvl1pPr>
          </a:lstStyle>
          <a:p>
            <a:r>
              <a:rPr lang="en-US" dirty="0" smtClean="0"/>
              <a:t>Click to edit Title</a:t>
            </a:r>
            <a:endParaRPr lang="en-US" dirty="0"/>
          </a:p>
        </p:txBody>
      </p:sp>
    </p:spTree>
    <p:extLst>
      <p:ext uri="{BB962C8B-B14F-4D97-AF65-F5344CB8AC3E}">
        <p14:creationId xmlns:p14="http://schemas.microsoft.com/office/powerpoint/2010/main" val="13038264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819400" y="125606"/>
            <a:ext cx="6239934" cy="430886"/>
          </a:xfrm>
          <a:prstGeom prst="rect">
            <a:avLst/>
          </a:prstGeom>
        </p:spPr>
        <p:txBody>
          <a:bodyPr anchor="ctr"/>
          <a:lstStyle>
            <a:lvl1pPr algn="r" rtl="0" eaLnBrk="1" fontAlgn="base" hangingPunct="1">
              <a:spcBef>
                <a:spcPct val="0"/>
              </a:spcBef>
              <a:spcAft>
                <a:spcPct val="0"/>
              </a:spcAft>
              <a:defRPr lang="en-US" sz="2063" b="1" kern="1200" baseline="0" dirty="0">
                <a:solidFill>
                  <a:srgbClr val="FFFFFF"/>
                </a:solidFill>
                <a:latin typeface="Century Gothic" panose="020B0502020202020204" pitchFamily="34" charset="0"/>
                <a:ea typeface="+mn-ea"/>
                <a:cs typeface="Arial" panose="020B0604020202020204" pitchFamily="34" charset="0"/>
              </a:defRPr>
            </a:lvl1pPr>
          </a:lstStyle>
          <a:p>
            <a:r>
              <a:rPr lang="en-US" dirty="0" smtClean="0"/>
              <a:t>Click to edit Title</a:t>
            </a:r>
            <a:endParaRPr lang="en-US" dirty="0"/>
          </a:p>
        </p:txBody>
      </p:sp>
    </p:spTree>
    <p:extLst>
      <p:ext uri="{BB962C8B-B14F-4D97-AF65-F5344CB8AC3E}">
        <p14:creationId xmlns:p14="http://schemas.microsoft.com/office/powerpoint/2010/main" val="19708031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819400" y="125606"/>
            <a:ext cx="6239934" cy="430886"/>
          </a:xfrm>
          <a:prstGeom prst="rect">
            <a:avLst/>
          </a:prstGeom>
        </p:spPr>
        <p:txBody>
          <a:bodyPr anchor="ctr"/>
          <a:lstStyle>
            <a:lvl1pPr algn="r" rtl="0" eaLnBrk="1" fontAlgn="base" hangingPunct="1">
              <a:spcBef>
                <a:spcPct val="0"/>
              </a:spcBef>
              <a:spcAft>
                <a:spcPct val="0"/>
              </a:spcAft>
              <a:defRPr lang="en-US" sz="2063" b="1" kern="1200" baseline="0" dirty="0">
                <a:solidFill>
                  <a:srgbClr val="FFFFFF"/>
                </a:solidFill>
                <a:latin typeface="Century Gothic" panose="020B0502020202020204" pitchFamily="34" charset="0"/>
                <a:ea typeface="+mn-ea"/>
                <a:cs typeface="Arial" panose="020B0604020202020204" pitchFamily="34" charset="0"/>
              </a:defRPr>
            </a:lvl1pPr>
          </a:lstStyle>
          <a:p>
            <a:r>
              <a:rPr lang="en-US" dirty="0" smtClean="0"/>
              <a:t>Click to edit Title</a:t>
            </a:r>
            <a:endParaRPr lang="en-US" dirty="0"/>
          </a:p>
        </p:txBody>
      </p:sp>
    </p:spTree>
    <p:extLst>
      <p:ext uri="{BB962C8B-B14F-4D97-AF65-F5344CB8AC3E}">
        <p14:creationId xmlns:p14="http://schemas.microsoft.com/office/powerpoint/2010/main" val="6229275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ounded Rectangle 12"/>
          <p:cNvSpPr>
            <a:spLocks noChangeArrowheads="1"/>
          </p:cNvSpPr>
          <p:nvPr userDrawn="1"/>
        </p:nvSpPr>
        <p:spPr bwMode="auto">
          <a:xfrm>
            <a:off x="0" y="655069"/>
            <a:ext cx="9144000" cy="6202931"/>
          </a:xfrm>
          <a:prstGeom prst="rect">
            <a:avLst/>
          </a:prstGeom>
          <a:solidFill>
            <a:srgbClr val="5193C6"/>
          </a:solidFill>
          <a:ln>
            <a:noFill/>
          </a:ln>
          <a:extLst/>
        </p:spPr>
        <p:txBody>
          <a:bodyPr anchor="ctr"/>
          <a:lstStyle/>
          <a:p>
            <a:pPr eaLnBrk="0" fontAlgn="base" hangingPunct="0">
              <a:spcBef>
                <a:spcPct val="0"/>
              </a:spcBef>
              <a:spcAft>
                <a:spcPct val="0"/>
              </a:spcAft>
            </a:pPr>
            <a:endParaRPr lang="en-US" sz="2250" b="1" cap="all" dirty="0">
              <a:solidFill>
                <a:srgbClr val="FFC000"/>
              </a:solidFill>
              <a:latin typeface="Century Gothic" panose="020B0502020202020204" pitchFamily="34" charset="0"/>
            </a:endParaRPr>
          </a:p>
        </p:txBody>
      </p:sp>
      <p:sp>
        <p:nvSpPr>
          <p:cNvPr id="13" name="Text Placeholder 11"/>
          <p:cNvSpPr>
            <a:spLocks noGrp="1"/>
          </p:cNvSpPr>
          <p:nvPr>
            <p:ph type="body" sz="quarter" idx="11" hasCustomPrompt="1"/>
          </p:nvPr>
        </p:nvSpPr>
        <p:spPr>
          <a:xfrm>
            <a:off x="0" y="2944356"/>
            <a:ext cx="9144000" cy="685800"/>
          </a:xfrm>
          <a:prstGeom prst="rect">
            <a:avLst/>
          </a:prstGeom>
        </p:spPr>
        <p:txBody>
          <a:bodyPr anchor="ctr"/>
          <a:lstStyle>
            <a:lvl1pPr marL="0" indent="0" algn="ctr">
              <a:buNone/>
              <a:defRPr sz="2250">
                <a:solidFill>
                  <a:schemeClr val="bg1"/>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smtClean="0"/>
              <a:t>Section Title</a:t>
            </a:r>
            <a:endParaRPr lang="en-US" dirty="0"/>
          </a:p>
        </p:txBody>
      </p:sp>
    </p:spTree>
    <p:extLst>
      <p:ext uri="{BB962C8B-B14F-4D97-AF65-F5344CB8AC3E}">
        <p14:creationId xmlns:p14="http://schemas.microsoft.com/office/powerpoint/2010/main" val="238529810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a:prstGeom prst="rect">
            <a:avLst/>
          </a:prstGeom>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6400800" y="6356350"/>
            <a:ext cx="2289048" cy="365760"/>
          </a:xfrm>
          <a:prstGeom prst="rect">
            <a:avLst/>
          </a:prstGeom>
        </p:spPr>
        <p:txBody>
          <a:bodyPr/>
          <a:lstStyle/>
          <a:p>
            <a:fld id="{160B5D65-B24D-48CA-ADA9-0A8A2EEADD50}" type="datetime1">
              <a:rPr lang="en-US" smtClean="0"/>
              <a:t>12/6/2017</a:t>
            </a:fld>
            <a:endParaRPr lang="en-US" dirty="0"/>
          </a:p>
        </p:txBody>
      </p:sp>
      <p:sp>
        <p:nvSpPr>
          <p:cNvPr id="6" name="Footer Placeholder 5"/>
          <p:cNvSpPr>
            <a:spLocks noGrp="1"/>
          </p:cNvSpPr>
          <p:nvPr>
            <p:ph type="ftr" sz="quarter" idx="11"/>
          </p:nvPr>
        </p:nvSpPr>
        <p:spPr>
          <a:xfrm>
            <a:off x="2898648" y="6356350"/>
            <a:ext cx="3505200" cy="365760"/>
          </a:xfrm>
          <a:prstGeom prst="rect">
            <a:avLst/>
          </a:prstGeom>
        </p:spPr>
        <p:txBody>
          <a:bodyPr/>
          <a:lstStyle/>
          <a:p>
            <a:endParaRPr lang="en-US" dirty="0"/>
          </a:p>
        </p:txBody>
      </p:sp>
      <p:sp>
        <p:nvSpPr>
          <p:cNvPr id="7" name="Slide Number Placeholder 6"/>
          <p:cNvSpPr>
            <a:spLocks noGrp="1"/>
          </p:cNvSpPr>
          <p:nvPr>
            <p:ph type="sldNum" sz="quarter" idx="12"/>
          </p:nvPr>
        </p:nvSpPr>
        <p:spPr>
          <a:xfrm>
            <a:off x="612648" y="6356350"/>
            <a:ext cx="1981200" cy="365760"/>
          </a:xfrm>
          <a:prstGeom prst="rect">
            <a:avLst/>
          </a:prstGeom>
        </p:spPr>
        <p:txBody>
          <a:bodyPr/>
          <a:lstStyle/>
          <a:p>
            <a:fld id="{147C1B20-DEF4-46E3-B77F-0FB6B8193D90}" type="slidenum">
              <a:rPr lang="en-US" smtClean="0"/>
              <a:pPr/>
              <a:t>‹#›</a:t>
            </a:fld>
            <a:endParaRPr lang="en-US" dirty="0"/>
          </a:p>
        </p:txBody>
      </p:sp>
      <p:sp>
        <p:nvSpPr>
          <p:cNvPr id="9" name="Content Placeholder 8"/>
          <p:cNvSpPr>
            <a:spLocks noGrp="1"/>
          </p:cNvSpPr>
          <p:nvPr>
            <p:ph sz="quarter" idx="1"/>
          </p:nvPr>
        </p:nvSpPr>
        <p:spPr>
          <a:xfrm>
            <a:off x="457200" y="1219200"/>
            <a:ext cx="4041648" cy="493776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632198" y="1216152"/>
            <a:ext cx="4041648" cy="493776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9369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2590800" y="2"/>
            <a:ext cx="6400800" cy="723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lang="en-US" sz="1652" dirty="0" smtClean="0">
                <a:solidFill>
                  <a:schemeClr val="bg1"/>
                </a:solidFill>
                <a:latin typeface="+mj-lt"/>
                <a:ea typeface="Verdana" panose="020B0604030504040204" pitchFamily="34" charset="0"/>
                <a:cs typeface="Verdana" panose="020B0604030504040204" pitchFamily="34" charset="0"/>
              </a:defRPr>
            </a:lvl1pPr>
          </a:lstStyle>
          <a:p>
            <a:pPr lvl="0"/>
            <a:r>
              <a:rPr lang="en-US" dirty="0" smtClean="0"/>
              <a:t>Click to edit Master text styles</a:t>
            </a:r>
          </a:p>
        </p:txBody>
      </p:sp>
      <p:sp>
        <p:nvSpPr>
          <p:cNvPr id="3" name="Rectangle 5"/>
          <p:cNvSpPr>
            <a:spLocks noGrp="1" noChangeArrowheads="1"/>
          </p:cNvSpPr>
          <p:nvPr>
            <p:ph type="sldNum" sz="quarter" idx="11"/>
          </p:nvPr>
        </p:nvSpPr>
        <p:spPr>
          <a:xfrm>
            <a:off x="6553200" y="6477000"/>
            <a:ext cx="2438400" cy="228600"/>
          </a:xfrm>
          <a:prstGeom prst="rect">
            <a:avLst/>
          </a:prstGeom>
        </p:spPr>
        <p:txBody>
          <a:bodyPr/>
          <a:lstStyle>
            <a:lvl1pPr eaLnBrk="1" hangingPunct="1">
              <a:defRPr>
                <a:latin typeface="Arial" charset="0"/>
                <a:cs typeface="Tahoma" pitchFamily="34" charset="0"/>
              </a:defRPr>
            </a:lvl1pPr>
          </a:lstStyle>
          <a:p>
            <a:pPr>
              <a:defRPr/>
            </a:pPr>
            <a:fld id="{573870A2-E1DE-4679-B27C-BC68104164C4}" type="slidenum">
              <a:rPr lang="en-US"/>
              <a:pPr>
                <a:defRPr/>
              </a:pPr>
              <a:t>‹#›</a:t>
            </a:fld>
            <a:endParaRPr lang="en-US" dirty="0"/>
          </a:p>
        </p:txBody>
      </p:sp>
    </p:spTree>
    <p:extLst>
      <p:ext uri="{BB962C8B-B14F-4D97-AF65-F5344CB8AC3E}">
        <p14:creationId xmlns:p14="http://schemas.microsoft.com/office/powerpoint/2010/main" val="31641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Rounded Rectangle 12"/>
          <p:cNvSpPr>
            <a:spLocks noChangeArrowheads="1"/>
          </p:cNvSpPr>
          <p:nvPr userDrawn="1"/>
        </p:nvSpPr>
        <p:spPr bwMode="auto">
          <a:xfrm>
            <a:off x="0" y="655069"/>
            <a:ext cx="9144000" cy="6202931"/>
          </a:xfrm>
          <a:prstGeom prst="rect">
            <a:avLst/>
          </a:prstGeom>
          <a:solidFill>
            <a:srgbClr val="5193C6"/>
          </a:solidFill>
          <a:ln>
            <a:noFill/>
          </a:ln>
          <a:extLst/>
        </p:spPr>
        <p:txBody>
          <a:bodyPr anchor="ctr"/>
          <a:lstStyle/>
          <a:p>
            <a:pPr eaLnBrk="0" fontAlgn="base" hangingPunct="0">
              <a:spcBef>
                <a:spcPct val="0"/>
              </a:spcBef>
              <a:spcAft>
                <a:spcPct val="0"/>
              </a:spcAft>
            </a:pPr>
            <a:endParaRPr lang="en-US" sz="2250" b="1" cap="all" dirty="0">
              <a:solidFill>
                <a:srgbClr val="FFC000"/>
              </a:solidFill>
              <a:latin typeface="Century Gothic" panose="020B0502020202020204" pitchFamily="34" charset="0"/>
            </a:endParaRPr>
          </a:p>
        </p:txBody>
      </p:sp>
      <p:sp>
        <p:nvSpPr>
          <p:cNvPr id="5" name="Title 1"/>
          <p:cNvSpPr>
            <a:spLocks noGrp="1"/>
          </p:cNvSpPr>
          <p:nvPr>
            <p:ph type="title" hasCustomPrompt="1"/>
          </p:nvPr>
        </p:nvSpPr>
        <p:spPr>
          <a:xfrm>
            <a:off x="2819400" y="125606"/>
            <a:ext cx="6239934" cy="430886"/>
          </a:xfrm>
          <a:prstGeom prst="rect">
            <a:avLst/>
          </a:prstGeom>
        </p:spPr>
        <p:txBody>
          <a:bodyPr anchor="ctr"/>
          <a:lstStyle>
            <a:lvl1pPr algn="r" rtl="0" eaLnBrk="1" fontAlgn="base" hangingPunct="1">
              <a:spcBef>
                <a:spcPct val="0"/>
              </a:spcBef>
              <a:spcAft>
                <a:spcPct val="0"/>
              </a:spcAft>
              <a:defRPr lang="en-US" sz="2063" b="1" kern="1200" baseline="0" dirty="0">
                <a:solidFill>
                  <a:srgbClr val="FFFFFF"/>
                </a:solidFill>
                <a:latin typeface="Century Gothic" panose="020B0502020202020204" pitchFamily="34" charset="0"/>
                <a:ea typeface="+mn-ea"/>
                <a:cs typeface="Arial" panose="020B0604020202020204" pitchFamily="34" charset="0"/>
              </a:defRPr>
            </a:lvl1pPr>
          </a:lstStyle>
          <a:p>
            <a:r>
              <a:rPr lang="en-US" dirty="0" smtClean="0"/>
              <a:t>Click to edit Title</a:t>
            </a:r>
            <a:endParaRPr lang="en-US" dirty="0"/>
          </a:p>
        </p:txBody>
      </p:sp>
    </p:spTree>
    <p:extLst>
      <p:ext uri="{BB962C8B-B14F-4D97-AF65-F5344CB8AC3E}">
        <p14:creationId xmlns:p14="http://schemas.microsoft.com/office/powerpoint/2010/main" val="22767838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819400" y="125606"/>
            <a:ext cx="6239934" cy="430886"/>
          </a:xfrm>
          <a:prstGeom prst="rect">
            <a:avLst/>
          </a:prstGeom>
        </p:spPr>
        <p:txBody>
          <a:bodyPr anchor="ctr"/>
          <a:lstStyle>
            <a:lvl1pPr algn="r" rtl="0" eaLnBrk="1" fontAlgn="base" hangingPunct="1">
              <a:spcBef>
                <a:spcPct val="0"/>
              </a:spcBef>
              <a:spcAft>
                <a:spcPct val="0"/>
              </a:spcAft>
              <a:defRPr lang="en-US" sz="2063" b="1" kern="1200" baseline="0" dirty="0">
                <a:solidFill>
                  <a:srgbClr val="FFFFFF"/>
                </a:solidFill>
                <a:latin typeface="Century Gothic" panose="020B0502020202020204" pitchFamily="34" charset="0"/>
                <a:ea typeface="+mn-ea"/>
                <a:cs typeface="Arial" panose="020B0604020202020204" pitchFamily="34" charset="0"/>
              </a:defRPr>
            </a:lvl1pPr>
          </a:lstStyle>
          <a:p>
            <a:r>
              <a:rPr lang="en-US" dirty="0" smtClean="0"/>
              <a:t>Click to edit Title</a:t>
            </a:r>
            <a:endParaRPr lang="en-US" dirty="0"/>
          </a:p>
        </p:txBody>
      </p:sp>
    </p:spTree>
    <p:extLst>
      <p:ext uri="{BB962C8B-B14F-4D97-AF65-F5344CB8AC3E}">
        <p14:creationId xmlns:p14="http://schemas.microsoft.com/office/powerpoint/2010/main" val="1627716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Head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819400" y="125606"/>
            <a:ext cx="6239934" cy="430886"/>
          </a:xfrm>
          <a:prstGeom prst="rect">
            <a:avLst/>
          </a:prstGeom>
        </p:spPr>
        <p:txBody>
          <a:bodyPr anchor="ctr"/>
          <a:lstStyle>
            <a:lvl1pPr algn="r" rtl="0" eaLnBrk="1" fontAlgn="base" hangingPunct="1">
              <a:spcBef>
                <a:spcPct val="0"/>
              </a:spcBef>
              <a:spcAft>
                <a:spcPct val="0"/>
              </a:spcAft>
              <a:defRPr lang="en-US" sz="2063" b="1" kern="1200" baseline="0" dirty="0">
                <a:solidFill>
                  <a:srgbClr val="FFFFFF"/>
                </a:solidFill>
                <a:latin typeface="Century Gothic" panose="020B0502020202020204" pitchFamily="34" charset="0"/>
                <a:ea typeface="+mn-ea"/>
                <a:cs typeface="Arial" panose="020B0604020202020204" pitchFamily="34" charset="0"/>
              </a:defRPr>
            </a:lvl1pPr>
          </a:lstStyle>
          <a:p>
            <a:r>
              <a:rPr lang="en-US" dirty="0" smtClean="0"/>
              <a:t>Click to edit Title</a:t>
            </a:r>
            <a:endParaRPr lang="en-US" dirty="0"/>
          </a:p>
        </p:txBody>
      </p:sp>
      <p:sp>
        <p:nvSpPr>
          <p:cNvPr id="7" name="Text Placeholder 15"/>
          <p:cNvSpPr>
            <a:spLocks noGrp="1"/>
          </p:cNvSpPr>
          <p:nvPr>
            <p:ph type="body" sz="quarter" idx="14" hasCustomPrompt="1"/>
          </p:nvPr>
        </p:nvSpPr>
        <p:spPr>
          <a:xfrm>
            <a:off x="0" y="838200"/>
            <a:ext cx="9144000" cy="515938"/>
          </a:xfrm>
          <a:prstGeom prst="rect">
            <a:avLst/>
          </a:prstGeom>
        </p:spPr>
        <p:txBody>
          <a:bodyPr/>
          <a:lstStyle>
            <a:lvl1pPr marL="0" indent="0" algn="ctr">
              <a:buNone/>
              <a:defRPr sz="1688">
                <a:solidFill>
                  <a:srgbClr val="4F81BD"/>
                </a:solidFill>
                <a:latin typeface="Century Gothic" panose="020B0502020202020204" pitchFamily="34" charset="0"/>
              </a:defRPr>
            </a:lvl1pPr>
            <a:lvl2pPr marL="428625" indent="0" algn="ctr">
              <a:buNone/>
              <a:defRPr sz="1688">
                <a:solidFill>
                  <a:srgbClr val="4F81BD"/>
                </a:solidFill>
                <a:latin typeface="Century Gothic" panose="020B0502020202020204" pitchFamily="34" charset="0"/>
              </a:defRPr>
            </a:lvl2pPr>
            <a:lvl3pPr marL="857250" indent="0" algn="ctr">
              <a:buNone/>
              <a:defRPr sz="1688">
                <a:solidFill>
                  <a:srgbClr val="4F81BD"/>
                </a:solidFill>
                <a:latin typeface="Century Gothic" panose="020B0502020202020204" pitchFamily="34" charset="0"/>
              </a:defRPr>
            </a:lvl3pPr>
            <a:lvl4pPr marL="1285875" indent="0" algn="ctr">
              <a:buNone/>
              <a:defRPr sz="1688">
                <a:solidFill>
                  <a:srgbClr val="4F81BD"/>
                </a:solidFill>
                <a:latin typeface="Century Gothic" panose="020B0502020202020204" pitchFamily="34" charset="0"/>
              </a:defRPr>
            </a:lvl4pPr>
            <a:lvl5pPr marL="1714500" indent="0" algn="ctr">
              <a:buNone/>
              <a:defRPr sz="1688">
                <a:solidFill>
                  <a:srgbClr val="4F81BD"/>
                </a:solidFill>
                <a:latin typeface="Century Gothic" panose="020B0502020202020204" pitchFamily="34" charset="0"/>
              </a:defRPr>
            </a:lvl5pPr>
          </a:lstStyle>
          <a:p>
            <a:pPr lvl="0"/>
            <a:r>
              <a:rPr lang="en-US" dirty="0" smtClean="0"/>
              <a:t>Click to edit header</a:t>
            </a:r>
          </a:p>
        </p:txBody>
      </p:sp>
    </p:spTree>
    <p:extLst>
      <p:ext uri="{BB962C8B-B14F-4D97-AF65-F5344CB8AC3E}">
        <p14:creationId xmlns:p14="http://schemas.microsoft.com/office/powerpoint/2010/main" val="20524566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5"/>
          <p:cNvSpPr>
            <a:spLocks noGrp="1"/>
          </p:cNvSpPr>
          <p:nvPr>
            <p:ph type="body" sz="quarter" idx="10" hasCustomPrompt="1"/>
          </p:nvPr>
        </p:nvSpPr>
        <p:spPr>
          <a:xfrm>
            <a:off x="304802" y="1523999"/>
            <a:ext cx="8534398" cy="4876800"/>
          </a:xfrm>
          <a:prstGeom prst="rect">
            <a:avLst/>
          </a:prstGeom>
        </p:spPr>
        <p:txBody>
          <a:bodyPr/>
          <a:lstStyle>
            <a:lvl1pPr marL="0" indent="0">
              <a:lnSpc>
                <a:spcPct val="90000"/>
              </a:lnSpc>
              <a:spcBef>
                <a:spcPts val="0"/>
              </a:spcBef>
              <a:spcAft>
                <a:spcPts val="563"/>
              </a:spcAft>
              <a:buNone/>
              <a:defRPr sz="2250" b="0">
                <a:latin typeface="Century Gothic" panose="020B0502020202020204" pitchFamily="34" charset="0"/>
              </a:defRPr>
            </a:lvl1pPr>
            <a:lvl2pPr marL="322958" indent="-214313">
              <a:lnSpc>
                <a:spcPct val="90000"/>
              </a:lnSpc>
              <a:spcBef>
                <a:spcPts val="0"/>
              </a:spcBef>
              <a:spcAft>
                <a:spcPts val="563"/>
              </a:spcAft>
              <a:buClr>
                <a:srgbClr val="4F81BD"/>
              </a:buClr>
              <a:buFont typeface="Wingdings" panose="05000000000000000000" pitchFamily="2" charset="2"/>
              <a:buChar char="§"/>
              <a:defRPr sz="1875" b="0">
                <a:latin typeface="Century Gothic" panose="020B0502020202020204" pitchFamily="34" charset="0"/>
              </a:defRPr>
            </a:lvl2pPr>
            <a:lvl3pPr marL="534293" indent="-214313">
              <a:lnSpc>
                <a:spcPct val="90000"/>
              </a:lnSpc>
              <a:spcBef>
                <a:spcPts val="0"/>
              </a:spcBef>
              <a:spcAft>
                <a:spcPts val="563"/>
              </a:spcAft>
              <a:buClr>
                <a:srgbClr val="4F81BD"/>
              </a:buClr>
              <a:defRPr sz="1875" b="0">
                <a:latin typeface="Century Gothic" panose="020B0502020202020204" pitchFamily="34" charset="0"/>
              </a:defRPr>
            </a:lvl3pPr>
            <a:lvl4pPr marL="751583" indent="-214313">
              <a:lnSpc>
                <a:spcPct val="90000"/>
              </a:lnSpc>
              <a:spcBef>
                <a:spcPts val="0"/>
              </a:spcBef>
              <a:spcAft>
                <a:spcPts val="563"/>
              </a:spcAft>
              <a:buClr>
                <a:srgbClr val="4F81BD"/>
              </a:buClr>
              <a:buSzPct val="70000"/>
              <a:buFont typeface="Courier New" panose="02070309020205020404" pitchFamily="49" charset="0"/>
              <a:buChar char="o"/>
              <a:defRPr sz="1875" b="0">
                <a:latin typeface="Century Gothic" panose="020B0502020202020204" pitchFamily="34" charset="0"/>
              </a:defRPr>
            </a:lvl4pPr>
            <a:lvl5pPr marL="962918" indent="-214313">
              <a:lnSpc>
                <a:spcPct val="90000"/>
              </a:lnSpc>
              <a:spcBef>
                <a:spcPts val="0"/>
              </a:spcBef>
              <a:spcAft>
                <a:spcPts val="563"/>
              </a:spcAft>
              <a:buClr>
                <a:srgbClr val="4F81BD"/>
              </a:buClr>
              <a:buFont typeface="Century Gothic" panose="020B0502020202020204" pitchFamily="34" charset="0"/>
              <a:buChar char="∙"/>
              <a:defRPr sz="1875" b="0">
                <a:latin typeface="Century Gothic" panose="020B0502020202020204" pitchFamily="34" charset="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hasCustomPrompt="1"/>
          </p:nvPr>
        </p:nvSpPr>
        <p:spPr>
          <a:xfrm>
            <a:off x="2819400" y="125606"/>
            <a:ext cx="6239934" cy="430886"/>
          </a:xfrm>
          <a:prstGeom prst="rect">
            <a:avLst/>
          </a:prstGeom>
        </p:spPr>
        <p:txBody>
          <a:bodyPr anchor="ctr"/>
          <a:lstStyle>
            <a:lvl1pPr algn="r" rtl="0" eaLnBrk="1" fontAlgn="base" hangingPunct="1">
              <a:spcBef>
                <a:spcPct val="0"/>
              </a:spcBef>
              <a:spcAft>
                <a:spcPct val="0"/>
              </a:spcAft>
              <a:defRPr lang="en-US" sz="2063" b="1" kern="1200" baseline="0" dirty="0">
                <a:solidFill>
                  <a:srgbClr val="FFFFFF"/>
                </a:solidFill>
                <a:latin typeface="Century Gothic" panose="020B0502020202020204" pitchFamily="34" charset="0"/>
                <a:ea typeface="+mn-ea"/>
                <a:cs typeface="Arial" panose="020B0604020202020204" pitchFamily="34" charset="0"/>
              </a:defRPr>
            </a:lvl1pPr>
          </a:lstStyle>
          <a:p>
            <a:r>
              <a:rPr lang="en-US" dirty="0" smtClean="0"/>
              <a:t>Click to edit Title</a:t>
            </a:r>
            <a:endParaRPr lang="en-US" dirty="0"/>
          </a:p>
        </p:txBody>
      </p:sp>
      <p:sp>
        <p:nvSpPr>
          <p:cNvPr id="7" name="Text Placeholder 15"/>
          <p:cNvSpPr>
            <a:spLocks noGrp="1"/>
          </p:cNvSpPr>
          <p:nvPr>
            <p:ph type="body" sz="quarter" idx="14" hasCustomPrompt="1"/>
          </p:nvPr>
        </p:nvSpPr>
        <p:spPr>
          <a:xfrm>
            <a:off x="0" y="838200"/>
            <a:ext cx="9144000" cy="515938"/>
          </a:xfrm>
          <a:prstGeom prst="rect">
            <a:avLst/>
          </a:prstGeom>
        </p:spPr>
        <p:txBody>
          <a:bodyPr/>
          <a:lstStyle>
            <a:lvl1pPr marL="0" indent="0" algn="ctr">
              <a:buNone/>
              <a:defRPr sz="1688">
                <a:solidFill>
                  <a:srgbClr val="4F81BD"/>
                </a:solidFill>
                <a:latin typeface="Century Gothic" panose="020B0502020202020204" pitchFamily="34" charset="0"/>
              </a:defRPr>
            </a:lvl1pPr>
            <a:lvl2pPr marL="428625" indent="0" algn="ctr">
              <a:buNone/>
              <a:defRPr sz="1688">
                <a:solidFill>
                  <a:srgbClr val="4F81BD"/>
                </a:solidFill>
                <a:latin typeface="Century Gothic" panose="020B0502020202020204" pitchFamily="34" charset="0"/>
              </a:defRPr>
            </a:lvl2pPr>
            <a:lvl3pPr marL="857250" indent="0" algn="ctr">
              <a:buNone/>
              <a:defRPr sz="1688">
                <a:solidFill>
                  <a:srgbClr val="4F81BD"/>
                </a:solidFill>
                <a:latin typeface="Century Gothic" panose="020B0502020202020204" pitchFamily="34" charset="0"/>
              </a:defRPr>
            </a:lvl3pPr>
            <a:lvl4pPr marL="1285875" indent="0" algn="ctr">
              <a:buNone/>
              <a:defRPr sz="1688">
                <a:solidFill>
                  <a:srgbClr val="4F81BD"/>
                </a:solidFill>
                <a:latin typeface="Century Gothic" panose="020B0502020202020204" pitchFamily="34" charset="0"/>
              </a:defRPr>
            </a:lvl4pPr>
            <a:lvl5pPr marL="1714500" indent="0" algn="ctr">
              <a:buNone/>
              <a:defRPr sz="1688">
                <a:solidFill>
                  <a:srgbClr val="4F81BD"/>
                </a:solidFill>
                <a:latin typeface="Century Gothic" panose="020B0502020202020204" pitchFamily="34" charset="0"/>
              </a:defRPr>
            </a:lvl5pPr>
          </a:lstStyle>
          <a:p>
            <a:pPr lvl="0"/>
            <a:r>
              <a:rPr lang="en-US" dirty="0" smtClean="0"/>
              <a:t>Click to edit header</a:t>
            </a:r>
          </a:p>
        </p:txBody>
      </p:sp>
    </p:spTree>
    <p:extLst>
      <p:ext uri="{BB962C8B-B14F-4D97-AF65-F5344CB8AC3E}">
        <p14:creationId xmlns:p14="http://schemas.microsoft.com/office/powerpoint/2010/main" val="11039120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19400" y="125606"/>
            <a:ext cx="6239934" cy="430886"/>
          </a:xfrm>
          <a:prstGeom prst="rect">
            <a:avLst/>
          </a:prstGeom>
        </p:spPr>
        <p:txBody>
          <a:bodyPr anchor="ctr"/>
          <a:lstStyle>
            <a:lvl1pPr algn="r" rtl="0" eaLnBrk="1" fontAlgn="base" hangingPunct="1">
              <a:spcBef>
                <a:spcPct val="0"/>
              </a:spcBef>
              <a:spcAft>
                <a:spcPct val="0"/>
              </a:spcAft>
              <a:defRPr lang="en-US" sz="2063" b="1" kern="1200" baseline="0" dirty="0">
                <a:solidFill>
                  <a:srgbClr val="FFFFFF"/>
                </a:solidFill>
                <a:latin typeface="Century Gothic" panose="020B0502020202020204" pitchFamily="34" charset="0"/>
                <a:ea typeface="+mn-ea"/>
                <a:cs typeface="Arial" panose="020B0604020202020204" pitchFamily="34" charset="0"/>
              </a:defRPr>
            </a:lvl1pPr>
          </a:lstStyle>
          <a:p>
            <a:r>
              <a:rPr lang="en-US" dirty="0" smtClean="0"/>
              <a:t>Click to edit Title</a:t>
            </a:r>
            <a:endParaRPr lang="en-US" dirty="0"/>
          </a:p>
        </p:txBody>
      </p:sp>
      <p:sp>
        <p:nvSpPr>
          <p:cNvPr id="6" name="Text Placeholder 5"/>
          <p:cNvSpPr>
            <a:spLocks noGrp="1"/>
          </p:cNvSpPr>
          <p:nvPr>
            <p:ph type="body" sz="quarter" idx="10" hasCustomPrompt="1"/>
          </p:nvPr>
        </p:nvSpPr>
        <p:spPr>
          <a:xfrm>
            <a:off x="461212" y="2001250"/>
            <a:ext cx="3882189" cy="4399549"/>
          </a:xfrm>
          <a:prstGeom prst="rect">
            <a:avLst/>
          </a:prstGeom>
        </p:spPr>
        <p:txBody>
          <a:bodyPr/>
          <a:lstStyle>
            <a:lvl1pPr marL="0" indent="0">
              <a:lnSpc>
                <a:spcPct val="90000"/>
              </a:lnSpc>
              <a:spcBef>
                <a:spcPts val="0"/>
              </a:spcBef>
              <a:spcAft>
                <a:spcPts val="563"/>
              </a:spcAft>
              <a:buNone/>
              <a:defRPr sz="1875" b="0">
                <a:latin typeface="Century Gothic" panose="020B0502020202020204" pitchFamily="34" charset="0"/>
              </a:defRPr>
            </a:lvl1pPr>
            <a:lvl2pPr marL="322958" indent="-214313">
              <a:lnSpc>
                <a:spcPct val="90000"/>
              </a:lnSpc>
              <a:spcBef>
                <a:spcPts val="0"/>
              </a:spcBef>
              <a:spcAft>
                <a:spcPts val="563"/>
              </a:spcAft>
              <a:buClr>
                <a:srgbClr val="4F81BD"/>
              </a:buClr>
              <a:buFont typeface="Wingdings" panose="05000000000000000000" pitchFamily="2" charset="2"/>
              <a:buChar char="§"/>
              <a:defRPr sz="1875" b="0">
                <a:latin typeface="Century Gothic" panose="020B0502020202020204" pitchFamily="34" charset="0"/>
              </a:defRPr>
            </a:lvl2pPr>
            <a:lvl3pPr marL="534293" indent="-214313">
              <a:lnSpc>
                <a:spcPct val="90000"/>
              </a:lnSpc>
              <a:spcBef>
                <a:spcPts val="0"/>
              </a:spcBef>
              <a:spcAft>
                <a:spcPts val="563"/>
              </a:spcAft>
              <a:buClr>
                <a:srgbClr val="4F81BD"/>
              </a:buClr>
              <a:defRPr sz="1875" b="0">
                <a:latin typeface="Century Gothic" panose="020B0502020202020204" pitchFamily="34" charset="0"/>
              </a:defRPr>
            </a:lvl3pPr>
            <a:lvl4pPr marL="751583" indent="-214313">
              <a:lnSpc>
                <a:spcPct val="90000"/>
              </a:lnSpc>
              <a:spcBef>
                <a:spcPts val="0"/>
              </a:spcBef>
              <a:spcAft>
                <a:spcPts val="563"/>
              </a:spcAft>
              <a:buClr>
                <a:srgbClr val="4F81BD"/>
              </a:buClr>
              <a:buSzPct val="70000"/>
              <a:buFont typeface="Courier New" panose="02070309020205020404" pitchFamily="49" charset="0"/>
              <a:buChar char="o"/>
              <a:defRPr sz="1875" b="0">
                <a:latin typeface="Century Gothic" panose="020B0502020202020204" pitchFamily="34" charset="0"/>
              </a:defRPr>
            </a:lvl4pPr>
            <a:lvl5pPr marL="962918" indent="-214313">
              <a:lnSpc>
                <a:spcPct val="90000"/>
              </a:lnSpc>
              <a:spcBef>
                <a:spcPts val="0"/>
              </a:spcBef>
              <a:spcAft>
                <a:spcPts val="563"/>
              </a:spcAft>
              <a:buClr>
                <a:srgbClr val="4F81BD"/>
              </a:buClr>
              <a:buFont typeface="Century Gothic" panose="020B0502020202020204" pitchFamily="34" charset="0"/>
              <a:buChar char="∙"/>
              <a:defRPr sz="1875" b="0">
                <a:latin typeface="Century Gothic" panose="020B0502020202020204" pitchFamily="34" charset="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5"/>
          <p:cNvSpPr>
            <a:spLocks noGrp="1"/>
          </p:cNvSpPr>
          <p:nvPr>
            <p:ph type="body" sz="quarter" idx="11" hasCustomPrompt="1"/>
          </p:nvPr>
        </p:nvSpPr>
        <p:spPr>
          <a:xfrm>
            <a:off x="461212" y="1523999"/>
            <a:ext cx="3882189" cy="401051"/>
          </a:xfrm>
          <a:prstGeom prst="rect">
            <a:avLst/>
          </a:prstGeom>
        </p:spPr>
        <p:txBody>
          <a:bodyPr anchor="b"/>
          <a:lstStyle>
            <a:lvl1pPr marL="0" indent="0">
              <a:lnSpc>
                <a:spcPct val="90000"/>
              </a:lnSpc>
              <a:spcBef>
                <a:spcPts val="0"/>
              </a:spcBef>
              <a:buNone/>
              <a:defRPr sz="1875" b="1">
                <a:solidFill>
                  <a:srgbClr val="4F81BD"/>
                </a:solidFill>
                <a:latin typeface="Century Gothic" panose="020B0502020202020204" pitchFamily="34" charset="0"/>
              </a:defRPr>
            </a:lvl1pPr>
          </a:lstStyle>
          <a:p>
            <a:pPr lvl="0"/>
            <a:r>
              <a:rPr lang="en-US" dirty="0" smtClean="0"/>
              <a:t>Sub-head</a:t>
            </a:r>
            <a:endParaRPr lang="en-US" dirty="0"/>
          </a:p>
        </p:txBody>
      </p:sp>
      <p:sp>
        <p:nvSpPr>
          <p:cNvPr id="9" name="Text Placeholder 5"/>
          <p:cNvSpPr>
            <a:spLocks noGrp="1"/>
          </p:cNvSpPr>
          <p:nvPr>
            <p:ph type="body" sz="quarter" idx="12" hasCustomPrompt="1"/>
          </p:nvPr>
        </p:nvSpPr>
        <p:spPr>
          <a:xfrm>
            <a:off x="4800600" y="2001250"/>
            <a:ext cx="3886200" cy="4399549"/>
          </a:xfrm>
          <a:prstGeom prst="rect">
            <a:avLst/>
          </a:prstGeom>
        </p:spPr>
        <p:txBody>
          <a:bodyPr/>
          <a:lstStyle>
            <a:lvl1pPr marL="0" indent="0">
              <a:lnSpc>
                <a:spcPct val="90000"/>
              </a:lnSpc>
              <a:spcBef>
                <a:spcPts val="0"/>
              </a:spcBef>
              <a:spcAft>
                <a:spcPts val="563"/>
              </a:spcAft>
              <a:buNone/>
              <a:defRPr sz="1875" b="0">
                <a:latin typeface="Century Gothic" panose="020B0502020202020204" pitchFamily="34" charset="0"/>
              </a:defRPr>
            </a:lvl1pPr>
            <a:lvl2pPr marL="322958" indent="-214313">
              <a:lnSpc>
                <a:spcPct val="90000"/>
              </a:lnSpc>
              <a:spcBef>
                <a:spcPts val="0"/>
              </a:spcBef>
              <a:spcAft>
                <a:spcPts val="563"/>
              </a:spcAft>
              <a:buClr>
                <a:srgbClr val="4F81BD"/>
              </a:buClr>
              <a:buFont typeface="Wingdings" panose="05000000000000000000" pitchFamily="2" charset="2"/>
              <a:buChar char="§"/>
              <a:defRPr sz="1875" b="0">
                <a:latin typeface="Century Gothic" panose="020B0502020202020204" pitchFamily="34" charset="0"/>
              </a:defRPr>
            </a:lvl2pPr>
            <a:lvl3pPr marL="534293" indent="-214313">
              <a:lnSpc>
                <a:spcPct val="90000"/>
              </a:lnSpc>
              <a:spcBef>
                <a:spcPts val="0"/>
              </a:spcBef>
              <a:spcAft>
                <a:spcPts val="563"/>
              </a:spcAft>
              <a:buClr>
                <a:srgbClr val="4F81BD"/>
              </a:buClr>
              <a:defRPr sz="1875" b="0">
                <a:latin typeface="Century Gothic" panose="020B0502020202020204" pitchFamily="34" charset="0"/>
              </a:defRPr>
            </a:lvl3pPr>
            <a:lvl4pPr marL="751583" indent="-214313">
              <a:lnSpc>
                <a:spcPct val="90000"/>
              </a:lnSpc>
              <a:spcBef>
                <a:spcPts val="0"/>
              </a:spcBef>
              <a:spcAft>
                <a:spcPts val="563"/>
              </a:spcAft>
              <a:buClr>
                <a:srgbClr val="4F81BD"/>
              </a:buClr>
              <a:buSzPct val="70000"/>
              <a:buFont typeface="Courier New" panose="02070309020205020404" pitchFamily="49" charset="0"/>
              <a:buChar char="o"/>
              <a:defRPr sz="1875" b="0">
                <a:latin typeface="Century Gothic" panose="020B0502020202020204" pitchFamily="34" charset="0"/>
              </a:defRPr>
            </a:lvl4pPr>
            <a:lvl5pPr marL="962918" indent="-214313">
              <a:lnSpc>
                <a:spcPct val="90000"/>
              </a:lnSpc>
              <a:spcBef>
                <a:spcPts val="0"/>
              </a:spcBef>
              <a:spcAft>
                <a:spcPts val="563"/>
              </a:spcAft>
              <a:buClr>
                <a:srgbClr val="4F81BD"/>
              </a:buClr>
              <a:buFont typeface="Century Gothic" panose="020B0502020202020204" pitchFamily="34" charset="0"/>
              <a:buChar char="∙"/>
              <a:defRPr sz="1875" b="0">
                <a:latin typeface="Century Gothic" panose="020B0502020202020204" pitchFamily="34" charset="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5"/>
          <p:cNvSpPr>
            <a:spLocks noGrp="1"/>
          </p:cNvSpPr>
          <p:nvPr>
            <p:ph type="body" sz="quarter" idx="13" hasCustomPrompt="1"/>
          </p:nvPr>
        </p:nvSpPr>
        <p:spPr>
          <a:xfrm>
            <a:off x="4800600" y="1523999"/>
            <a:ext cx="3886200" cy="401051"/>
          </a:xfrm>
          <a:prstGeom prst="rect">
            <a:avLst/>
          </a:prstGeom>
        </p:spPr>
        <p:txBody>
          <a:bodyPr anchor="b"/>
          <a:lstStyle>
            <a:lvl1pPr marL="0" indent="0">
              <a:lnSpc>
                <a:spcPct val="90000"/>
              </a:lnSpc>
              <a:spcBef>
                <a:spcPts val="0"/>
              </a:spcBef>
              <a:buNone/>
              <a:defRPr sz="1875" b="1">
                <a:solidFill>
                  <a:srgbClr val="4F81BD"/>
                </a:solidFill>
                <a:latin typeface="Century Gothic" panose="020B0502020202020204" pitchFamily="34" charset="0"/>
              </a:defRPr>
            </a:lvl1pPr>
          </a:lstStyle>
          <a:p>
            <a:pPr lvl="0"/>
            <a:r>
              <a:rPr lang="en-US" dirty="0" smtClean="0"/>
              <a:t>Sub-head</a:t>
            </a:r>
            <a:endParaRPr lang="en-US" dirty="0"/>
          </a:p>
        </p:txBody>
      </p:sp>
      <p:sp>
        <p:nvSpPr>
          <p:cNvPr id="16" name="Text Placeholder 15"/>
          <p:cNvSpPr>
            <a:spLocks noGrp="1"/>
          </p:cNvSpPr>
          <p:nvPr>
            <p:ph type="body" sz="quarter" idx="14" hasCustomPrompt="1"/>
          </p:nvPr>
        </p:nvSpPr>
        <p:spPr>
          <a:xfrm>
            <a:off x="0" y="838200"/>
            <a:ext cx="9144000" cy="515938"/>
          </a:xfrm>
          <a:prstGeom prst="rect">
            <a:avLst/>
          </a:prstGeom>
        </p:spPr>
        <p:txBody>
          <a:bodyPr/>
          <a:lstStyle>
            <a:lvl1pPr marL="0" indent="0" algn="ctr">
              <a:buNone/>
              <a:defRPr sz="1688">
                <a:solidFill>
                  <a:srgbClr val="4F81BD"/>
                </a:solidFill>
                <a:latin typeface="Century Gothic" panose="020B0502020202020204" pitchFamily="34" charset="0"/>
              </a:defRPr>
            </a:lvl1pPr>
            <a:lvl2pPr marL="428625" indent="0" algn="ctr">
              <a:buNone/>
              <a:defRPr sz="1688">
                <a:solidFill>
                  <a:srgbClr val="4F81BD"/>
                </a:solidFill>
                <a:latin typeface="Century Gothic" panose="020B0502020202020204" pitchFamily="34" charset="0"/>
              </a:defRPr>
            </a:lvl2pPr>
            <a:lvl3pPr marL="857250" indent="0" algn="ctr">
              <a:buNone/>
              <a:defRPr sz="1688">
                <a:solidFill>
                  <a:srgbClr val="4F81BD"/>
                </a:solidFill>
                <a:latin typeface="Century Gothic" panose="020B0502020202020204" pitchFamily="34" charset="0"/>
              </a:defRPr>
            </a:lvl3pPr>
            <a:lvl4pPr marL="1285875" indent="0" algn="ctr">
              <a:buNone/>
              <a:defRPr sz="1688">
                <a:solidFill>
                  <a:srgbClr val="4F81BD"/>
                </a:solidFill>
                <a:latin typeface="Century Gothic" panose="020B0502020202020204" pitchFamily="34" charset="0"/>
              </a:defRPr>
            </a:lvl4pPr>
            <a:lvl5pPr marL="1714500" indent="0" algn="ctr">
              <a:buNone/>
              <a:defRPr sz="1688">
                <a:solidFill>
                  <a:srgbClr val="4F81BD"/>
                </a:solidFill>
                <a:latin typeface="Century Gothic" panose="020B0502020202020204" pitchFamily="34" charset="0"/>
              </a:defRPr>
            </a:lvl5pPr>
          </a:lstStyle>
          <a:p>
            <a:pPr lvl="0"/>
            <a:r>
              <a:rPr lang="en-US" dirty="0" smtClean="0"/>
              <a:t>Click to edit header</a:t>
            </a:r>
          </a:p>
        </p:txBody>
      </p:sp>
    </p:spTree>
    <p:extLst>
      <p:ext uri="{BB962C8B-B14F-4D97-AF65-F5344CB8AC3E}">
        <p14:creationId xmlns:p14="http://schemas.microsoft.com/office/powerpoint/2010/main" val="29985337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04802" y="2001250"/>
            <a:ext cx="2743200" cy="4399549"/>
          </a:xfrm>
          <a:prstGeom prst="rect">
            <a:avLst/>
          </a:prstGeom>
        </p:spPr>
        <p:txBody>
          <a:bodyPr/>
          <a:lstStyle>
            <a:lvl1pPr marL="0" indent="0">
              <a:lnSpc>
                <a:spcPct val="90000"/>
              </a:lnSpc>
              <a:spcBef>
                <a:spcPts val="0"/>
              </a:spcBef>
              <a:spcAft>
                <a:spcPts val="563"/>
              </a:spcAft>
              <a:buNone/>
              <a:defRPr sz="1875" b="1">
                <a:latin typeface="Century Gothic" panose="020B0502020202020204" pitchFamily="34" charset="0"/>
              </a:defRPr>
            </a:lvl1pPr>
            <a:lvl2pPr marL="322958" indent="-214313">
              <a:lnSpc>
                <a:spcPct val="90000"/>
              </a:lnSpc>
              <a:spcBef>
                <a:spcPts val="0"/>
              </a:spcBef>
              <a:spcAft>
                <a:spcPts val="563"/>
              </a:spcAft>
              <a:buClr>
                <a:srgbClr val="4F81BD"/>
              </a:buClr>
              <a:buFont typeface="Wingdings" panose="05000000000000000000" pitchFamily="2" charset="2"/>
              <a:buChar char="§"/>
              <a:defRPr sz="1875" b="0">
                <a:latin typeface="Century Gothic" panose="020B0502020202020204" pitchFamily="34" charset="0"/>
              </a:defRPr>
            </a:lvl2pPr>
            <a:lvl3pPr marL="534293" indent="-214313">
              <a:lnSpc>
                <a:spcPct val="90000"/>
              </a:lnSpc>
              <a:spcBef>
                <a:spcPts val="0"/>
              </a:spcBef>
              <a:spcAft>
                <a:spcPts val="563"/>
              </a:spcAft>
              <a:buClr>
                <a:srgbClr val="4F81BD"/>
              </a:buClr>
              <a:defRPr sz="1875" b="0">
                <a:latin typeface="Century Gothic" panose="020B0502020202020204" pitchFamily="34" charset="0"/>
              </a:defRPr>
            </a:lvl3pPr>
            <a:lvl4pPr marL="751583" indent="-214313">
              <a:lnSpc>
                <a:spcPct val="90000"/>
              </a:lnSpc>
              <a:spcBef>
                <a:spcPts val="0"/>
              </a:spcBef>
              <a:spcAft>
                <a:spcPts val="563"/>
              </a:spcAft>
              <a:buClr>
                <a:srgbClr val="4F81BD"/>
              </a:buClr>
              <a:buSzPct val="70000"/>
              <a:buFont typeface="Courier New" panose="02070309020205020404" pitchFamily="49" charset="0"/>
              <a:buChar char="o"/>
              <a:defRPr sz="1875" b="0">
                <a:latin typeface="Century Gothic" panose="020B0502020202020204" pitchFamily="34" charset="0"/>
              </a:defRPr>
            </a:lvl4pPr>
            <a:lvl5pPr marL="1928813" indent="-214313">
              <a:lnSpc>
                <a:spcPct val="90000"/>
              </a:lnSpc>
              <a:spcBef>
                <a:spcPts val="0"/>
              </a:spcBef>
              <a:spcAft>
                <a:spcPts val="563"/>
              </a:spcAft>
              <a:buClr>
                <a:srgbClr val="4F81BD"/>
              </a:buClr>
              <a:buFont typeface="Century Gothic" panose="020B0502020202020204" pitchFamily="34" charset="0"/>
              <a:buChar char="∙"/>
              <a:defRPr sz="1875" b="0">
                <a:latin typeface="Century Gothic" panose="020B0502020202020204" pitchFamily="34" charset="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7" name="Text Placeholder 5"/>
          <p:cNvSpPr>
            <a:spLocks noGrp="1"/>
          </p:cNvSpPr>
          <p:nvPr>
            <p:ph type="body" sz="quarter" idx="11" hasCustomPrompt="1"/>
          </p:nvPr>
        </p:nvSpPr>
        <p:spPr>
          <a:xfrm>
            <a:off x="304802" y="1524000"/>
            <a:ext cx="2743200" cy="401052"/>
          </a:xfrm>
          <a:prstGeom prst="rect">
            <a:avLst/>
          </a:prstGeom>
        </p:spPr>
        <p:txBody>
          <a:bodyPr anchor="b"/>
          <a:lstStyle>
            <a:lvl1pPr marL="0" indent="0">
              <a:lnSpc>
                <a:spcPct val="90000"/>
              </a:lnSpc>
              <a:spcBef>
                <a:spcPts val="0"/>
              </a:spcBef>
              <a:buNone/>
              <a:defRPr sz="1875" b="1">
                <a:solidFill>
                  <a:srgbClr val="4F81BD"/>
                </a:solidFill>
                <a:latin typeface="Century Gothic" panose="020B0502020202020204" pitchFamily="34" charset="0"/>
              </a:defRPr>
            </a:lvl1pPr>
          </a:lstStyle>
          <a:p>
            <a:pPr lvl="0"/>
            <a:r>
              <a:rPr lang="en-US" dirty="0" smtClean="0"/>
              <a:t>Header</a:t>
            </a:r>
            <a:endParaRPr lang="en-US" dirty="0"/>
          </a:p>
        </p:txBody>
      </p:sp>
      <p:sp>
        <p:nvSpPr>
          <p:cNvPr id="9" name="Text Placeholder 5"/>
          <p:cNvSpPr>
            <a:spLocks noGrp="1"/>
          </p:cNvSpPr>
          <p:nvPr>
            <p:ph type="body" sz="quarter" idx="12" hasCustomPrompt="1"/>
          </p:nvPr>
        </p:nvSpPr>
        <p:spPr>
          <a:xfrm>
            <a:off x="6096000" y="2001250"/>
            <a:ext cx="2743200" cy="4399549"/>
          </a:xfrm>
          <a:prstGeom prst="rect">
            <a:avLst/>
          </a:prstGeom>
        </p:spPr>
        <p:txBody>
          <a:bodyPr/>
          <a:lstStyle>
            <a:lvl1pPr marL="0" indent="0">
              <a:lnSpc>
                <a:spcPct val="90000"/>
              </a:lnSpc>
              <a:spcBef>
                <a:spcPts val="0"/>
              </a:spcBef>
              <a:spcAft>
                <a:spcPts val="563"/>
              </a:spcAft>
              <a:buNone/>
              <a:defRPr sz="1875" b="1">
                <a:latin typeface="Century Gothic" panose="020B0502020202020204" pitchFamily="34" charset="0"/>
              </a:defRPr>
            </a:lvl1pPr>
            <a:lvl2pPr marL="322958" indent="-214313">
              <a:lnSpc>
                <a:spcPct val="90000"/>
              </a:lnSpc>
              <a:spcBef>
                <a:spcPts val="0"/>
              </a:spcBef>
              <a:spcAft>
                <a:spcPts val="563"/>
              </a:spcAft>
              <a:buClr>
                <a:srgbClr val="4F81BD"/>
              </a:buClr>
              <a:buFont typeface="Wingdings" panose="05000000000000000000" pitchFamily="2" charset="2"/>
              <a:buChar char="§"/>
              <a:defRPr sz="1875" b="0">
                <a:latin typeface="Century Gothic" panose="020B0502020202020204" pitchFamily="34" charset="0"/>
              </a:defRPr>
            </a:lvl2pPr>
            <a:lvl3pPr marL="534293" indent="-214313">
              <a:lnSpc>
                <a:spcPct val="90000"/>
              </a:lnSpc>
              <a:spcBef>
                <a:spcPts val="0"/>
              </a:spcBef>
              <a:spcAft>
                <a:spcPts val="563"/>
              </a:spcAft>
              <a:buClr>
                <a:srgbClr val="4F81BD"/>
              </a:buClr>
              <a:defRPr sz="1875" b="0">
                <a:latin typeface="Century Gothic" panose="020B0502020202020204" pitchFamily="34" charset="0"/>
              </a:defRPr>
            </a:lvl3pPr>
            <a:lvl4pPr marL="751583" indent="-214313">
              <a:lnSpc>
                <a:spcPct val="90000"/>
              </a:lnSpc>
              <a:spcBef>
                <a:spcPts val="0"/>
              </a:spcBef>
              <a:spcAft>
                <a:spcPts val="563"/>
              </a:spcAft>
              <a:buClr>
                <a:srgbClr val="4F81BD"/>
              </a:buClr>
              <a:buSzPct val="70000"/>
              <a:buFont typeface="Courier New" panose="02070309020205020404" pitchFamily="49" charset="0"/>
              <a:buChar char="o"/>
              <a:defRPr sz="1875" b="0">
                <a:latin typeface="Century Gothic" panose="020B0502020202020204" pitchFamily="34" charset="0"/>
              </a:defRPr>
            </a:lvl4pPr>
            <a:lvl5pPr marL="1928813" indent="-214313">
              <a:lnSpc>
                <a:spcPct val="90000"/>
              </a:lnSpc>
              <a:spcBef>
                <a:spcPts val="0"/>
              </a:spcBef>
              <a:spcAft>
                <a:spcPts val="563"/>
              </a:spcAft>
              <a:buClr>
                <a:srgbClr val="4F81BD"/>
              </a:buClr>
              <a:buFont typeface="Century Gothic" panose="020B0502020202020204" pitchFamily="34" charset="0"/>
              <a:buChar char="∙"/>
              <a:defRPr sz="1875" b="0">
                <a:latin typeface="Century Gothic" panose="020B0502020202020204" pitchFamily="34" charset="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10" name="Text Placeholder 5"/>
          <p:cNvSpPr>
            <a:spLocks noGrp="1"/>
          </p:cNvSpPr>
          <p:nvPr>
            <p:ph type="body" sz="quarter" idx="13" hasCustomPrompt="1"/>
          </p:nvPr>
        </p:nvSpPr>
        <p:spPr>
          <a:xfrm>
            <a:off x="6096000" y="1524000"/>
            <a:ext cx="2743200" cy="401052"/>
          </a:xfrm>
          <a:prstGeom prst="rect">
            <a:avLst/>
          </a:prstGeom>
        </p:spPr>
        <p:txBody>
          <a:bodyPr anchor="b"/>
          <a:lstStyle>
            <a:lvl1pPr marL="0" indent="0">
              <a:lnSpc>
                <a:spcPct val="90000"/>
              </a:lnSpc>
              <a:spcBef>
                <a:spcPts val="0"/>
              </a:spcBef>
              <a:buNone/>
              <a:defRPr sz="1875" b="1">
                <a:solidFill>
                  <a:srgbClr val="4F81BD"/>
                </a:solidFill>
                <a:latin typeface="Century Gothic" panose="020B0502020202020204" pitchFamily="34" charset="0"/>
              </a:defRPr>
            </a:lvl1pPr>
          </a:lstStyle>
          <a:p>
            <a:pPr lvl="0"/>
            <a:r>
              <a:rPr lang="en-US" dirty="0" smtClean="0"/>
              <a:t>Header</a:t>
            </a:r>
            <a:endParaRPr lang="en-US" dirty="0"/>
          </a:p>
        </p:txBody>
      </p:sp>
      <p:sp>
        <p:nvSpPr>
          <p:cNvPr id="8" name="Text Placeholder 5"/>
          <p:cNvSpPr>
            <a:spLocks noGrp="1"/>
          </p:cNvSpPr>
          <p:nvPr>
            <p:ph type="body" sz="quarter" idx="14" hasCustomPrompt="1"/>
          </p:nvPr>
        </p:nvSpPr>
        <p:spPr>
          <a:xfrm>
            <a:off x="3208423" y="2001250"/>
            <a:ext cx="2743200" cy="4399549"/>
          </a:xfrm>
          <a:prstGeom prst="rect">
            <a:avLst/>
          </a:prstGeom>
        </p:spPr>
        <p:txBody>
          <a:bodyPr/>
          <a:lstStyle>
            <a:lvl1pPr marL="0" indent="0">
              <a:lnSpc>
                <a:spcPct val="90000"/>
              </a:lnSpc>
              <a:spcBef>
                <a:spcPts val="0"/>
              </a:spcBef>
              <a:spcAft>
                <a:spcPts val="563"/>
              </a:spcAft>
              <a:buNone/>
              <a:defRPr sz="1875" b="1">
                <a:latin typeface="Century Gothic" panose="020B0502020202020204" pitchFamily="34" charset="0"/>
              </a:defRPr>
            </a:lvl1pPr>
            <a:lvl2pPr marL="322958" indent="-214313">
              <a:lnSpc>
                <a:spcPct val="90000"/>
              </a:lnSpc>
              <a:spcBef>
                <a:spcPts val="0"/>
              </a:spcBef>
              <a:spcAft>
                <a:spcPts val="563"/>
              </a:spcAft>
              <a:buClr>
                <a:srgbClr val="4F81BD"/>
              </a:buClr>
              <a:buFont typeface="Wingdings" panose="05000000000000000000" pitchFamily="2" charset="2"/>
              <a:buChar char="§"/>
              <a:defRPr sz="1875" b="0">
                <a:latin typeface="Century Gothic" panose="020B0502020202020204" pitchFamily="34" charset="0"/>
              </a:defRPr>
            </a:lvl2pPr>
            <a:lvl3pPr marL="534293" indent="-214313">
              <a:lnSpc>
                <a:spcPct val="90000"/>
              </a:lnSpc>
              <a:spcBef>
                <a:spcPts val="0"/>
              </a:spcBef>
              <a:spcAft>
                <a:spcPts val="563"/>
              </a:spcAft>
              <a:buClr>
                <a:srgbClr val="4F81BD"/>
              </a:buClr>
              <a:defRPr sz="1875" b="0">
                <a:latin typeface="Century Gothic" panose="020B0502020202020204" pitchFamily="34" charset="0"/>
              </a:defRPr>
            </a:lvl3pPr>
            <a:lvl4pPr marL="751583" indent="-214313">
              <a:lnSpc>
                <a:spcPct val="90000"/>
              </a:lnSpc>
              <a:spcBef>
                <a:spcPts val="0"/>
              </a:spcBef>
              <a:spcAft>
                <a:spcPts val="563"/>
              </a:spcAft>
              <a:buClr>
                <a:srgbClr val="4F81BD"/>
              </a:buClr>
              <a:buSzPct val="70000"/>
              <a:buFont typeface="Courier New" panose="02070309020205020404" pitchFamily="49" charset="0"/>
              <a:buChar char="o"/>
              <a:defRPr sz="1875" b="0">
                <a:latin typeface="Century Gothic" panose="020B0502020202020204" pitchFamily="34" charset="0"/>
              </a:defRPr>
            </a:lvl4pPr>
            <a:lvl5pPr marL="1928813" indent="-214313">
              <a:lnSpc>
                <a:spcPct val="90000"/>
              </a:lnSpc>
              <a:spcBef>
                <a:spcPts val="0"/>
              </a:spcBef>
              <a:spcAft>
                <a:spcPts val="563"/>
              </a:spcAft>
              <a:buClr>
                <a:srgbClr val="4F81BD"/>
              </a:buClr>
              <a:buFont typeface="Century Gothic" panose="020B0502020202020204" pitchFamily="34" charset="0"/>
              <a:buChar char="∙"/>
              <a:defRPr sz="1875" b="0">
                <a:latin typeface="Century Gothic" panose="020B0502020202020204" pitchFamily="34" charset="0"/>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11" name="Text Placeholder 5"/>
          <p:cNvSpPr>
            <a:spLocks noGrp="1"/>
          </p:cNvSpPr>
          <p:nvPr>
            <p:ph type="body" sz="quarter" idx="15" hasCustomPrompt="1"/>
          </p:nvPr>
        </p:nvSpPr>
        <p:spPr>
          <a:xfrm>
            <a:off x="3208423" y="1524000"/>
            <a:ext cx="2743200" cy="401052"/>
          </a:xfrm>
          <a:prstGeom prst="rect">
            <a:avLst/>
          </a:prstGeom>
        </p:spPr>
        <p:txBody>
          <a:bodyPr anchor="b"/>
          <a:lstStyle>
            <a:lvl1pPr marL="0" indent="0">
              <a:lnSpc>
                <a:spcPct val="90000"/>
              </a:lnSpc>
              <a:spcBef>
                <a:spcPts val="0"/>
              </a:spcBef>
              <a:buNone/>
              <a:defRPr sz="1875" b="1">
                <a:solidFill>
                  <a:srgbClr val="4F81BD"/>
                </a:solidFill>
                <a:latin typeface="Century Gothic" panose="020B0502020202020204" pitchFamily="34" charset="0"/>
              </a:defRPr>
            </a:lvl1pPr>
          </a:lstStyle>
          <a:p>
            <a:pPr lvl="0"/>
            <a:r>
              <a:rPr lang="en-US" dirty="0" smtClean="0"/>
              <a:t>Header</a:t>
            </a:r>
            <a:endParaRPr lang="en-US" dirty="0"/>
          </a:p>
        </p:txBody>
      </p:sp>
      <p:sp>
        <p:nvSpPr>
          <p:cNvPr id="12" name="Text Placeholder 15"/>
          <p:cNvSpPr>
            <a:spLocks noGrp="1"/>
          </p:cNvSpPr>
          <p:nvPr>
            <p:ph type="body" sz="quarter" idx="16" hasCustomPrompt="1"/>
          </p:nvPr>
        </p:nvSpPr>
        <p:spPr>
          <a:xfrm>
            <a:off x="0" y="838200"/>
            <a:ext cx="9144000" cy="515938"/>
          </a:xfrm>
          <a:prstGeom prst="rect">
            <a:avLst/>
          </a:prstGeom>
        </p:spPr>
        <p:txBody>
          <a:bodyPr/>
          <a:lstStyle>
            <a:lvl1pPr marL="0" indent="0" algn="ctr">
              <a:buNone/>
              <a:defRPr sz="1688">
                <a:solidFill>
                  <a:srgbClr val="4F81BD"/>
                </a:solidFill>
                <a:latin typeface="Century Gothic" panose="020B0502020202020204" pitchFamily="34" charset="0"/>
              </a:defRPr>
            </a:lvl1pPr>
            <a:lvl2pPr marL="428625" indent="0" algn="ctr">
              <a:buNone/>
              <a:defRPr sz="1688">
                <a:solidFill>
                  <a:srgbClr val="4F81BD"/>
                </a:solidFill>
                <a:latin typeface="Century Gothic" panose="020B0502020202020204" pitchFamily="34" charset="0"/>
              </a:defRPr>
            </a:lvl2pPr>
            <a:lvl3pPr marL="857250" indent="0" algn="ctr">
              <a:buNone/>
              <a:defRPr sz="1688">
                <a:solidFill>
                  <a:srgbClr val="4F81BD"/>
                </a:solidFill>
                <a:latin typeface="Century Gothic" panose="020B0502020202020204" pitchFamily="34" charset="0"/>
              </a:defRPr>
            </a:lvl3pPr>
            <a:lvl4pPr marL="1285875" indent="0" algn="ctr">
              <a:buNone/>
              <a:defRPr sz="1688">
                <a:solidFill>
                  <a:srgbClr val="4F81BD"/>
                </a:solidFill>
                <a:latin typeface="Century Gothic" panose="020B0502020202020204" pitchFamily="34" charset="0"/>
              </a:defRPr>
            </a:lvl4pPr>
            <a:lvl5pPr marL="1714500" indent="0" algn="ctr">
              <a:buNone/>
              <a:defRPr sz="1688">
                <a:solidFill>
                  <a:srgbClr val="4F81BD"/>
                </a:solidFill>
                <a:latin typeface="Century Gothic" panose="020B0502020202020204" pitchFamily="34" charset="0"/>
              </a:defRPr>
            </a:lvl5pPr>
          </a:lstStyle>
          <a:p>
            <a:pPr lvl="0"/>
            <a:r>
              <a:rPr lang="en-US" dirty="0" smtClean="0"/>
              <a:t>Click to edit header</a:t>
            </a:r>
          </a:p>
        </p:txBody>
      </p:sp>
      <p:sp>
        <p:nvSpPr>
          <p:cNvPr id="14" name="Title 1"/>
          <p:cNvSpPr>
            <a:spLocks noGrp="1"/>
          </p:cNvSpPr>
          <p:nvPr>
            <p:ph type="title" hasCustomPrompt="1"/>
          </p:nvPr>
        </p:nvSpPr>
        <p:spPr>
          <a:xfrm>
            <a:off x="2819400" y="125606"/>
            <a:ext cx="6239934" cy="430886"/>
          </a:xfrm>
          <a:prstGeom prst="rect">
            <a:avLst/>
          </a:prstGeom>
        </p:spPr>
        <p:txBody>
          <a:bodyPr anchor="ctr"/>
          <a:lstStyle>
            <a:lvl1pPr algn="r" rtl="0" eaLnBrk="1" fontAlgn="base" hangingPunct="1">
              <a:spcBef>
                <a:spcPct val="0"/>
              </a:spcBef>
              <a:spcAft>
                <a:spcPct val="0"/>
              </a:spcAft>
              <a:defRPr lang="en-US" sz="2063" b="1" kern="1200" baseline="0" dirty="0">
                <a:solidFill>
                  <a:srgbClr val="FFFFFF"/>
                </a:solidFill>
                <a:latin typeface="Century Gothic" panose="020B0502020202020204" pitchFamily="34" charset="0"/>
                <a:ea typeface="+mn-ea"/>
                <a:cs typeface="Arial" panose="020B0604020202020204" pitchFamily="34" charset="0"/>
              </a:defRPr>
            </a:lvl1pPr>
          </a:lstStyle>
          <a:p>
            <a:r>
              <a:rPr lang="en-US" dirty="0" smtClean="0"/>
              <a:t>Click to edit Title</a:t>
            </a:r>
            <a:endParaRPr lang="en-US" dirty="0"/>
          </a:p>
        </p:txBody>
      </p:sp>
    </p:spTree>
    <p:extLst>
      <p:ext uri="{BB962C8B-B14F-4D97-AF65-F5344CB8AC3E}">
        <p14:creationId xmlns:p14="http://schemas.microsoft.com/office/powerpoint/2010/main" val="20666264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1_Blank">
    <p:spTree>
      <p:nvGrpSpPr>
        <p:cNvPr id="1" name=""/>
        <p:cNvGrpSpPr/>
        <p:nvPr/>
      </p:nvGrpSpPr>
      <p:grpSpPr>
        <a:xfrm>
          <a:off x="0" y="0"/>
          <a:ext cx="0" cy="0"/>
          <a:chOff x="0" y="0"/>
          <a:chExt cx="0" cy="0"/>
        </a:xfrm>
      </p:grpSpPr>
      <p:sp>
        <p:nvSpPr>
          <p:cNvPr id="3" name="Title 1"/>
          <p:cNvSpPr>
            <a:spLocks noGrp="1"/>
          </p:cNvSpPr>
          <p:nvPr>
            <p:ph type="title"/>
          </p:nvPr>
        </p:nvSpPr>
        <p:spPr>
          <a:xfrm>
            <a:off x="2895600" y="76200"/>
            <a:ext cx="5943600" cy="533400"/>
          </a:xfrm>
          <a:prstGeom prst="rect">
            <a:avLst/>
          </a:prstGeom>
        </p:spPr>
        <p:txBody>
          <a:bodyPr anchor="ctr"/>
          <a:lstStyle>
            <a:lvl1pPr algn="r">
              <a:defRPr>
                <a:solidFill>
                  <a:schemeClr val="bg1"/>
                </a:solidFill>
              </a:defRPr>
            </a:lvl1pPr>
          </a:lstStyle>
          <a:p>
            <a:r>
              <a:rPr lang="en-US" dirty="0" smtClean="0"/>
              <a:t>Click to edit Master title style</a:t>
            </a:r>
            <a:endParaRPr lang="en-US" dirty="0"/>
          </a:p>
        </p:txBody>
      </p:sp>
      <p:sp>
        <p:nvSpPr>
          <p:cNvPr id="4" name="Slide Number Placeholder 3"/>
          <p:cNvSpPr>
            <a:spLocks noGrp="1" noChangeArrowheads="1"/>
          </p:cNvSpPr>
          <p:nvPr>
            <p:ph type="sldNum" sz="quarter" idx="4"/>
          </p:nvPr>
        </p:nvSpPr>
        <p:spPr>
          <a:xfrm>
            <a:off x="6553200" y="6477000"/>
            <a:ext cx="2438400" cy="228600"/>
          </a:xfrm>
          <a:prstGeom prst="rect">
            <a:avLst/>
          </a:prstGeom>
          <a:noFill/>
          <a:ln>
            <a:noFill/>
          </a:ln>
        </p:spPr>
        <p:txBody>
          <a:bodyPr vert="horz" wrap="square" lIns="91440" tIns="45720" rIns="91440" bIns="45720" numCol="1" anchor="t" anchorCtr="0" compatLnSpc="1">
            <a:prstTxWarp prst="textNoShape">
              <a:avLst/>
            </a:prstTxWarp>
          </a:bodyPr>
          <a:lstStyle>
            <a:lvl1pPr>
              <a:defRPr lang="en-US" sz="938" smtClean="0">
                <a:solidFill>
                  <a:srgbClr val="989A99"/>
                </a:solidFill>
                <a:latin typeface="Arial" charset="0"/>
                <a:cs typeface="Tahoma" pitchFamily="34" charset="0"/>
              </a:defRPr>
            </a:lvl1pPr>
          </a:lstStyle>
          <a:p>
            <a:pPr algn="r" fontAlgn="base">
              <a:spcBef>
                <a:spcPct val="0"/>
              </a:spcBef>
              <a:spcAft>
                <a:spcPct val="0"/>
              </a:spcAft>
              <a:buClr>
                <a:srgbClr val="0000CC"/>
              </a:buClr>
              <a:buSzPct val="80000"/>
              <a:buFont typeface="Wingdings" pitchFamily="2" charset="2"/>
              <a:buNone/>
            </a:pPr>
            <a:fld id="{C5785B90-000F-4B6D-8309-72E11CEA0403}" type="slidenum">
              <a:rPr b="1"/>
              <a:pPr algn="r" fontAlgn="base">
                <a:spcBef>
                  <a:spcPct val="0"/>
                </a:spcBef>
                <a:spcAft>
                  <a:spcPct val="0"/>
                </a:spcAft>
                <a:buClr>
                  <a:srgbClr val="0000CC"/>
                </a:buClr>
                <a:buSzPct val="80000"/>
                <a:buFont typeface="Wingdings" pitchFamily="2" charset="2"/>
                <a:buNone/>
              </a:pPr>
              <a:t>‹#›</a:t>
            </a:fld>
            <a:endParaRPr b="1" dirty="0"/>
          </a:p>
        </p:txBody>
      </p:sp>
    </p:spTree>
    <p:extLst>
      <p:ext uri="{BB962C8B-B14F-4D97-AF65-F5344CB8AC3E}">
        <p14:creationId xmlns:p14="http://schemas.microsoft.com/office/powerpoint/2010/main" val="2333914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3"/>
          <a:srcRect/>
          <a:stretch>
            <a:fillRect/>
          </a:stretch>
        </a:blipFill>
        <a:effectLst/>
      </p:bgPr>
    </p:bg>
    <p:spTree>
      <p:nvGrpSpPr>
        <p:cNvPr id="1" name=""/>
        <p:cNvGrpSpPr/>
        <p:nvPr/>
      </p:nvGrpSpPr>
      <p:grpSpPr>
        <a:xfrm>
          <a:off x="0" y="0"/>
          <a:ext cx="0" cy="0"/>
          <a:chOff x="0" y="0"/>
          <a:chExt cx="0" cy="0"/>
        </a:xfrm>
      </p:grpSpPr>
      <p:sp>
        <p:nvSpPr>
          <p:cNvPr id="1027" name="Rectangle 8"/>
          <p:cNvSpPr>
            <a:spLocks noChangeArrowheads="1"/>
          </p:cNvSpPr>
          <p:nvPr/>
        </p:nvSpPr>
        <p:spPr bwMode="auto">
          <a:xfrm>
            <a:off x="3124200" y="152400"/>
            <a:ext cx="571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20000"/>
              </a:spcBef>
              <a:spcAft>
                <a:spcPct val="0"/>
              </a:spcAft>
              <a:buFont typeface="Arial" pitchFamily="34" charset="0"/>
              <a:buChar char="►"/>
              <a:defRPr/>
            </a:pPr>
            <a:endParaRPr lang="en-US" altLang="en-US" sz="2250" smtClean="0">
              <a:solidFill>
                <a:prstClr val="black"/>
              </a:solidFill>
            </a:endParaRPr>
          </a:p>
        </p:txBody>
      </p:sp>
      <p:sp>
        <p:nvSpPr>
          <p:cNvPr id="1028" name="Text Box 12"/>
          <p:cNvSpPr txBox="1">
            <a:spLocks noChangeArrowheads="1"/>
          </p:cNvSpPr>
          <p:nvPr userDrawn="1"/>
        </p:nvSpPr>
        <p:spPr bwMode="auto">
          <a:xfrm>
            <a:off x="6096000" y="6477000"/>
            <a:ext cx="2819400" cy="250966"/>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altLang="en-US" sz="1031" dirty="0" smtClean="0">
                <a:solidFill>
                  <a:prstClr val="black"/>
                </a:solidFill>
              </a:rPr>
              <a:t>    </a:t>
            </a:r>
            <a:fld id="{368E36D7-50E6-43AC-8FC8-42FCA764D519}" type="slidenum">
              <a:rPr lang="en-US" altLang="en-US" sz="1031" b="1" smtClean="0">
                <a:solidFill>
                  <a:srgbClr val="A6A6A6"/>
                </a:solidFill>
                <a:latin typeface="Century Gothic" panose="020B0502020202020204" pitchFamily="34" charset="0"/>
              </a:rPr>
              <a:pPr algn="r" fontAlgn="base">
                <a:spcBef>
                  <a:spcPct val="0"/>
                </a:spcBef>
                <a:spcAft>
                  <a:spcPct val="0"/>
                </a:spcAft>
                <a:defRPr/>
              </a:pPr>
              <a:t>‹#›</a:t>
            </a:fld>
            <a:endParaRPr lang="en-US" altLang="en-US" sz="1031" b="1" dirty="0" smtClean="0">
              <a:solidFill>
                <a:srgbClr val="A6A6A6"/>
              </a:solidFill>
              <a:latin typeface="Century Gothic" panose="020B0502020202020204" pitchFamily="34" charset="0"/>
            </a:endParaRPr>
          </a:p>
        </p:txBody>
      </p:sp>
      <p:sp>
        <p:nvSpPr>
          <p:cNvPr id="42" name="Rectangle 41"/>
          <p:cNvSpPr/>
          <p:nvPr userDrawn="1"/>
        </p:nvSpPr>
        <p:spPr>
          <a:xfrm>
            <a:off x="533400" y="76200"/>
            <a:ext cx="2438400" cy="533400"/>
          </a:xfrm>
          <a:prstGeom prst="rect">
            <a:avLst/>
          </a:prstGeom>
          <a:solidFill>
            <a:srgbClr val="51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688">
              <a:solidFill>
                <a:prstClr val="white"/>
              </a:solidFill>
            </a:endParaRPr>
          </a:p>
        </p:txBody>
      </p:sp>
      <p:grpSp>
        <p:nvGrpSpPr>
          <p:cNvPr id="7" name="Group 7"/>
          <p:cNvGrpSpPr>
            <a:grpSpLocks/>
          </p:cNvGrpSpPr>
          <p:nvPr userDrawn="1"/>
        </p:nvGrpSpPr>
        <p:grpSpPr bwMode="auto">
          <a:xfrm>
            <a:off x="192465" y="169028"/>
            <a:ext cx="2271713" cy="427038"/>
            <a:chOff x="390" y="948"/>
            <a:chExt cx="1431" cy="269"/>
          </a:xfrm>
        </p:grpSpPr>
        <p:grpSp>
          <p:nvGrpSpPr>
            <p:cNvPr id="8" name="Group 8"/>
            <p:cNvGrpSpPr>
              <a:grpSpLocks/>
            </p:cNvGrpSpPr>
            <p:nvPr/>
          </p:nvGrpSpPr>
          <p:grpSpPr bwMode="auto">
            <a:xfrm>
              <a:off x="390" y="948"/>
              <a:ext cx="1296" cy="230"/>
              <a:chOff x="397" y="387"/>
              <a:chExt cx="1752" cy="303"/>
            </a:xfrm>
          </p:grpSpPr>
          <p:sp>
            <p:nvSpPr>
              <p:cNvPr id="11" name="Freeform 9"/>
              <p:cNvSpPr>
                <a:spLocks/>
              </p:cNvSpPr>
              <p:nvPr/>
            </p:nvSpPr>
            <p:spPr bwMode="auto">
              <a:xfrm>
                <a:off x="397" y="387"/>
                <a:ext cx="497" cy="303"/>
              </a:xfrm>
              <a:custGeom>
                <a:avLst/>
                <a:gdLst>
                  <a:gd name="T0" fmla="*/ 399 w 498"/>
                  <a:gd name="T1" fmla="*/ 302 h 303"/>
                  <a:gd name="T2" fmla="*/ 465 w 498"/>
                  <a:gd name="T3" fmla="*/ 0 h 303"/>
                  <a:gd name="T4" fmla="*/ 66 w 498"/>
                  <a:gd name="T5" fmla="*/ 0 h 303"/>
                  <a:gd name="T6" fmla="*/ 0 w 498"/>
                  <a:gd name="T7" fmla="*/ 302 h 303"/>
                  <a:gd name="T8" fmla="*/ 399 w 498"/>
                  <a:gd name="T9" fmla="*/ 302 h 3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8" h="303">
                    <a:moveTo>
                      <a:pt x="431" y="302"/>
                    </a:moveTo>
                    <a:lnTo>
                      <a:pt x="497" y="0"/>
                    </a:lnTo>
                    <a:lnTo>
                      <a:pt x="66" y="0"/>
                    </a:lnTo>
                    <a:lnTo>
                      <a:pt x="0" y="302"/>
                    </a:lnTo>
                    <a:lnTo>
                      <a:pt x="431" y="302"/>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688">
                  <a:solidFill>
                    <a:prstClr val="black"/>
                  </a:solidFill>
                </a:endParaRPr>
              </a:p>
            </p:txBody>
          </p:sp>
          <p:sp>
            <p:nvSpPr>
              <p:cNvPr id="12" name="Freeform 10"/>
              <p:cNvSpPr>
                <a:spLocks/>
              </p:cNvSpPr>
              <p:nvPr/>
            </p:nvSpPr>
            <p:spPr bwMode="auto">
              <a:xfrm>
                <a:off x="447" y="398"/>
                <a:ext cx="438" cy="283"/>
              </a:xfrm>
              <a:custGeom>
                <a:avLst/>
                <a:gdLst>
                  <a:gd name="T0" fmla="*/ 27 w 436"/>
                  <a:gd name="T1" fmla="*/ 2 h 283"/>
                  <a:gd name="T2" fmla="*/ 32 w 436"/>
                  <a:gd name="T3" fmla="*/ 3 h 283"/>
                  <a:gd name="T4" fmla="*/ 42 w 436"/>
                  <a:gd name="T5" fmla="*/ 4 h 283"/>
                  <a:gd name="T6" fmla="*/ 56 w 436"/>
                  <a:gd name="T7" fmla="*/ 7 h 283"/>
                  <a:gd name="T8" fmla="*/ 73 w 436"/>
                  <a:gd name="T9" fmla="*/ 10 h 283"/>
                  <a:gd name="T10" fmla="*/ 92 w 436"/>
                  <a:gd name="T11" fmla="*/ 15 h 283"/>
                  <a:gd name="T12" fmla="*/ 145 w 436"/>
                  <a:gd name="T13" fmla="*/ 19 h 283"/>
                  <a:gd name="T14" fmla="*/ 168 w 436"/>
                  <a:gd name="T15" fmla="*/ 23 h 283"/>
                  <a:gd name="T16" fmla="*/ 191 w 436"/>
                  <a:gd name="T17" fmla="*/ 28 h 283"/>
                  <a:gd name="T18" fmla="*/ 213 w 436"/>
                  <a:gd name="T19" fmla="*/ 32 h 283"/>
                  <a:gd name="T20" fmla="*/ 234 w 436"/>
                  <a:gd name="T21" fmla="*/ 36 h 283"/>
                  <a:gd name="T22" fmla="*/ 254 w 436"/>
                  <a:gd name="T23" fmla="*/ 41 h 283"/>
                  <a:gd name="T24" fmla="*/ 271 w 436"/>
                  <a:gd name="T25" fmla="*/ 44 h 283"/>
                  <a:gd name="T26" fmla="*/ 286 w 436"/>
                  <a:gd name="T27" fmla="*/ 47 h 283"/>
                  <a:gd name="T28" fmla="*/ 296 w 436"/>
                  <a:gd name="T29" fmla="*/ 49 h 283"/>
                  <a:gd name="T30" fmla="*/ 302 w 436"/>
                  <a:gd name="T31" fmla="*/ 50 h 283"/>
                  <a:gd name="T32" fmla="*/ 313 w 436"/>
                  <a:gd name="T33" fmla="*/ 52 h 283"/>
                  <a:gd name="T34" fmla="*/ 329 w 436"/>
                  <a:gd name="T35" fmla="*/ 56 h 283"/>
                  <a:gd name="T36" fmla="*/ 353 w 436"/>
                  <a:gd name="T37" fmla="*/ 60 h 283"/>
                  <a:gd name="T38" fmla="*/ 369 w 436"/>
                  <a:gd name="T39" fmla="*/ 63 h 283"/>
                  <a:gd name="T40" fmla="*/ 379 w 436"/>
                  <a:gd name="T41" fmla="*/ 65 h 283"/>
                  <a:gd name="T42" fmla="*/ 383 w 436"/>
                  <a:gd name="T43" fmla="*/ 68 h 283"/>
                  <a:gd name="T44" fmla="*/ 385 w 436"/>
                  <a:gd name="T45" fmla="*/ 69 h 283"/>
                  <a:gd name="T46" fmla="*/ 387 w 436"/>
                  <a:gd name="T47" fmla="*/ 70 h 283"/>
                  <a:gd name="T48" fmla="*/ 402 w 436"/>
                  <a:gd name="T49" fmla="*/ 70 h 283"/>
                  <a:gd name="T50" fmla="*/ 412 w 436"/>
                  <a:gd name="T51" fmla="*/ 71 h 283"/>
                  <a:gd name="T52" fmla="*/ 420 w 436"/>
                  <a:gd name="T53" fmla="*/ 71 h 283"/>
                  <a:gd name="T54" fmla="*/ 426 w 436"/>
                  <a:gd name="T55" fmla="*/ 71 h 283"/>
                  <a:gd name="T56" fmla="*/ 430 w 436"/>
                  <a:gd name="T57" fmla="*/ 73 h 283"/>
                  <a:gd name="T58" fmla="*/ 434 w 436"/>
                  <a:gd name="T59" fmla="*/ 74 h 283"/>
                  <a:gd name="T60" fmla="*/ 437 w 436"/>
                  <a:gd name="T61" fmla="*/ 75 h 283"/>
                  <a:gd name="T62" fmla="*/ 439 w 436"/>
                  <a:gd name="T63" fmla="*/ 77 h 283"/>
                  <a:gd name="T64" fmla="*/ 444 w 436"/>
                  <a:gd name="T65" fmla="*/ 85 h 283"/>
                  <a:gd name="T66" fmla="*/ 446 w 436"/>
                  <a:gd name="T67" fmla="*/ 95 h 283"/>
                  <a:gd name="T68" fmla="*/ 444 w 436"/>
                  <a:gd name="T69" fmla="*/ 105 h 283"/>
                  <a:gd name="T70" fmla="*/ 441 w 436"/>
                  <a:gd name="T71" fmla="*/ 116 h 283"/>
                  <a:gd name="T72" fmla="*/ 436 w 436"/>
                  <a:gd name="T73" fmla="*/ 127 h 283"/>
                  <a:gd name="T74" fmla="*/ 431 w 436"/>
                  <a:gd name="T75" fmla="*/ 135 h 283"/>
                  <a:gd name="T76" fmla="*/ 428 w 436"/>
                  <a:gd name="T77" fmla="*/ 141 h 283"/>
                  <a:gd name="T78" fmla="*/ 426 w 436"/>
                  <a:gd name="T79" fmla="*/ 143 h 283"/>
                  <a:gd name="T80" fmla="*/ 422 w 436"/>
                  <a:gd name="T81" fmla="*/ 145 h 283"/>
                  <a:gd name="T82" fmla="*/ 409 w 436"/>
                  <a:gd name="T83" fmla="*/ 150 h 283"/>
                  <a:gd name="T84" fmla="*/ 391 w 436"/>
                  <a:gd name="T85" fmla="*/ 157 h 283"/>
                  <a:gd name="T86" fmla="*/ 345 w 436"/>
                  <a:gd name="T87" fmla="*/ 166 h 283"/>
                  <a:gd name="T88" fmla="*/ 308 w 436"/>
                  <a:gd name="T89" fmla="*/ 177 h 283"/>
                  <a:gd name="T90" fmla="*/ 278 w 436"/>
                  <a:gd name="T91" fmla="*/ 188 h 283"/>
                  <a:gd name="T92" fmla="*/ 245 w 436"/>
                  <a:gd name="T93" fmla="*/ 201 h 283"/>
                  <a:gd name="T94" fmla="*/ 212 w 436"/>
                  <a:gd name="T95" fmla="*/ 213 h 283"/>
                  <a:gd name="T96" fmla="*/ 178 w 436"/>
                  <a:gd name="T97" fmla="*/ 226 h 283"/>
                  <a:gd name="T98" fmla="*/ 145 w 436"/>
                  <a:gd name="T99" fmla="*/ 239 h 283"/>
                  <a:gd name="T100" fmla="*/ 83 w 436"/>
                  <a:gd name="T101" fmla="*/ 250 h 283"/>
                  <a:gd name="T102" fmla="*/ 56 w 436"/>
                  <a:gd name="T103" fmla="*/ 261 h 283"/>
                  <a:gd name="T104" fmla="*/ 33 w 436"/>
                  <a:gd name="T105" fmla="*/ 269 h 283"/>
                  <a:gd name="T106" fmla="*/ 15 w 436"/>
                  <a:gd name="T107" fmla="*/ 276 h 283"/>
                  <a:gd name="T108" fmla="*/ 4 w 436"/>
                  <a:gd name="T109" fmla="*/ 280 h 283"/>
                  <a:gd name="T110" fmla="*/ 0 w 436"/>
                  <a:gd name="T111" fmla="*/ 282 h 283"/>
                  <a:gd name="T112" fmla="*/ 499 w 436"/>
                  <a:gd name="T113" fmla="*/ 0 h 283"/>
                  <a:gd name="T114" fmla="*/ 26 w 436"/>
                  <a:gd name="T115" fmla="*/ 2 h 2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36" h="283">
                    <a:moveTo>
                      <a:pt x="26" y="2"/>
                    </a:moveTo>
                    <a:lnTo>
                      <a:pt x="27" y="2"/>
                    </a:lnTo>
                    <a:lnTo>
                      <a:pt x="29" y="2"/>
                    </a:lnTo>
                    <a:lnTo>
                      <a:pt x="32" y="3"/>
                    </a:lnTo>
                    <a:lnTo>
                      <a:pt x="37" y="3"/>
                    </a:lnTo>
                    <a:lnTo>
                      <a:pt x="42" y="4"/>
                    </a:lnTo>
                    <a:lnTo>
                      <a:pt x="48" y="6"/>
                    </a:lnTo>
                    <a:lnTo>
                      <a:pt x="56" y="7"/>
                    </a:lnTo>
                    <a:lnTo>
                      <a:pt x="64" y="9"/>
                    </a:lnTo>
                    <a:lnTo>
                      <a:pt x="73" y="10"/>
                    </a:lnTo>
                    <a:lnTo>
                      <a:pt x="82" y="13"/>
                    </a:lnTo>
                    <a:lnTo>
                      <a:pt x="92" y="15"/>
                    </a:lnTo>
                    <a:lnTo>
                      <a:pt x="102" y="17"/>
                    </a:lnTo>
                    <a:lnTo>
                      <a:pt x="113" y="19"/>
                    </a:lnTo>
                    <a:lnTo>
                      <a:pt x="125" y="21"/>
                    </a:lnTo>
                    <a:lnTo>
                      <a:pt x="136" y="23"/>
                    </a:lnTo>
                    <a:lnTo>
                      <a:pt x="147" y="25"/>
                    </a:lnTo>
                    <a:lnTo>
                      <a:pt x="159" y="28"/>
                    </a:lnTo>
                    <a:lnTo>
                      <a:pt x="170" y="30"/>
                    </a:lnTo>
                    <a:lnTo>
                      <a:pt x="181" y="32"/>
                    </a:lnTo>
                    <a:lnTo>
                      <a:pt x="192" y="35"/>
                    </a:lnTo>
                    <a:lnTo>
                      <a:pt x="202" y="36"/>
                    </a:lnTo>
                    <a:lnTo>
                      <a:pt x="212" y="39"/>
                    </a:lnTo>
                    <a:lnTo>
                      <a:pt x="222" y="41"/>
                    </a:lnTo>
                    <a:lnTo>
                      <a:pt x="231" y="43"/>
                    </a:lnTo>
                    <a:lnTo>
                      <a:pt x="239" y="44"/>
                    </a:lnTo>
                    <a:lnTo>
                      <a:pt x="247" y="46"/>
                    </a:lnTo>
                    <a:lnTo>
                      <a:pt x="254" y="47"/>
                    </a:lnTo>
                    <a:lnTo>
                      <a:pt x="259" y="48"/>
                    </a:lnTo>
                    <a:lnTo>
                      <a:pt x="264" y="49"/>
                    </a:lnTo>
                    <a:lnTo>
                      <a:pt x="268" y="50"/>
                    </a:lnTo>
                    <a:lnTo>
                      <a:pt x="270" y="50"/>
                    </a:lnTo>
                    <a:lnTo>
                      <a:pt x="271" y="50"/>
                    </a:lnTo>
                    <a:lnTo>
                      <a:pt x="281" y="52"/>
                    </a:lnTo>
                    <a:lnTo>
                      <a:pt x="289" y="54"/>
                    </a:lnTo>
                    <a:lnTo>
                      <a:pt x="296" y="56"/>
                    </a:lnTo>
                    <a:lnTo>
                      <a:pt x="303" y="58"/>
                    </a:lnTo>
                    <a:lnTo>
                      <a:pt x="308" y="60"/>
                    </a:lnTo>
                    <a:lnTo>
                      <a:pt x="312" y="61"/>
                    </a:lnTo>
                    <a:lnTo>
                      <a:pt x="316" y="63"/>
                    </a:lnTo>
                    <a:lnTo>
                      <a:pt x="319" y="64"/>
                    </a:lnTo>
                    <a:lnTo>
                      <a:pt x="321" y="65"/>
                    </a:lnTo>
                    <a:lnTo>
                      <a:pt x="322" y="67"/>
                    </a:lnTo>
                    <a:lnTo>
                      <a:pt x="323" y="68"/>
                    </a:lnTo>
                    <a:lnTo>
                      <a:pt x="324" y="69"/>
                    </a:lnTo>
                    <a:lnTo>
                      <a:pt x="325" y="70"/>
                    </a:lnTo>
                    <a:lnTo>
                      <a:pt x="332" y="70"/>
                    </a:lnTo>
                    <a:lnTo>
                      <a:pt x="338" y="70"/>
                    </a:lnTo>
                    <a:lnTo>
                      <a:pt x="343" y="70"/>
                    </a:lnTo>
                    <a:lnTo>
                      <a:pt x="348" y="71"/>
                    </a:lnTo>
                    <a:lnTo>
                      <a:pt x="352" y="71"/>
                    </a:lnTo>
                    <a:lnTo>
                      <a:pt x="356" y="71"/>
                    </a:lnTo>
                    <a:lnTo>
                      <a:pt x="359" y="71"/>
                    </a:lnTo>
                    <a:lnTo>
                      <a:pt x="362" y="71"/>
                    </a:lnTo>
                    <a:lnTo>
                      <a:pt x="364" y="72"/>
                    </a:lnTo>
                    <a:lnTo>
                      <a:pt x="366" y="73"/>
                    </a:lnTo>
                    <a:lnTo>
                      <a:pt x="368" y="73"/>
                    </a:lnTo>
                    <a:lnTo>
                      <a:pt x="370" y="74"/>
                    </a:lnTo>
                    <a:lnTo>
                      <a:pt x="371" y="75"/>
                    </a:lnTo>
                    <a:lnTo>
                      <a:pt x="373" y="75"/>
                    </a:lnTo>
                    <a:lnTo>
                      <a:pt x="374" y="76"/>
                    </a:lnTo>
                    <a:lnTo>
                      <a:pt x="375" y="77"/>
                    </a:lnTo>
                    <a:lnTo>
                      <a:pt x="378" y="81"/>
                    </a:lnTo>
                    <a:lnTo>
                      <a:pt x="380" y="85"/>
                    </a:lnTo>
                    <a:lnTo>
                      <a:pt x="381" y="90"/>
                    </a:lnTo>
                    <a:lnTo>
                      <a:pt x="382" y="95"/>
                    </a:lnTo>
                    <a:lnTo>
                      <a:pt x="381" y="100"/>
                    </a:lnTo>
                    <a:lnTo>
                      <a:pt x="380" y="105"/>
                    </a:lnTo>
                    <a:lnTo>
                      <a:pt x="379" y="111"/>
                    </a:lnTo>
                    <a:lnTo>
                      <a:pt x="377" y="116"/>
                    </a:lnTo>
                    <a:lnTo>
                      <a:pt x="374" y="122"/>
                    </a:lnTo>
                    <a:lnTo>
                      <a:pt x="372" y="127"/>
                    </a:lnTo>
                    <a:lnTo>
                      <a:pt x="370" y="131"/>
                    </a:lnTo>
                    <a:lnTo>
                      <a:pt x="367" y="135"/>
                    </a:lnTo>
                    <a:lnTo>
                      <a:pt x="365" y="139"/>
                    </a:lnTo>
                    <a:lnTo>
                      <a:pt x="364" y="141"/>
                    </a:lnTo>
                    <a:lnTo>
                      <a:pt x="363" y="142"/>
                    </a:lnTo>
                    <a:lnTo>
                      <a:pt x="362" y="143"/>
                    </a:lnTo>
                    <a:lnTo>
                      <a:pt x="361" y="144"/>
                    </a:lnTo>
                    <a:lnTo>
                      <a:pt x="358" y="145"/>
                    </a:lnTo>
                    <a:lnTo>
                      <a:pt x="352" y="147"/>
                    </a:lnTo>
                    <a:lnTo>
                      <a:pt x="345" y="150"/>
                    </a:lnTo>
                    <a:lnTo>
                      <a:pt x="337" y="153"/>
                    </a:lnTo>
                    <a:lnTo>
                      <a:pt x="327" y="157"/>
                    </a:lnTo>
                    <a:lnTo>
                      <a:pt x="316" y="161"/>
                    </a:lnTo>
                    <a:lnTo>
                      <a:pt x="304" y="166"/>
                    </a:lnTo>
                    <a:lnTo>
                      <a:pt x="290" y="171"/>
                    </a:lnTo>
                    <a:lnTo>
                      <a:pt x="276" y="177"/>
                    </a:lnTo>
                    <a:lnTo>
                      <a:pt x="261" y="182"/>
                    </a:lnTo>
                    <a:lnTo>
                      <a:pt x="246" y="188"/>
                    </a:lnTo>
                    <a:lnTo>
                      <a:pt x="230" y="195"/>
                    </a:lnTo>
                    <a:lnTo>
                      <a:pt x="213" y="201"/>
                    </a:lnTo>
                    <a:lnTo>
                      <a:pt x="196" y="207"/>
                    </a:lnTo>
                    <a:lnTo>
                      <a:pt x="180" y="213"/>
                    </a:lnTo>
                    <a:lnTo>
                      <a:pt x="163" y="220"/>
                    </a:lnTo>
                    <a:lnTo>
                      <a:pt x="146" y="226"/>
                    </a:lnTo>
                    <a:lnTo>
                      <a:pt x="130" y="233"/>
                    </a:lnTo>
                    <a:lnTo>
                      <a:pt x="113" y="239"/>
                    </a:lnTo>
                    <a:lnTo>
                      <a:pt x="98" y="245"/>
                    </a:lnTo>
                    <a:lnTo>
                      <a:pt x="83" y="250"/>
                    </a:lnTo>
                    <a:lnTo>
                      <a:pt x="69" y="256"/>
                    </a:lnTo>
                    <a:lnTo>
                      <a:pt x="56" y="261"/>
                    </a:lnTo>
                    <a:lnTo>
                      <a:pt x="44" y="265"/>
                    </a:lnTo>
                    <a:lnTo>
                      <a:pt x="33" y="269"/>
                    </a:lnTo>
                    <a:lnTo>
                      <a:pt x="24" y="273"/>
                    </a:lnTo>
                    <a:lnTo>
                      <a:pt x="15" y="276"/>
                    </a:lnTo>
                    <a:lnTo>
                      <a:pt x="9" y="279"/>
                    </a:lnTo>
                    <a:lnTo>
                      <a:pt x="4" y="280"/>
                    </a:lnTo>
                    <a:lnTo>
                      <a:pt x="1" y="282"/>
                    </a:lnTo>
                    <a:lnTo>
                      <a:pt x="0" y="282"/>
                    </a:lnTo>
                    <a:lnTo>
                      <a:pt x="374" y="282"/>
                    </a:lnTo>
                    <a:lnTo>
                      <a:pt x="435" y="0"/>
                    </a:lnTo>
                    <a:lnTo>
                      <a:pt x="26" y="0"/>
                    </a:lnTo>
                    <a:lnTo>
                      <a:pt x="26" y="2"/>
                    </a:lnTo>
                  </a:path>
                </a:pathLst>
              </a:custGeom>
              <a:solidFill>
                <a:srgbClr val="214B9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688">
                  <a:solidFill>
                    <a:prstClr val="black"/>
                  </a:solidFill>
                </a:endParaRPr>
              </a:p>
            </p:txBody>
          </p:sp>
          <p:sp>
            <p:nvSpPr>
              <p:cNvPr id="13" name="Freeform 11"/>
              <p:cNvSpPr>
                <a:spLocks/>
              </p:cNvSpPr>
              <p:nvPr/>
            </p:nvSpPr>
            <p:spPr bwMode="auto">
              <a:xfrm>
                <a:off x="717" y="484"/>
                <a:ext cx="93" cy="46"/>
              </a:xfrm>
              <a:custGeom>
                <a:avLst/>
                <a:gdLst>
                  <a:gd name="T0" fmla="*/ 32 w 93"/>
                  <a:gd name="T1" fmla="*/ 9 h 46"/>
                  <a:gd name="T2" fmla="*/ 25 w 93"/>
                  <a:gd name="T3" fmla="*/ 10 h 46"/>
                  <a:gd name="T4" fmla="*/ 18 w 93"/>
                  <a:gd name="T5" fmla="*/ 11 h 46"/>
                  <a:gd name="T6" fmla="*/ 11 w 93"/>
                  <a:gd name="T7" fmla="*/ 12 h 46"/>
                  <a:gd name="T8" fmla="*/ 4 w 93"/>
                  <a:gd name="T9" fmla="*/ 13 h 46"/>
                  <a:gd name="T10" fmla="*/ 1 w 93"/>
                  <a:gd name="T11" fmla="*/ 14 h 46"/>
                  <a:gd name="T12" fmla="*/ 0 w 93"/>
                  <a:gd name="T13" fmla="*/ 16 h 46"/>
                  <a:gd name="T14" fmla="*/ 1 w 93"/>
                  <a:gd name="T15" fmla="*/ 18 h 46"/>
                  <a:gd name="T16" fmla="*/ 3 w 93"/>
                  <a:gd name="T17" fmla="*/ 19 h 46"/>
                  <a:gd name="T18" fmla="*/ 7 w 93"/>
                  <a:gd name="T19" fmla="*/ 19 h 46"/>
                  <a:gd name="T20" fmla="*/ 14 w 93"/>
                  <a:gd name="T21" fmla="*/ 19 h 46"/>
                  <a:gd name="T22" fmla="*/ 23 w 93"/>
                  <a:gd name="T23" fmla="*/ 19 h 46"/>
                  <a:gd name="T24" fmla="*/ 33 w 93"/>
                  <a:gd name="T25" fmla="*/ 17 h 46"/>
                  <a:gd name="T26" fmla="*/ 43 w 93"/>
                  <a:gd name="T27" fmla="*/ 16 h 46"/>
                  <a:gd name="T28" fmla="*/ 53 w 93"/>
                  <a:gd name="T29" fmla="*/ 15 h 46"/>
                  <a:gd name="T30" fmla="*/ 62 w 93"/>
                  <a:gd name="T31" fmla="*/ 15 h 46"/>
                  <a:gd name="T32" fmla="*/ 70 w 93"/>
                  <a:gd name="T33" fmla="*/ 14 h 46"/>
                  <a:gd name="T34" fmla="*/ 76 w 93"/>
                  <a:gd name="T35" fmla="*/ 15 h 46"/>
                  <a:gd name="T36" fmla="*/ 81 w 93"/>
                  <a:gd name="T37" fmla="*/ 16 h 46"/>
                  <a:gd name="T38" fmla="*/ 82 w 93"/>
                  <a:gd name="T39" fmla="*/ 20 h 46"/>
                  <a:gd name="T40" fmla="*/ 80 w 93"/>
                  <a:gd name="T41" fmla="*/ 27 h 46"/>
                  <a:gd name="T42" fmla="*/ 77 w 93"/>
                  <a:gd name="T43" fmla="*/ 36 h 46"/>
                  <a:gd name="T44" fmla="*/ 75 w 93"/>
                  <a:gd name="T45" fmla="*/ 44 h 46"/>
                  <a:gd name="T46" fmla="*/ 77 w 93"/>
                  <a:gd name="T47" fmla="*/ 45 h 46"/>
                  <a:gd name="T48" fmla="*/ 80 w 93"/>
                  <a:gd name="T49" fmla="*/ 42 h 46"/>
                  <a:gd name="T50" fmla="*/ 84 w 93"/>
                  <a:gd name="T51" fmla="*/ 35 h 46"/>
                  <a:gd name="T52" fmla="*/ 88 w 93"/>
                  <a:gd name="T53" fmla="*/ 27 h 46"/>
                  <a:gd name="T54" fmla="*/ 91 w 93"/>
                  <a:gd name="T55" fmla="*/ 19 h 46"/>
                  <a:gd name="T56" fmla="*/ 92 w 93"/>
                  <a:gd name="T57" fmla="*/ 10 h 46"/>
                  <a:gd name="T58" fmla="*/ 89 w 93"/>
                  <a:gd name="T59" fmla="*/ 5 h 46"/>
                  <a:gd name="T60" fmla="*/ 82 w 93"/>
                  <a:gd name="T61" fmla="*/ 2 h 46"/>
                  <a:gd name="T62" fmla="*/ 73 w 93"/>
                  <a:gd name="T63" fmla="*/ 0 h 46"/>
                  <a:gd name="T64" fmla="*/ 44 w 93"/>
                  <a:gd name="T65" fmla="*/ 0 h 46"/>
                  <a:gd name="T66" fmla="*/ 41 w 93"/>
                  <a:gd name="T67" fmla="*/ 1 h 46"/>
                  <a:gd name="T68" fmla="*/ 39 w 93"/>
                  <a:gd name="T69" fmla="*/ 3 h 46"/>
                  <a:gd name="T70" fmla="*/ 37 w 93"/>
                  <a:gd name="T71" fmla="*/ 5 h 46"/>
                  <a:gd name="T72" fmla="*/ 34 w 93"/>
                  <a:gd name="T73" fmla="*/ 7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 h="46">
                    <a:moveTo>
                      <a:pt x="34" y="7"/>
                    </a:moveTo>
                    <a:lnTo>
                      <a:pt x="32" y="9"/>
                    </a:lnTo>
                    <a:lnTo>
                      <a:pt x="28" y="10"/>
                    </a:lnTo>
                    <a:lnTo>
                      <a:pt x="25" y="10"/>
                    </a:lnTo>
                    <a:lnTo>
                      <a:pt x="21" y="10"/>
                    </a:lnTo>
                    <a:lnTo>
                      <a:pt x="18" y="11"/>
                    </a:lnTo>
                    <a:lnTo>
                      <a:pt x="14" y="12"/>
                    </a:lnTo>
                    <a:lnTo>
                      <a:pt x="11" y="12"/>
                    </a:lnTo>
                    <a:lnTo>
                      <a:pt x="8" y="12"/>
                    </a:lnTo>
                    <a:lnTo>
                      <a:pt x="4" y="13"/>
                    </a:lnTo>
                    <a:lnTo>
                      <a:pt x="2" y="13"/>
                    </a:lnTo>
                    <a:lnTo>
                      <a:pt x="1" y="14"/>
                    </a:lnTo>
                    <a:lnTo>
                      <a:pt x="0" y="16"/>
                    </a:lnTo>
                    <a:lnTo>
                      <a:pt x="0" y="17"/>
                    </a:lnTo>
                    <a:lnTo>
                      <a:pt x="1" y="18"/>
                    </a:lnTo>
                    <a:lnTo>
                      <a:pt x="2" y="18"/>
                    </a:lnTo>
                    <a:lnTo>
                      <a:pt x="3" y="19"/>
                    </a:lnTo>
                    <a:lnTo>
                      <a:pt x="5" y="19"/>
                    </a:lnTo>
                    <a:lnTo>
                      <a:pt x="7" y="19"/>
                    </a:lnTo>
                    <a:lnTo>
                      <a:pt x="10" y="19"/>
                    </a:lnTo>
                    <a:lnTo>
                      <a:pt x="14" y="19"/>
                    </a:lnTo>
                    <a:lnTo>
                      <a:pt x="18" y="19"/>
                    </a:lnTo>
                    <a:lnTo>
                      <a:pt x="23" y="19"/>
                    </a:lnTo>
                    <a:lnTo>
                      <a:pt x="28" y="18"/>
                    </a:lnTo>
                    <a:lnTo>
                      <a:pt x="33" y="17"/>
                    </a:lnTo>
                    <a:lnTo>
                      <a:pt x="38" y="17"/>
                    </a:lnTo>
                    <a:lnTo>
                      <a:pt x="43" y="16"/>
                    </a:lnTo>
                    <a:lnTo>
                      <a:pt x="48" y="16"/>
                    </a:lnTo>
                    <a:lnTo>
                      <a:pt x="53" y="15"/>
                    </a:lnTo>
                    <a:lnTo>
                      <a:pt x="58" y="15"/>
                    </a:lnTo>
                    <a:lnTo>
                      <a:pt x="62" y="15"/>
                    </a:lnTo>
                    <a:lnTo>
                      <a:pt x="66" y="14"/>
                    </a:lnTo>
                    <a:lnTo>
                      <a:pt x="70" y="14"/>
                    </a:lnTo>
                    <a:lnTo>
                      <a:pt x="73" y="14"/>
                    </a:lnTo>
                    <a:lnTo>
                      <a:pt x="76" y="15"/>
                    </a:lnTo>
                    <a:lnTo>
                      <a:pt x="79" y="15"/>
                    </a:lnTo>
                    <a:lnTo>
                      <a:pt x="81" y="16"/>
                    </a:lnTo>
                    <a:lnTo>
                      <a:pt x="81" y="18"/>
                    </a:lnTo>
                    <a:lnTo>
                      <a:pt x="82" y="20"/>
                    </a:lnTo>
                    <a:lnTo>
                      <a:pt x="81" y="24"/>
                    </a:lnTo>
                    <a:lnTo>
                      <a:pt x="80" y="27"/>
                    </a:lnTo>
                    <a:lnTo>
                      <a:pt x="79" y="31"/>
                    </a:lnTo>
                    <a:lnTo>
                      <a:pt x="77" y="36"/>
                    </a:lnTo>
                    <a:lnTo>
                      <a:pt x="75" y="41"/>
                    </a:lnTo>
                    <a:lnTo>
                      <a:pt x="75" y="44"/>
                    </a:lnTo>
                    <a:lnTo>
                      <a:pt x="76" y="45"/>
                    </a:lnTo>
                    <a:lnTo>
                      <a:pt x="77" y="45"/>
                    </a:lnTo>
                    <a:lnTo>
                      <a:pt x="79" y="44"/>
                    </a:lnTo>
                    <a:lnTo>
                      <a:pt x="80" y="42"/>
                    </a:lnTo>
                    <a:lnTo>
                      <a:pt x="82" y="39"/>
                    </a:lnTo>
                    <a:lnTo>
                      <a:pt x="84" y="35"/>
                    </a:lnTo>
                    <a:lnTo>
                      <a:pt x="86" y="32"/>
                    </a:lnTo>
                    <a:lnTo>
                      <a:pt x="88" y="27"/>
                    </a:lnTo>
                    <a:lnTo>
                      <a:pt x="90" y="23"/>
                    </a:lnTo>
                    <a:lnTo>
                      <a:pt x="91" y="19"/>
                    </a:lnTo>
                    <a:lnTo>
                      <a:pt x="92" y="15"/>
                    </a:lnTo>
                    <a:lnTo>
                      <a:pt x="92" y="10"/>
                    </a:lnTo>
                    <a:lnTo>
                      <a:pt x="91" y="7"/>
                    </a:lnTo>
                    <a:lnTo>
                      <a:pt x="89" y="5"/>
                    </a:lnTo>
                    <a:lnTo>
                      <a:pt x="86" y="3"/>
                    </a:lnTo>
                    <a:lnTo>
                      <a:pt x="82" y="2"/>
                    </a:lnTo>
                    <a:lnTo>
                      <a:pt x="78" y="1"/>
                    </a:lnTo>
                    <a:lnTo>
                      <a:pt x="73" y="0"/>
                    </a:lnTo>
                    <a:lnTo>
                      <a:pt x="67" y="0"/>
                    </a:lnTo>
                    <a:lnTo>
                      <a:pt x="44" y="0"/>
                    </a:lnTo>
                    <a:lnTo>
                      <a:pt x="43" y="0"/>
                    </a:lnTo>
                    <a:lnTo>
                      <a:pt x="41" y="1"/>
                    </a:lnTo>
                    <a:lnTo>
                      <a:pt x="41" y="2"/>
                    </a:lnTo>
                    <a:lnTo>
                      <a:pt x="39" y="3"/>
                    </a:lnTo>
                    <a:lnTo>
                      <a:pt x="39" y="4"/>
                    </a:lnTo>
                    <a:lnTo>
                      <a:pt x="37" y="5"/>
                    </a:lnTo>
                    <a:lnTo>
                      <a:pt x="36" y="6"/>
                    </a:lnTo>
                    <a:lnTo>
                      <a:pt x="34" y="7"/>
                    </a:lnTo>
                  </a:path>
                </a:pathLst>
              </a:custGeom>
              <a:solidFill>
                <a:srgbClr val="004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688">
                  <a:solidFill>
                    <a:prstClr val="black"/>
                  </a:solidFill>
                </a:endParaRPr>
              </a:p>
            </p:txBody>
          </p:sp>
          <p:sp>
            <p:nvSpPr>
              <p:cNvPr id="14" name="Freeform 12"/>
              <p:cNvSpPr>
                <a:spLocks/>
              </p:cNvSpPr>
              <p:nvPr/>
            </p:nvSpPr>
            <p:spPr bwMode="auto">
              <a:xfrm>
                <a:off x="412" y="463"/>
                <a:ext cx="373" cy="216"/>
              </a:xfrm>
              <a:custGeom>
                <a:avLst/>
                <a:gdLst>
                  <a:gd name="T0" fmla="*/ 0 w 373"/>
                  <a:gd name="T1" fmla="*/ 184 h 217"/>
                  <a:gd name="T2" fmla="*/ 6 w 373"/>
                  <a:gd name="T3" fmla="*/ 181 h 217"/>
                  <a:gd name="T4" fmla="*/ 23 w 373"/>
                  <a:gd name="T5" fmla="*/ 173 h 217"/>
                  <a:gd name="T6" fmla="*/ 46 w 373"/>
                  <a:gd name="T7" fmla="*/ 162 h 217"/>
                  <a:gd name="T8" fmla="*/ 74 w 373"/>
                  <a:gd name="T9" fmla="*/ 148 h 217"/>
                  <a:gd name="T10" fmla="*/ 102 w 373"/>
                  <a:gd name="T11" fmla="*/ 135 h 217"/>
                  <a:gd name="T12" fmla="*/ 128 w 373"/>
                  <a:gd name="T13" fmla="*/ 122 h 217"/>
                  <a:gd name="T14" fmla="*/ 149 w 373"/>
                  <a:gd name="T15" fmla="*/ 112 h 217"/>
                  <a:gd name="T16" fmla="*/ 161 w 373"/>
                  <a:gd name="T17" fmla="*/ 108 h 217"/>
                  <a:gd name="T18" fmla="*/ 175 w 373"/>
                  <a:gd name="T19" fmla="*/ 108 h 217"/>
                  <a:gd name="T20" fmla="*/ 190 w 373"/>
                  <a:gd name="T21" fmla="*/ 108 h 217"/>
                  <a:gd name="T22" fmla="*/ 206 w 373"/>
                  <a:gd name="T23" fmla="*/ 108 h 217"/>
                  <a:gd name="T24" fmla="*/ 223 w 373"/>
                  <a:gd name="T25" fmla="*/ 108 h 217"/>
                  <a:gd name="T26" fmla="*/ 240 w 373"/>
                  <a:gd name="T27" fmla="*/ 101 h 217"/>
                  <a:gd name="T28" fmla="*/ 257 w 373"/>
                  <a:gd name="T29" fmla="*/ 94 h 217"/>
                  <a:gd name="T30" fmla="*/ 275 w 373"/>
                  <a:gd name="T31" fmla="*/ 87 h 217"/>
                  <a:gd name="T32" fmla="*/ 292 w 373"/>
                  <a:gd name="T33" fmla="*/ 81 h 217"/>
                  <a:gd name="T34" fmla="*/ 297 w 373"/>
                  <a:gd name="T35" fmla="*/ 79 h 217"/>
                  <a:gd name="T36" fmla="*/ 304 w 373"/>
                  <a:gd name="T37" fmla="*/ 77 h 217"/>
                  <a:gd name="T38" fmla="*/ 312 w 373"/>
                  <a:gd name="T39" fmla="*/ 75 h 217"/>
                  <a:gd name="T40" fmla="*/ 321 w 373"/>
                  <a:gd name="T41" fmla="*/ 72 h 217"/>
                  <a:gd name="T42" fmla="*/ 331 w 373"/>
                  <a:gd name="T43" fmla="*/ 69 h 217"/>
                  <a:gd name="T44" fmla="*/ 341 w 373"/>
                  <a:gd name="T45" fmla="*/ 67 h 217"/>
                  <a:gd name="T46" fmla="*/ 351 w 373"/>
                  <a:gd name="T47" fmla="*/ 64 h 217"/>
                  <a:gd name="T48" fmla="*/ 360 w 373"/>
                  <a:gd name="T49" fmla="*/ 63 h 217"/>
                  <a:gd name="T50" fmla="*/ 365 w 373"/>
                  <a:gd name="T51" fmla="*/ 62 h 217"/>
                  <a:gd name="T52" fmla="*/ 369 w 373"/>
                  <a:gd name="T53" fmla="*/ 61 h 217"/>
                  <a:gd name="T54" fmla="*/ 371 w 373"/>
                  <a:gd name="T55" fmla="*/ 59 h 217"/>
                  <a:gd name="T56" fmla="*/ 372 w 373"/>
                  <a:gd name="T57" fmla="*/ 58 h 217"/>
                  <a:gd name="T58" fmla="*/ 370 w 373"/>
                  <a:gd name="T59" fmla="*/ 56 h 217"/>
                  <a:gd name="T60" fmla="*/ 365 w 373"/>
                  <a:gd name="T61" fmla="*/ 55 h 217"/>
                  <a:gd name="T62" fmla="*/ 358 w 373"/>
                  <a:gd name="T63" fmla="*/ 54 h 217"/>
                  <a:gd name="T64" fmla="*/ 349 w 373"/>
                  <a:gd name="T65" fmla="*/ 54 h 217"/>
                  <a:gd name="T66" fmla="*/ 330 w 373"/>
                  <a:gd name="T67" fmla="*/ 56 h 217"/>
                  <a:gd name="T68" fmla="*/ 310 w 373"/>
                  <a:gd name="T69" fmla="*/ 61 h 217"/>
                  <a:gd name="T70" fmla="*/ 288 w 373"/>
                  <a:gd name="T71" fmla="*/ 67 h 217"/>
                  <a:gd name="T72" fmla="*/ 266 w 373"/>
                  <a:gd name="T73" fmla="*/ 74 h 217"/>
                  <a:gd name="T74" fmla="*/ 244 w 373"/>
                  <a:gd name="T75" fmla="*/ 82 h 217"/>
                  <a:gd name="T76" fmla="*/ 224 w 373"/>
                  <a:gd name="T77" fmla="*/ 90 h 217"/>
                  <a:gd name="T78" fmla="*/ 208 w 373"/>
                  <a:gd name="T79" fmla="*/ 96 h 217"/>
                  <a:gd name="T80" fmla="*/ 197 w 373"/>
                  <a:gd name="T81" fmla="*/ 102 h 217"/>
                  <a:gd name="T82" fmla="*/ 344 w 373"/>
                  <a:gd name="T83" fmla="*/ 19 h 217"/>
                  <a:gd name="T84" fmla="*/ 342 w 373"/>
                  <a:gd name="T85" fmla="*/ 12 h 217"/>
                  <a:gd name="T86" fmla="*/ 331 w 373"/>
                  <a:gd name="T87" fmla="*/ 7 h 217"/>
                  <a:gd name="T88" fmla="*/ 314 w 373"/>
                  <a:gd name="T89" fmla="*/ 3 h 217"/>
                  <a:gd name="T90" fmla="*/ 295 w 373"/>
                  <a:gd name="T91" fmla="*/ 2 h 217"/>
                  <a:gd name="T92" fmla="*/ 275 w 373"/>
                  <a:gd name="T93" fmla="*/ 0 h 217"/>
                  <a:gd name="T94" fmla="*/ 256 w 373"/>
                  <a:gd name="T95" fmla="*/ 0 h 217"/>
                  <a:gd name="T96" fmla="*/ 243 w 373"/>
                  <a:gd name="T97" fmla="*/ 0 h 217"/>
                  <a:gd name="T98" fmla="*/ 237 w 373"/>
                  <a:gd name="T99" fmla="*/ 0 h 2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73" h="217">
                    <a:moveTo>
                      <a:pt x="47" y="0"/>
                    </a:moveTo>
                    <a:lnTo>
                      <a:pt x="0" y="216"/>
                    </a:lnTo>
                    <a:lnTo>
                      <a:pt x="2" y="215"/>
                    </a:lnTo>
                    <a:lnTo>
                      <a:pt x="6" y="213"/>
                    </a:lnTo>
                    <a:lnTo>
                      <a:pt x="14" y="209"/>
                    </a:lnTo>
                    <a:lnTo>
                      <a:pt x="23" y="205"/>
                    </a:lnTo>
                    <a:lnTo>
                      <a:pt x="34" y="200"/>
                    </a:lnTo>
                    <a:lnTo>
                      <a:pt x="46" y="194"/>
                    </a:lnTo>
                    <a:lnTo>
                      <a:pt x="60" y="187"/>
                    </a:lnTo>
                    <a:lnTo>
                      <a:pt x="74" y="180"/>
                    </a:lnTo>
                    <a:lnTo>
                      <a:pt x="88" y="173"/>
                    </a:lnTo>
                    <a:lnTo>
                      <a:pt x="102" y="167"/>
                    </a:lnTo>
                    <a:lnTo>
                      <a:pt x="116" y="160"/>
                    </a:lnTo>
                    <a:lnTo>
                      <a:pt x="128" y="154"/>
                    </a:lnTo>
                    <a:lnTo>
                      <a:pt x="140" y="148"/>
                    </a:lnTo>
                    <a:lnTo>
                      <a:pt x="149" y="144"/>
                    </a:lnTo>
                    <a:lnTo>
                      <a:pt x="156" y="140"/>
                    </a:lnTo>
                    <a:lnTo>
                      <a:pt x="161" y="138"/>
                    </a:lnTo>
                    <a:lnTo>
                      <a:pt x="168" y="135"/>
                    </a:lnTo>
                    <a:lnTo>
                      <a:pt x="175" y="131"/>
                    </a:lnTo>
                    <a:lnTo>
                      <a:pt x="182" y="127"/>
                    </a:lnTo>
                    <a:lnTo>
                      <a:pt x="190" y="124"/>
                    </a:lnTo>
                    <a:lnTo>
                      <a:pt x="198" y="120"/>
                    </a:lnTo>
                    <a:lnTo>
                      <a:pt x="206" y="116"/>
                    </a:lnTo>
                    <a:lnTo>
                      <a:pt x="214" y="112"/>
                    </a:lnTo>
                    <a:lnTo>
                      <a:pt x="223" y="109"/>
                    </a:lnTo>
                    <a:lnTo>
                      <a:pt x="231" y="105"/>
                    </a:lnTo>
                    <a:lnTo>
                      <a:pt x="240" y="101"/>
                    </a:lnTo>
                    <a:lnTo>
                      <a:pt x="248" y="97"/>
                    </a:lnTo>
                    <a:lnTo>
                      <a:pt x="257" y="94"/>
                    </a:lnTo>
                    <a:lnTo>
                      <a:pt x="266" y="90"/>
                    </a:lnTo>
                    <a:lnTo>
                      <a:pt x="275" y="87"/>
                    </a:lnTo>
                    <a:lnTo>
                      <a:pt x="284" y="84"/>
                    </a:lnTo>
                    <a:lnTo>
                      <a:pt x="292" y="81"/>
                    </a:lnTo>
                    <a:lnTo>
                      <a:pt x="294" y="80"/>
                    </a:lnTo>
                    <a:lnTo>
                      <a:pt x="297" y="79"/>
                    </a:lnTo>
                    <a:lnTo>
                      <a:pt x="300" y="79"/>
                    </a:lnTo>
                    <a:lnTo>
                      <a:pt x="304" y="77"/>
                    </a:lnTo>
                    <a:lnTo>
                      <a:pt x="308" y="76"/>
                    </a:lnTo>
                    <a:lnTo>
                      <a:pt x="312" y="75"/>
                    </a:lnTo>
                    <a:lnTo>
                      <a:pt x="316" y="74"/>
                    </a:lnTo>
                    <a:lnTo>
                      <a:pt x="321" y="72"/>
                    </a:lnTo>
                    <a:lnTo>
                      <a:pt x="326" y="71"/>
                    </a:lnTo>
                    <a:lnTo>
                      <a:pt x="331" y="69"/>
                    </a:lnTo>
                    <a:lnTo>
                      <a:pt x="336" y="68"/>
                    </a:lnTo>
                    <a:lnTo>
                      <a:pt x="341" y="67"/>
                    </a:lnTo>
                    <a:lnTo>
                      <a:pt x="346" y="66"/>
                    </a:lnTo>
                    <a:lnTo>
                      <a:pt x="351" y="64"/>
                    </a:lnTo>
                    <a:lnTo>
                      <a:pt x="356" y="64"/>
                    </a:lnTo>
                    <a:lnTo>
                      <a:pt x="360" y="63"/>
                    </a:lnTo>
                    <a:lnTo>
                      <a:pt x="363" y="62"/>
                    </a:lnTo>
                    <a:lnTo>
                      <a:pt x="365" y="62"/>
                    </a:lnTo>
                    <a:lnTo>
                      <a:pt x="368" y="61"/>
                    </a:lnTo>
                    <a:lnTo>
                      <a:pt x="369" y="61"/>
                    </a:lnTo>
                    <a:lnTo>
                      <a:pt x="371" y="60"/>
                    </a:lnTo>
                    <a:lnTo>
                      <a:pt x="371" y="59"/>
                    </a:lnTo>
                    <a:lnTo>
                      <a:pt x="372" y="59"/>
                    </a:lnTo>
                    <a:lnTo>
                      <a:pt x="372" y="58"/>
                    </a:lnTo>
                    <a:lnTo>
                      <a:pt x="371" y="57"/>
                    </a:lnTo>
                    <a:lnTo>
                      <a:pt x="370" y="56"/>
                    </a:lnTo>
                    <a:lnTo>
                      <a:pt x="368" y="55"/>
                    </a:lnTo>
                    <a:lnTo>
                      <a:pt x="365" y="55"/>
                    </a:lnTo>
                    <a:lnTo>
                      <a:pt x="362" y="54"/>
                    </a:lnTo>
                    <a:lnTo>
                      <a:pt x="358" y="54"/>
                    </a:lnTo>
                    <a:lnTo>
                      <a:pt x="354" y="54"/>
                    </a:lnTo>
                    <a:lnTo>
                      <a:pt x="349" y="54"/>
                    </a:lnTo>
                    <a:lnTo>
                      <a:pt x="340" y="55"/>
                    </a:lnTo>
                    <a:lnTo>
                      <a:pt x="330" y="56"/>
                    </a:lnTo>
                    <a:lnTo>
                      <a:pt x="321" y="58"/>
                    </a:lnTo>
                    <a:lnTo>
                      <a:pt x="310" y="61"/>
                    </a:lnTo>
                    <a:lnTo>
                      <a:pt x="299" y="64"/>
                    </a:lnTo>
                    <a:lnTo>
                      <a:pt x="288" y="67"/>
                    </a:lnTo>
                    <a:lnTo>
                      <a:pt x="276" y="70"/>
                    </a:lnTo>
                    <a:lnTo>
                      <a:pt x="266" y="74"/>
                    </a:lnTo>
                    <a:lnTo>
                      <a:pt x="254" y="78"/>
                    </a:lnTo>
                    <a:lnTo>
                      <a:pt x="244" y="82"/>
                    </a:lnTo>
                    <a:lnTo>
                      <a:pt x="234" y="86"/>
                    </a:lnTo>
                    <a:lnTo>
                      <a:pt x="224" y="90"/>
                    </a:lnTo>
                    <a:lnTo>
                      <a:pt x="216" y="93"/>
                    </a:lnTo>
                    <a:lnTo>
                      <a:pt x="208" y="96"/>
                    </a:lnTo>
                    <a:lnTo>
                      <a:pt x="202" y="99"/>
                    </a:lnTo>
                    <a:lnTo>
                      <a:pt x="197" y="102"/>
                    </a:lnTo>
                    <a:lnTo>
                      <a:pt x="169" y="19"/>
                    </a:lnTo>
                    <a:lnTo>
                      <a:pt x="344" y="19"/>
                    </a:lnTo>
                    <a:lnTo>
                      <a:pt x="344" y="15"/>
                    </a:lnTo>
                    <a:lnTo>
                      <a:pt x="342" y="12"/>
                    </a:lnTo>
                    <a:lnTo>
                      <a:pt x="337" y="9"/>
                    </a:lnTo>
                    <a:lnTo>
                      <a:pt x="331" y="7"/>
                    </a:lnTo>
                    <a:lnTo>
                      <a:pt x="323" y="5"/>
                    </a:lnTo>
                    <a:lnTo>
                      <a:pt x="314" y="3"/>
                    </a:lnTo>
                    <a:lnTo>
                      <a:pt x="305" y="3"/>
                    </a:lnTo>
                    <a:lnTo>
                      <a:pt x="295" y="2"/>
                    </a:lnTo>
                    <a:lnTo>
                      <a:pt x="285" y="1"/>
                    </a:lnTo>
                    <a:lnTo>
                      <a:pt x="275" y="0"/>
                    </a:lnTo>
                    <a:lnTo>
                      <a:pt x="265" y="0"/>
                    </a:lnTo>
                    <a:lnTo>
                      <a:pt x="256" y="0"/>
                    </a:lnTo>
                    <a:lnTo>
                      <a:pt x="249" y="0"/>
                    </a:lnTo>
                    <a:lnTo>
                      <a:pt x="243" y="0"/>
                    </a:lnTo>
                    <a:lnTo>
                      <a:pt x="239" y="0"/>
                    </a:lnTo>
                    <a:lnTo>
                      <a:pt x="237" y="0"/>
                    </a:lnTo>
                    <a:lnTo>
                      <a:pt x="47" y="0"/>
                    </a:lnTo>
                  </a:path>
                </a:pathLst>
              </a:custGeom>
              <a:solidFill>
                <a:srgbClr val="214B9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688">
                  <a:solidFill>
                    <a:prstClr val="black"/>
                  </a:solidFill>
                </a:endParaRPr>
              </a:p>
            </p:txBody>
          </p:sp>
          <p:sp>
            <p:nvSpPr>
              <p:cNvPr id="15" name="Freeform 13"/>
              <p:cNvSpPr>
                <a:spLocks/>
              </p:cNvSpPr>
              <p:nvPr/>
            </p:nvSpPr>
            <p:spPr bwMode="auto">
              <a:xfrm>
                <a:off x="945" y="398"/>
                <a:ext cx="112" cy="108"/>
              </a:xfrm>
              <a:custGeom>
                <a:avLst/>
                <a:gdLst>
                  <a:gd name="T0" fmla="*/ 31 w 113"/>
                  <a:gd name="T1" fmla="*/ 138 h 107"/>
                  <a:gd name="T2" fmla="*/ 15 w 113"/>
                  <a:gd name="T3" fmla="*/ 134 h 107"/>
                  <a:gd name="T4" fmla="*/ 4 w 113"/>
                  <a:gd name="T5" fmla="*/ 125 h 107"/>
                  <a:gd name="T6" fmla="*/ 0 w 113"/>
                  <a:gd name="T7" fmla="*/ 111 h 107"/>
                  <a:gd name="T8" fmla="*/ 3 w 113"/>
                  <a:gd name="T9" fmla="*/ 95 h 107"/>
                  <a:gd name="T10" fmla="*/ 6 w 113"/>
                  <a:gd name="T11" fmla="*/ 48 h 107"/>
                  <a:gd name="T12" fmla="*/ 9 w 113"/>
                  <a:gd name="T13" fmla="*/ 35 h 107"/>
                  <a:gd name="T14" fmla="*/ 11 w 113"/>
                  <a:gd name="T15" fmla="*/ 24 h 107"/>
                  <a:gd name="T16" fmla="*/ 13 w 113"/>
                  <a:gd name="T17" fmla="*/ 15 h 107"/>
                  <a:gd name="T18" fmla="*/ 15 w 113"/>
                  <a:gd name="T19" fmla="*/ 8 h 107"/>
                  <a:gd name="T20" fmla="*/ 16 w 113"/>
                  <a:gd name="T21" fmla="*/ 3 h 107"/>
                  <a:gd name="T22" fmla="*/ 17 w 113"/>
                  <a:gd name="T23" fmla="*/ 0 h 107"/>
                  <a:gd name="T24" fmla="*/ 40 w 113"/>
                  <a:gd name="T25" fmla="*/ 0 h 107"/>
                  <a:gd name="T26" fmla="*/ 40 w 113"/>
                  <a:gd name="T27" fmla="*/ 3 h 107"/>
                  <a:gd name="T28" fmla="*/ 38 w 113"/>
                  <a:gd name="T29" fmla="*/ 10 h 107"/>
                  <a:gd name="T30" fmla="*/ 36 w 113"/>
                  <a:gd name="T31" fmla="*/ 20 h 107"/>
                  <a:gd name="T32" fmla="*/ 33 w 113"/>
                  <a:gd name="T33" fmla="*/ 33 h 107"/>
                  <a:gd name="T34" fmla="*/ 30 w 113"/>
                  <a:gd name="T35" fmla="*/ 44 h 107"/>
                  <a:gd name="T36" fmla="*/ 28 w 113"/>
                  <a:gd name="T37" fmla="*/ 86 h 107"/>
                  <a:gd name="T38" fmla="*/ 27 w 113"/>
                  <a:gd name="T39" fmla="*/ 94 h 107"/>
                  <a:gd name="T40" fmla="*/ 26 w 113"/>
                  <a:gd name="T41" fmla="*/ 96 h 107"/>
                  <a:gd name="T42" fmla="*/ 25 w 113"/>
                  <a:gd name="T43" fmla="*/ 106 h 107"/>
                  <a:gd name="T44" fmla="*/ 27 w 113"/>
                  <a:gd name="T45" fmla="*/ 115 h 107"/>
                  <a:gd name="T46" fmla="*/ 34 w 113"/>
                  <a:gd name="T47" fmla="*/ 120 h 107"/>
                  <a:gd name="T48" fmla="*/ 44 w 113"/>
                  <a:gd name="T49" fmla="*/ 121 h 107"/>
                  <a:gd name="T50" fmla="*/ 56 w 113"/>
                  <a:gd name="T51" fmla="*/ 120 h 107"/>
                  <a:gd name="T52" fmla="*/ 56 w 113"/>
                  <a:gd name="T53" fmla="*/ 115 h 107"/>
                  <a:gd name="T54" fmla="*/ 56 w 113"/>
                  <a:gd name="T55" fmla="*/ 106 h 107"/>
                  <a:gd name="T56" fmla="*/ 56 w 113"/>
                  <a:gd name="T57" fmla="*/ 96 h 107"/>
                  <a:gd name="T58" fmla="*/ 56 w 113"/>
                  <a:gd name="T59" fmla="*/ 90 h 107"/>
                  <a:gd name="T60" fmla="*/ 56 w 113"/>
                  <a:gd name="T61" fmla="*/ 50 h 107"/>
                  <a:gd name="T62" fmla="*/ 56 w 113"/>
                  <a:gd name="T63" fmla="*/ 39 h 107"/>
                  <a:gd name="T64" fmla="*/ 56 w 113"/>
                  <a:gd name="T65" fmla="*/ 28 h 107"/>
                  <a:gd name="T66" fmla="*/ 56 w 113"/>
                  <a:gd name="T67" fmla="*/ 18 h 107"/>
                  <a:gd name="T68" fmla="*/ 56 w 113"/>
                  <a:gd name="T69" fmla="*/ 9 h 107"/>
                  <a:gd name="T70" fmla="*/ 56 w 113"/>
                  <a:gd name="T71" fmla="*/ 2 h 107"/>
                  <a:gd name="T72" fmla="*/ 57 w 113"/>
                  <a:gd name="T73" fmla="*/ 0 h 107"/>
                  <a:gd name="T74" fmla="*/ 77 w 113"/>
                  <a:gd name="T75" fmla="*/ 12 h 107"/>
                  <a:gd name="T76" fmla="*/ 74 w 113"/>
                  <a:gd name="T77" fmla="*/ 27 h 107"/>
                  <a:gd name="T78" fmla="*/ 73 w 113"/>
                  <a:gd name="T79" fmla="*/ 33 h 107"/>
                  <a:gd name="T80" fmla="*/ 72 w 113"/>
                  <a:gd name="T81" fmla="*/ 35 h 107"/>
                  <a:gd name="T82" fmla="*/ 72 w 113"/>
                  <a:gd name="T83" fmla="*/ 37 h 107"/>
                  <a:gd name="T84" fmla="*/ 70 w 113"/>
                  <a:gd name="T85" fmla="*/ 44 h 107"/>
                  <a:gd name="T86" fmla="*/ 67 w 113"/>
                  <a:gd name="T87" fmla="*/ 91 h 107"/>
                  <a:gd name="T88" fmla="*/ 63 w 113"/>
                  <a:gd name="T89" fmla="*/ 107 h 107"/>
                  <a:gd name="T90" fmla="*/ 60 w 113"/>
                  <a:gd name="T91" fmla="*/ 115 h 107"/>
                  <a:gd name="T92" fmla="*/ 56 w 113"/>
                  <a:gd name="T93" fmla="*/ 122 h 107"/>
                  <a:gd name="T94" fmla="*/ 56 w 113"/>
                  <a:gd name="T95" fmla="*/ 127 h 107"/>
                  <a:gd name="T96" fmla="*/ 56 w 113"/>
                  <a:gd name="T97" fmla="*/ 131 h 107"/>
                  <a:gd name="T98" fmla="*/ 56 w 113"/>
                  <a:gd name="T99" fmla="*/ 135 h 107"/>
                  <a:gd name="T100" fmla="*/ 56 w 113"/>
                  <a:gd name="T101" fmla="*/ 137 h 107"/>
                  <a:gd name="T102" fmla="*/ 46 w 113"/>
                  <a:gd name="T103" fmla="*/ 138 h 1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 h="107">
                    <a:moveTo>
                      <a:pt x="41" y="106"/>
                    </a:moveTo>
                    <a:lnTo>
                      <a:pt x="31" y="106"/>
                    </a:lnTo>
                    <a:lnTo>
                      <a:pt x="22" y="104"/>
                    </a:lnTo>
                    <a:lnTo>
                      <a:pt x="15" y="102"/>
                    </a:lnTo>
                    <a:lnTo>
                      <a:pt x="8" y="98"/>
                    </a:lnTo>
                    <a:lnTo>
                      <a:pt x="4" y="93"/>
                    </a:lnTo>
                    <a:lnTo>
                      <a:pt x="1" y="87"/>
                    </a:lnTo>
                    <a:lnTo>
                      <a:pt x="0" y="79"/>
                    </a:lnTo>
                    <a:lnTo>
                      <a:pt x="1" y="70"/>
                    </a:lnTo>
                    <a:lnTo>
                      <a:pt x="3" y="63"/>
                    </a:lnTo>
                    <a:lnTo>
                      <a:pt x="5" y="55"/>
                    </a:lnTo>
                    <a:lnTo>
                      <a:pt x="6" y="48"/>
                    </a:lnTo>
                    <a:lnTo>
                      <a:pt x="7" y="42"/>
                    </a:lnTo>
                    <a:lnTo>
                      <a:pt x="9" y="35"/>
                    </a:lnTo>
                    <a:lnTo>
                      <a:pt x="10" y="30"/>
                    </a:lnTo>
                    <a:lnTo>
                      <a:pt x="11" y="24"/>
                    </a:lnTo>
                    <a:lnTo>
                      <a:pt x="12" y="19"/>
                    </a:lnTo>
                    <a:lnTo>
                      <a:pt x="13" y="15"/>
                    </a:lnTo>
                    <a:lnTo>
                      <a:pt x="14" y="11"/>
                    </a:lnTo>
                    <a:lnTo>
                      <a:pt x="15" y="8"/>
                    </a:lnTo>
                    <a:lnTo>
                      <a:pt x="16" y="5"/>
                    </a:lnTo>
                    <a:lnTo>
                      <a:pt x="16" y="3"/>
                    </a:lnTo>
                    <a:lnTo>
                      <a:pt x="17" y="2"/>
                    </a:lnTo>
                    <a:lnTo>
                      <a:pt x="17" y="0"/>
                    </a:lnTo>
                    <a:lnTo>
                      <a:pt x="40" y="0"/>
                    </a:lnTo>
                    <a:lnTo>
                      <a:pt x="40" y="1"/>
                    </a:lnTo>
                    <a:lnTo>
                      <a:pt x="40" y="3"/>
                    </a:lnTo>
                    <a:lnTo>
                      <a:pt x="39" y="6"/>
                    </a:lnTo>
                    <a:lnTo>
                      <a:pt x="38" y="10"/>
                    </a:lnTo>
                    <a:lnTo>
                      <a:pt x="37" y="15"/>
                    </a:lnTo>
                    <a:lnTo>
                      <a:pt x="36" y="20"/>
                    </a:lnTo>
                    <a:lnTo>
                      <a:pt x="35" y="27"/>
                    </a:lnTo>
                    <a:lnTo>
                      <a:pt x="33" y="33"/>
                    </a:lnTo>
                    <a:lnTo>
                      <a:pt x="32" y="38"/>
                    </a:lnTo>
                    <a:lnTo>
                      <a:pt x="30" y="44"/>
                    </a:lnTo>
                    <a:lnTo>
                      <a:pt x="29" y="50"/>
                    </a:lnTo>
                    <a:lnTo>
                      <a:pt x="28" y="54"/>
                    </a:lnTo>
                    <a:lnTo>
                      <a:pt x="27" y="58"/>
                    </a:lnTo>
                    <a:lnTo>
                      <a:pt x="27" y="62"/>
                    </a:lnTo>
                    <a:lnTo>
                      <a:pt x="26" y="63"/>
                    </a:lnTo>
                    <a:lnTo>
                      <a:pt x="26" y="64"/>
                    </a:lnTo>
                    <a:lnTo>
                      <a:pt x="25" y="69"/>
                    </a:lnTo>
                    <a:lnTo>
                      <a:pt x="25" y="74"/>
                    </a:lnTo>
                    <a:lnTo>
                      <a:pt x="26" y="79"/>
                    </a:lnTo>
                    <a:lnTo>
                      <a:pt x="27" y="83"/>
                    </a:lnTo>
                    <a:lnTo>
                      <a:pt x="30" y="86"/>
                    </a:lnTo>
                    <a:lnTo>
                      <a:pt x="34" y="88"/>
                    </a:lnTo>
                    <a:lnTo>
                      <a:pt x="38" y="89"/>
                    </a:lnTo>
                    <a:lnTo>
                      <a:pt x="44" y="89"/>
                    </a:lnTo>
                    <a:lnTo>
                      <a:pt x="51" y="89"/>
                    </a:lnTo>
                    <a:lnTo>
                      <a:pt x="56" y="88"/>
                    </a:lnTo>
                    <a:lnTo>
                      <a:pt x="61" y="86"/>
                    </a:lnTo>
                    <a:lnTo>
                      <a:pt x="65" y="83"/>
                    </a:lnTo>
                    <a:lnTo>
                      <a:pt x="68" y="79"/>
                    </a:lnTo>
                    <a:lnTo>
                      <a:pt x="71" y="74"/>
                    </a:lnTo>
                    <a:lnTo>
                      <a:pt x="73" y="69"/>
                    </a:lnTo>
                    <a:lnTo>
                      <a:pt x="74" y="64"/>
                    </a:lnTo>
                    <a:lnTo>
                      <a:pt x="75" y="62"/>
                    </a:lnTo>
                    <a:lnTo>
                      <a:pt x="76" y="58"/>
                    </a:lnTo>
                    <a:lnTo>
                      <a:pt x="76" y="54"/>
                    </a:lnTo>
                    <a:lnTo>
                      <a:pt x="78" y="50"/>
                    </a:lnTo>
                    <a:lnTo>
                      <a:pt x="78" y="45"/>
                    </a:lnTo>
                    <a:lnTo>
                      <a:pt x="80" y="39"/>
                    </a:lnTo>
                    <a:lnTo>
                      <a:pt x="81" y="34"/>
                    </a:lnTo>
                    <a:lnTo>
                      <a:pt x="82" y="28"/>
                    </a:lnTo>
                    <a:lnTo>
                      <a:pt x="83" y="23"/>
                    </a:lnTo>
                    <a:lnTo>
                      <a:pt x="84" y="18"/>
                    </a:lnTo>
                    <a:lnTo>
                      <a:pt x="86" y="13"/>
                    </a:lnTo>
                    <a:lnTo>
                      <a:pt x="87" y="9"/>
                    </a:lnTo>
                    <a:lnTo>
                      <a:pt x="87" y="5"/>
                    </a:lnTo>
                    <a:lnTo>
                      <a:pt x="88" y="2"/>
                    </a:lnTo>
                    <a:lnTo>
                      <a:pt x="89" y="0"/>
                    </a:lnTo>
                    <a:lnTo>
                      <a:pt x="112" y="0"/>
                    </a:lnTo>
                    <a:lnTo>
                      <a:pt x="109" y="12"/>
                    </a:lnTo>
                    <a:lnTo>
                      <a:pt x="107" y="20"/>
                    </a:lnTo>
                    <a:lnTo>
                      <a:pt x="106" y="27"/>
                    </a:lnTo>
                    <a:lnTo>
                      <a:pt x="105" y="31"/>
                    </a:lnTo>
                    <a:lnTo>
                      <a:pt x="105" y="33"/>
                    </a:lnTo>
                    <a:lnTo>
                      <a:pt x="104" y="35"/>
                    </a:lnTo>
                    <a:lnTo>
                      <a:pt x="104" y="36"/>
                    </a:lnTo>
                    <a:lnTo>
                      <a:pt x="104" y="37"/>
                    </a:lnTo>
                    <a:lnTo>
                      <a:pt x="103" y="40"/>
                    </a:lnTo>
                    <a:lnTo>
                      <a:pt x="102" y="44"/>
                    </a:lnTo>
                    <a:lnTo>
                      <a:pt x="101" y="50"/>
                    </a:lnTo>
                    <a:lnTo>
                      <a:pt x="99" y="59"/>
                    </a:lnTo>
                    <a:lnTo>
                      <a:pt x="97" y="70"/>
                    </a:lnTo>
                    <a:lnTo>
                      <a:pt x="95" y="75"/>
                    </a:lnTo>
                    <a:lnTo>
                      <a:pt x="94" y="79"/>
                    </a:lnTo>
                    <a:lnTo>
                      <a:pt x="92" y="83"/>
                    </a:lnTo>
                    <a:lnTo>
                      <a:pt x="90" y="87"/>
                    </a:lnTo>
                    <a:lnTo>
                      <a:pt x="87" y="90"/>
                    </a:lnTo>
                    <a:lnTo>
                      <a:pt x="84" y="93"/>
                    </a:lnTo>
                    <a:lnTo>
                      <a:pt x="81" y="95"/>
                    </a:lnTo>
                    <a:lnTo>
                      <a:pt x="77" y="98"/>
                    </a:lnTo>
                    <a:lnTo>
                      <a:pt x="74" y="99"/>
                    </a:lnTo>
                    <a:lnTo>
                      <a:pt x="70" y="102"/>
                    </a:lnTo>
                    <a:lnTo>
                      <a:pt x="65" y="103"/>
                    </a:lnTo>
                    <a:lnTo>
                      <a:pt x="61" y="104"/>
                    </a:lnTo>
                    <a:lnTo>
                      <a:pt x="56" y="105"/>
                    </a:lnTo>
                    <a:lnTo>
                      <a:pt x="52" y="106"/>
                    </a:lnTo>
                    <a:lnTo>
                      <a:pt x="46" y="106"/>
                    </a:lnTo>
                    <a:lnTo>
                      <a:pt x="41" y="10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688">
                  <a:solidFill>
                    <a:prstClr val="black"/>
                  </a:solidFill>
                </a:endParaRPr>
              </a:p>
            </p:txBody>
          </p:sp>
          <p:sp>
            <p:nvSpPr>
              <p:cNvPr id="16" name="Freeform 14"/>
              <p:cNvSpPr>
                <a:spLocks/>
              </p:cNvSpPr>
              <p:nvPr/>
            </p:nvSpPr>
            <p:spPr bwMode="auto">
              <a:xfrm>
                <a:off x="1057" y="398"/>
                <a:ext cx="119" cy="108"/>
              </a:xfrm>
              <a:custGeom>
                <a:avLst/>
                <a:gdLst>
                  <a:gd name="T0" fmla="*/ 126 w 118"/>
                  <a:gd name="T1" fmla="*/ 187 h 106"/>
                  <a:gd name="T2" fmla="*/ 97 w 118"/>
                  <a:gd name="T3" fmla="*/ 187 h 106"/>
                  <a:gd name="T4" fmla="*/ 38 w 118"/>
                  <a:gd name="T5" fmla="*/ 59 h 106"/>
                  <a:gd name="T6" fmla="*/ 38 w 118"/>
                  <a:gd name="T7" fmla="*/ 59 h 106"/>
                  <a:gd name="T8" fmla="*/ 21 w 118"/>
                  <a:gd name="T9" fmla="*/ 187 h 106"/>
                  <a:gd name="T10" fmla="*/ 0 w 118"/>
                  <a:gd name="T11" fmla="*/ 187 h 106"/>
                  <a:gd name="T12" fmla="*/ 23 w 118"/>
                  <a:gd name="T13" fmla="*/ 0 h 106"/>
                  <a:gd name="T14" fmla="*/ 53 w 118"/>
                  <a:gd name="T15" fmla="*/ 0 h 106"/>
                  <a:gd name="T16" fmla="*/ 111 w 118"/>
                  <a:gd name="T17" fmla="*/ 146 h 106"/>
                  <a:gd name="T18" fmla="*/ 111 w 118"/>
                  <a:gd name="T19" fmla="*/ 146 h 106"/>
                  <a:gd name="T20" fmla="*/ 128 w 118"/>
                  <a:gd name="T21" fmla="*/ 0 h 106"/>
                  <a:gd name="T22" fmla="*/ 149 w 118"/>
                  <a:gd name="T23" fmla="*/ 0 h 106"/>
                  <a:gd name="T24" fmla="*/ 126 w 118"/>
                  <a:gd name="T25" fmla="*/ 187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8" h="106">
                    <a:moveTo>
                      <a:pt x="94" y="105"/>
                    </a:moveTo>
                    <a:lnTo>
                      <a:pt x="65" y="105"/>
                    </a:lnTo>
                    <a:lnTo>
                      <a:pt x="38" y="27"/>
                    </a:lnTo>
                    <a:lnTo>
                      <a:pt x="21" y="105"/>
                    </a:lnTo>
                    <a:lnTo>
                      <a:pt x="0" y="105"/>
                    </a:lnTo>
                    <a:lnTo>
                      <a:pt x="23" y="0"/>
                    </a:lnTo>
                    <a:lnTo>
                      <a:pt x="53" y="0"/>
                    </a:lnTo>
                    <a:lnTo>
                      <a:pt x="79" y="79"/>
                    </a:lnTo>
                    <a:lnTo>
                      <a:pt x="96" y="0"/>
                    </a:lnTo>
                    <a:lnTo>
                      <a:pt x="117" y="0"/>
                    </a:lnTo>
                    <a:lnTo>
                      <a:pt x="94" y="105"/>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688">
                  <a:solidFill>
                    <a:prstClr val="black"/>
                  </a:solidFill>
                </a:endParaRPr>
              </a:p>
            </p:txBody>
          </p:sp>
          <p:sp>
            <p:nvSpPr>
              <p:cNvPr id="17" name="Freeform 15"/>
              <p:cNvSpPr>
                <a:spLocks/>
              </p:cNvSpPr>
              <p:nvPr/>
            </p:nvSpPr>
            <p:spPr bwMode="auto">
              <a:xfrm>
                <a:off x="1176" y="398"/>
                <a:ext cx="46" cy="108"/>
              </a:xfrm>
              <a:custGeom>
                <a:avLst/>
                <a:gdLst>
                  <a:gd name="T0" fmla="*/ 23 w 46"/>
                  <a:gd name="T1" fmla="*/ 187 h 106"/>
                  <a:gd name="T2" fmla="*/ 0 w 46"/>
                  <a:gd name="T3" fmla="*/ 187 h 106"/>
                  <a:gd name="T4" fmla="*/ 22 w 46"/>
                  <a:gd name="T5" fmla="*/ 0 h 106"/>
                  <a:gd name="T6" fmla="*/ 45 w 46"/>
                  <a:gd name="T7" fmla="*/ 0 h 106"/>
                  <a:gd name="T8" fmla="*/ 23 w 46"/>
                  <a:gd name="T9" fmla="*/ 187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06">
                    <a:moveTo>
                      <a:pt x="23" y="105"/>
                    </a:moveTo>
                    <a:lnTo>
                      <a:pt x="0" y="105"/>
                    </a:lnTo>
                    <a:lnTo>
                      <a:pt x="22" y="0"/>
                    </a:lnTo>
                    <a:lnTo>
                      <a:pt x="45" y="0"/>
                    </a:lnTo>
                    <a:lnTo>
                      <a:pt x="23" y="105"/>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688">
                  <a:solidFill>
                    <a:prstClr val="black"/>
                  </a:solidFill>
                </a:endParaRPr>
              </a:p>
            </p:txBody>
          </p:sp>
          <p:sp>
            <p:nvSpPr>
              <p:cNvPr id="18" name="Freeform 16"/>
              <p:cNvSpPr>
                <a:spLocks/>
              </p:cNvSpPr>
              <p:nvPr/>
            </p:nvSpPr>
            <p:spPr bwMode="auto">
              <a:xfrm>
                <a:off x="1235" y="398"/>
                <a:ext cx="91" cy="108"/>
              </a:xfrm>
              <a:custGeom>
                <a:avLst/>
                <a:gdLst>
                  <a:gd name="T0" fmla="*/ 87 w 91"/>
                  <a:gd name="T1" fmla="*/ 17 h 106"/>
                  <a:gd name="T2" fmla="*/ 54 w 91"/>
                  <a:gd name="T3" fmla="*/ 17 h 106"/>
                  <a:gd name="T4" fmla="*/ 36 w 91"/>
                  <a:gd name="T5" fmla="*/ 187 h 106"/>
                  <a:gd name="T6" fmla="*/ 13 w 91"/>
                  <a:gd name="T7" fmla="*/ 187 h 106"/>
                  <a:gd name="T8" fmla="*/ 32 w 91"/>
                  <a:gd name="T9" fmla="*/ 17 h 106"/>
                  <a:gd name="T10" fmla="*/ 0 w 91"/>
                  <a:gd name="T11" fmla="*/ 17 h 106"/>
                  <a:gd name="T12" fmla="*/ 4 w 91"/>
                  <a:gd name="T13" fmla="*/ 0 h 106"/>
                  <a:gd name="T14" fmla="*/ 90 w 91"/>
                  <a:gd name="T15" fmla="*/ 0 h 106"/>
                  <a:gd name="T16" fmla="*/ 87 w 91"/>
                  <a:gd name="T17" fmla="*/ 1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106">
                    <a:moveTo>
                      <a:pt x="87" y="17"/>
                    </a:moveTo>
                    <a:lnTo>
                      <a:pt x="54" y="17"/>
                    </a:lnTo>
                    <a:lnTo>
                      <a:pt x="36" y="105"/>
                    </a:lnTo>
                    <a:lnTo>
                      <a:pt x="13" y="105"/>
                    </a:lnTo>
                    <a:lnTo>
                      <a:pt x="32" y="17"/>
                    </a:lnTo>
                    <a:lnTo>
                      <a:pt x="0" y="17"/>
                    </a:lnTo>
                    <a:lnTo>
                      <a:pt x="4" y="0"/>
                    </a:lnTo>
                    <a:lnTo>
                      <a:pt x="90" y="0"/>
                    </a:lnTo>
                    <a:lnTo>
                      <a:pt x="87" y="1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688">
                  <a:solidFill>
                    <a:prstClr val="black"/>
                  </a:solidFill>
                </a:endParaRPr>
              </a:p>
            </p:txBody>
          </p:sp>
          <p:sp>
            <p:nvSpPr>
              <p:cNvPr id="19" name="Freeform 17"/>
              <p:cNvSpPr>
                <a:spLocks/>
              </p:cNvSpPr>
              <p:nvPr/>
            </p:nvSpPr>
            <p:spPr bwMode="auto">
              <a:xfrm>
                <a:off x="1322" y="398"/>
                <a:ext cx="101" cy="108"/>
              </a:xfrm>
              <a:custGeom>
                <a:avLst/>
                <a:gdLst>
                  <a:gd name="T0" fmla="*/ 65 w 102"/>
                  <a:gd name="T1" fmla="*/ 17 h 106"/>
                  <a:gd name="T2" fmla="*/ 43 w 102"/>
                  <a:gd name="T3" fmla="*/ 17 h 106"/>
                  <a:gd name="T4" fmla="*/ 37 w 102"/>
                  <a:gd name="T5" fmla="*/ 76 h 106"/>
                  <a:gd name="T6" fmla="*/ 52 w 102"/>
                  <a:gd name="T7" fmla="*/ 76 h 106"/>
                  <a:gd name="T8" fmla="*/ 51 w 102"/>
                  <a:gd name="T9" fmla="*/ 102 h 106"/>
                  <a:gd name="T10" fmla="*/ 34 w 102"/>
                  <a:gd name="T11" fmla="*/ 102 h 106"/>
                  <a:gd name="T12" fmla="*/ 27 w 102"/>
                  <a:gd name="T13" fmla="*/ 161 h 106"/>
                  <a:gd name="T14" fmla="*/ 51 w 102"/>
                  <a:gd name="T15" fmla="*/ 161 h 106"/>
                  <a:gd name="T16" fmla="*/ 51 w 102"/>
                  <a:gd name="T17" fmla="*/ 187 h 106"/>
                  <a:gd name="T18" fmla="*/ 0 w 102"/>
                  <a:gd name="T19" fmla="*/ 187 h 106"/>
                  <a:gd name="T20" fmla="*/ 23 w 102"/>
                  <a:gd name="T21" fmla="*/ 0 h 106"/>
                  <a:gd name="T22" fmla="*/ 69 w 102"/>
                  <a:gd name="T23" fmla="*/ 0 h 106"/>
                  <a:gd name="T24" fmla="*/ 65 w 102"/>
                  <a:gd name="T25" fmla="*/ 17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06">
                    <a:moveTo>
                      <a:pt x="97" y="17"/>
                    </a:moveTo>
                    <a:lnTo>
                      <a:pt x="43" y="17"/>
                    </a:lnTo>
                    <a:lnTo>
                      <a:pt x="37" y="44"/>
                    </a:lnTo>
                    <a:lnTo>
                      <a:pt x="84" y="44"/>
                    </a:lnTo>
                    <a:lnTo>
                      <a:pt x="81" y="59"/>
                    </a:lnTo>
                    <a:lnTo>
                      <a:pt x="34" y="59"/>
                    </a:lnTo>
                    <a:lnTo>
                      <a:pt x="27" y="88"/>
                    </a:lnTo>
                    <a:lnTo>
                      <a:pt x="81" y="88"/>
                    </a:lnTo>
                    <a:lnTo>
                      <a:pt x="78" y="105"/>
                    </a:lnTo>
                    <a:lnTo>
                      <a:pt x="0" y="105"/>
                    </a:lnTo>
                    <a:lnTo>
                      <a:pt x="23" y="0"/>
                    </a:lnTo>
                    <a:lnTo>
                      <a:pt x="101" y="0"/>
                    </a:lnTo>
                    <a:lnTo>
                      <a:pt x="97" y="1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688">
                  <a:solidFill>
                    <a:prstClr val="black"/>
                  </a:solidFill>
                </a:endParaRPr>
              </a:p>
            </p:txBody>
          </p:sp>
          <p:sp>
            <p:nvSpPr>
              <p:cNvPr id="20" name="Freeform 18"/>
              <p:cNvSpPr>
                <a:spLocks/>
              </p:cNvSpPr>
              <p:nvPr/>
            </p:nvSpPr>
            <p:spPr bwMode="auto">
              <a:xfrm>
                <a:off x="1428" y="398"/>
                <a:ext cx="103" cy="54"/>
              </a:xfrm>
              <a:custGeom>
                <a:avLst/>
                <a:gdLst>
                  <a:gd name="T0" fmla="*/ 0 w 103"/>
                  <a:gd name="T1" fmla="*/ 169 h 52"/>
                  <a:gd name="T2" fmla="*/ 11 w 103"/>
                  <a:gd name="T3" fmla="*/ 0 h 52"/>
                  <a:gd name="T4" fmla="*/ 63 w 103"/>
                  <a:gd name="T5" fmla="*/ 0 h 52"/>
                  <a:gd name="T6" fmla="*/ 69 w 103"/>
                  <a:gd name="T7" fmla="*/ 0 h 52"/>
                  <a:gd name="T8" fmla="*/ 74 w 103"/>
                  <a:gd name="T9" fmla="*/ 1 h 52"/>
                  <a:gd name="T10" fmla="*/ 78 w 103"/>
                  <a:gd name="T11" fmla="*/ 2 h 52"/>
                  <a:gd name="T12" fmla="*/ 83 w 103"/>
                  <a:gd name="T13" fmla="*/ 3 h 52"/>
                  <a:gd name="T14" fmla="*/ 87 w 103"/>
                  <a:gd name="T15" fmla="*/ 5 h 52"/>
                  <a:gd name="T16" fmla="*/ 90 w 103"/>
                  <a:gd name="T17" fmla="*/ 8 h 52"/>
                  <a:gd name="T18" fmla="*/ 93 w 103"/>
                  <a:gd name="T19" fmla="*/ 10 h 52"/>
                  <a:gd name="T20" fmla="*/ 96 w 103"/>
                  <a:gd name="T21" fmla="*/ 51 h 52"/>
                  <a:gd name="T22" fmla="*/ 98 w 103"/>
                  <a:gd name="T23" fmla="*/ 59 h 52"/>
                  <a:gd name="T24" fmla="*/ 100 w 103"/>
                  <a:gd name="T25" fmla="*/ 65 h 52"/>
                  <a:gd name="T26" fmla="*/ 101 w 103"/>
                  <a:gd name="T27" fmla="*/ 77 h 52"/>
                  <a:gd name="T28" fmla="*/ 102 w 103"/>
                  <a:gd name="T29" fmla="*/ 89 h 52"/>
                  <a:gd name="T30" fmla="*/ 102 w 103"/>
                  <a:gd name="T31" fmla="*/ 108 h 52"/>
                  <a:gd name="T32" fmla="*/ 102 w 103"/>
                  <a:gd name="T33" fmla="*/ 125 h 52"/>
                  <a:gd name="T34" fmla="*/ 102 w 103"/>
                  <a:gd name="T35" fmla="*/ 142 h 52"/>
                  <a:gd name="T36" fmla="*/ 101 w 103"/>
                  <a:gd name="T37" fmla="*/ 153 h 52"/>
                  <a:gd name="T38" fmla="*/ 100 w 103"/>
                  <a:gd name="T39" fmla="*/ 169 h 52"/>
                  <a:gd name="T40" fmla="*/ 77 w 103"/>
                  <a:gd name="T41" fmla="*/ 169 h 52"/>
                  <a:gd name="T42" fmla="*/ 78 w 103"/>
                  <a:gd name="T43" fmla="*/ 165 h 52"/>
                  <a:gd name="T44" fmla="*/ 78 w 103"/>
                  <a:gd name="T45" fmla="*/ 153 h 52"/>
                  <a:gd name="T46" fmla="*/ 79 w 103"/>
                  <a:gd name="T47" fmla="*/ 137 h 52"/>
                  <a:gd name="T48" fmla="*/ 79 w 103"/>
                  <a:gd name="T49" fmla="*/ 116 h 52"/>
                  <a:gd name="T50" fmla="*/ 77 w 103"/>
                  <a:gd name="T51" fmla="*/ 92 h 52"/>
                  <a:gd name="T52" fmla="*/ 75 w 103"/>
                  <a:gd name="T53" fmla="*/ 80 h 52"/>
                  <a:gd name="T54" fmla="*/ 72 w 103"/>
                  <a:gd name="T55" fmla="*/ 68 h 52"/>
                  <a:gd name="T56" fmla="*/ 67 w 103"/>
                  <a:gd name="T57" fmla="*/ 61 h 52"/>
                  <a:gd name="T58" fmla="*/ 62 w 103"/>
                  <a:gd name="T59" fmla="*/ 57 h 52"/>
                  <a:gd name="T60" fmla="*/ 55 w 103"/>
                  <a:gd name="T61" fmla="*/ 57 h 52"/>
                  <a:gd name="T62" fmla="*/ 31 w 103"/>
                  <a:gd name="T63" fmla="*/ 57 h 52"/>
                  <a:gd name="T64" fmla="*/ 24 w 103"/>
                  <a:gd name="T65" fmla="*/ 169 h 52"/>
                  <a:gd name="T66" fmla="*/ 0 w 103"/>
                  <a:gd name="T67" fmla="*/ 169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 h="52">
                    <a:moveTo>
                      <a:pt x="0" y="51"/>
                    </a:moveTo>
                    <a:lnTo>
                      <a:pt x="11" y="0"/>
                    </a:lnTo>
                    <a:lnTo>
                      <a:pt x="63" y="0"/>
                    </a:lnTo>
                    <a:lnTo>
                      <a:pt x="69" y="0"/>
                    </a:lnTo>
                    <a:lnTo>
                      <a:pt x="74" y="1"/>
                    </a:lnTo>
                    <a:lnTo>
                      <a:pt x="78" y="2"/>
                    </a:lnTo>
                    <a:lnTo>
                      <a:pt x="83" y="3"/>
                    </a:lnTo>
                    <a:lnTo>
                      <a:pt x="87" y="5"/>
                    </a:lnTo>
                    <a:lnTo>
                      <a:pt x="90" y="8"/>
                    </a:lnTo>
                    <a:lnTo>
                      <a:pt x="93" y="10"/>
                    </a:lnTo>
                    <a:lnTo>
                      <a:pt x="96" y="13"/>
                    </a:lnTo>
                    <a:lnTo>
                      <a:pt x="98" y="17"/>
                    </a:lnTo>
                    <a:lnTo>
                      <a:pt x="100" y="20"/>
                    </a:lnTo>
                    <a:lnTo>
                      <a:pt x="101" y="24"/>
                    </a:lnTo>
                    <a:lnTo>
                      <a:pt x="102" y="28"/>
                    </a:lnTo>
                    <a:lnTo>
                      <a:pt x="102" y="33"/>
                    </a:lnTo>
                    <a:lnTo>
                      <a:pt x="102" y="37"/>
                    </a:lnTo>
                    <a:lnTo>
                      <a:pt x="102" y="42"/>
                    </a:lnTo>
                    <a:lnTo>
                      <a:pt x="101" y="46"/>
                    </a:lnTo>
                    <a:lnTo>
                      <a:pt x="100" y="51"/>
                    </a:lnTo>
                    <a:lnTo>
                      <a:pt x="77" y="51"/>
                    </a:lnTo>
                    <a:lnTo>
                      <a:pt x="78" y="50"/>
                    </a:lnTo>
                    <a:lnTo>
                      <a:pt x="78" y="46"/>
                    </a:lnTo>
                    <a:lnTo>
                      <a:pt x="79" y="40"/>
                    </a:lnTo>
                    <a:lnTo>
                      <a:pt x="79" y="35"/>
                    </a:lnTo>
                    <a:lnTo>
                      <a:pt x="77" y="29"/>
                    </a:lnTo>
                    <a:lnTo>
                      <a:pt x="75" y="25"/>
                    </a:lnTo>
                    <a:lnTo>
                      <a:pt x="72" y="21"/>
                    </a:lnTo>
                    <a:lnTo>
                      <a:pt x="67" y="18"/>
                    </a:lnTo>
                    <a:lnTo>
                      <a:pt x="62" y="16"/>
                    </a:lnTo>
                    <a:lnTo>
                      <a:pt x="55" y="16"/>
                    </a:lnTo>
                    <a:lnTo>
                      <a:pt x="31" y="16"/>
                    </a:lnTo>
                    <a:lnTo>
                      <a:pt x="24" y="51"/>
                    </a:lnTo>
                    <a:lnTo>
                      <a:pt x="0" y="51"/>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688">
                  <a:solidFill>
                    <a:prstClr val="black"/>
                  </a:solidFill>
                </a:endParaRPr>
              </a:p>
            </p:txBody>
          </p:sp>
          <p:sp>
            <p:nvSpPr>
              <p:cNvPr id="21" name="Freeform 19"/>
              <p:cNvSpPr>
                <a:spLocks/>
              </p:cNvSpPr>
              <p:nvPr/>
            </p:nvSpPr>
            <p:spPr bwMode="auto">
              <a:xfrm>
                <a:off x="1418" y="452"/>
                <a:ext cx="111" cy="54"/>
              </a:xfrm>
              <a:custGeom>
                <a:avLst/>
                <a:gdLst>
                  <a:gd name="T0" fmla="*/ 11 w 111"/>
                  <a:gd name="T1" fmla="*/ 0 h 53"/>
                  <a:gd name="T2" fmla="*/ 0 w 111"/>
                  <a:gd name="T3" fmla="*/ 88 h 53"/>
                  <a:gd name="T4" fmla="*/ 47 w 111"/>
                  <a:gd name="T5" fmla="*/ 88 h 53"/>
                  <a:gd name="T6" fmla="*/ 53 w 111"/>
                  <a:gd name="T7" fmla="*/ 86 h 53"/>
                  <a:gd name="T8" fmla="*/ 58 w 111"/>
                  <a:gd name="T9" fmla="*/ 86 h 53"/>
                  <a:gd name="T10" fmla="*/ 63 w 111"/>
                  <a:gd name="T11" fmla="*/ 84 h 53"/>
                  <a:gd name="T12" fmla="*/ 69 w 111"/>
                  <a:gd name="T13" fmla="*/ 80 h 53"/>
                  <a:gd name="T14" fmla="*/ 74 w 111"/>
                  <a:gd name="T15" fmla="*/ 78 h 53"/>
                  <a:gd name="T16" fmla="*/ 79 w 111"/>
                  <a:gd name="T17" fmla="*/ 76 h 53"/>
                  <a:gd name="T18" fmla="*/ 83 w 111"/>
                  <a:gd name="T19" fmla="*/ 73 h 53"/>
                  <a:gd name="T20" fmla="*/ 88 w 111"/>
                  <a:gd name="T21" fmla="*/ 70 h 53"/>
                  <a:gd name="T22" fmla="*/ 92 w 111"/>
                  <a:gd name="T23" fmla="*/ 66 h 53"/>
                  <a:gd name="T24" fmla="*/ 95 w 111"/>
                  <a:gd name="T25" fmla="*/ 62 h 53"/>
                  <a:gd name="T26" fmla="*/ 99 w 111"/>
                  <a:gd name="T27" fmla="*/ 25 h 53"/>
                  <a:gd name="T28" fmla="*/ 102 w 111"/>
                  <a:gd name="T29" fmla="*/ 20 h 53"/>
                  <a:gd name="T30" fmla="*/ 105 w 111"/>
                  <a:gd name="T31" fmla="*/ 15 h 53"/>
                  <a:gd name="T32" fmla="*/ 107 w 111"/>
                  <a:gd name="T33" fmla="*/ 8 h 53"/>
                  <a:gd name="T34" fmla="*/ 110 w 111"/>
                  <a:gd name="T35" fmla="*/ 2 h 53"/>
                  <a:gd name="T36" fmla="*/ 110 w 111"/>
                  <a:gd name="T37" fmla="*/ 0 h 53"/>
                  <a:gd name="T38" fmla="*/ 87 w 111"/>
                  <a:gd name="T39" fmla="*/ 0 h 53"/>
                  <a:gd name="T40" fmla="*/ 86 w 111"/>
                  <a:gd name="T41" fmla="*/ 3 h 53"/>
                  <a:gd name="T42" fmla="*/ 85 w 111"/>
                  <a:gd name="T43" fmla="*/ 7 h 53"/>
                  <a:gd name="T44" fmla="*/ 83 w 111"/>
                  <a:gd name="T45" fmla="*/ 11 h 53"/>
                  <a:gd name="T46" fmla="*/ 82 w 111"/>
                  <a:gd name="T47" fmla="*/ 15 h 53"/>
                  <a:gd name="T48" fmla="*/ 79 w 111"/>
                  <a:gd name="T49" fmla="*/ 18 h 53"/>
                  <a:gd name="T50" fmla="*/ 77 w 111"/>
                  <a:gd name="T51" fmla="*/ 21 h 53"/>
                  <a:gd name="T52" fmla="*/ 74 w 111"/>
                  <a:gd name="T53" fmla="*/ 24 h 53"/>
                  <a:gd name="T54" fmla="*/ 71 w 111"/>
                  <a:gd name="T55" fmla="*/ 26 h 53"/>
                  <a:gd name="T56" fmla="*/ 68 w 111"/>
                  <a:gd name="T57" fmla="*/ 60 h 53"/>
                  <a:gd name="T58" fmla="*/ 65 w 111"/>
                  <a:gd name="T59" fmla="*/ 63 h 53"/>
                  <a:gd name="T60" fmla="*/ 61 w 111"/>
                  <a:gd name="T61" fmla="*/ 64 h 53"/>
                  <a:gd name="T62" fmla="*/ 57 w 111"/>
                  <a:gd name="T63" fmla="*/ 65 h 53"/>
                  <a:gd name="T64" fmla="*/ 52 w 111"/>
                  <a:gd name="T65" fmla="*/ 67 h 53"/>
                  <a:gd name="T66" fmla="*/ 48 w 111"/>
                  <a:gd name="T67" fmla="*/ 67 h 53"/>
                  <a:gd name="T68" fmla="*/ 43 w 111"/>
                  <a:gd name="T69" fmla="*/ 67 h 53"/>
                  <a:gd name="T70" fmla="*/ 27 w 111"/>
                  <a:gd name="T71" fmla="*/ 67 h 53"/>
                  <a:gd name="T72" fmla="*/ 34 w 111"/>
                  <a:gd name="T73" fmla="*/ 0 h 53"/>
                  <a:gd name="T74" fmla="*/ 11 w 111"/>
                  <a:gd name="T75" fmla="*/ 0 h 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1" h="53">
                    <a:moveTo>
                      <a:pt x="11" y="0"/>
                    </a:moveTo>
                    <a:lnTo>
                      <a:pt x="0" y="52"/>
                    </a:lnTo>
                    <a:lnTo>
                      <a:pt x="47" y="52"/>
                    </a:lnTo>
                    <a:lnTo>
                      <a:pt x="53" y="51"/>
                    </a:lnTo>
                    <a:lnTo>
                      <a:pt x="58" y="51"/>
                    </a:lnTo>
                    <a:lnTo>
                      <a:pt x="63" y="50"/>
                    </a:lnTo>
                    <a:lnTo>
                      <a:pt x="69" y="48"/>
                    </a:lnTo>
                    <a:lnTo>
                      <a:pt x="74" y="46"/>
                    </a:lnTo>
                    <a:lnTo>
                      <a:pt x="79" y="44"/>
                    </a:lnTo>
                    <a:lnTo>
                      <a:pt x="83" y="41"/>
                    </a:lnTo>
                    <a:lnTo>
                      <a:pt x="88" y="38"/>
                    </a:lnTo>
                    <a:lnTo>
                      <a:pt x="92" y="34"/>
                    </a:lnTo>
                    <a:lnTo>
                      <a:pt x="95" y="30"/>
                    </a:lnTo>
                    <a:lnTo>
                      <a:pt x="99" y="25"/>
                    </a:lnTo>
                    <a:lnTo>
                      <a:pt x="102" y="20"/>
                    </a:lnTo>
                    <a:lnTo>
                      <a:pt x="105" y="15"/>
                    </a:lnTo>
                    <a:lnTo>
                      <a:pt x="107" y="8"/>
                    </a:lnTo>
                    <a:lnTo>
                      <a:pt x="110" y="2"/>
                    </a:lnTo>
                    <a:lnTo>
                      <a:pt x="110" y="0"/>
                    </a:lnTo>
                    <a:lnTo>
                      <a:pt x="87" y="0"/>
                    </a:lnTo>
                    <a:lnTo>
                      <a:pt x="86" y="3"/>
                    </a:lnTo>
                    <a:lnTo>
                      <a:pt x="85" y="7"/>
                    </a:lnTo>
                    <a:lnTo>
                      <a:pt x="83" y="11"/>
                    </a:lnTo>
                    <a:lnTo>
                      <a:pt x="82" y="15"/>
                    </a:lnTo>
                    <a:lnTo>
                      <a:pt x="79" y="18"/>
                    </a:lnTo>
                    <a:lnTo>
                      <a:pt x="77" y="21"/>
                    </a:lnTo>
                    <a:lnTo>
                      <a:pt x="74" y="24"/>
                    </a:lnTo>
                    <a:lnTo>
                      <a:pt x="71" y="26"/>
                    </a:lnTo>
                    <a:lnTo>
                      <a:pt x="68" y="28"/>
                    </a:lnTo>
                    <a:lnTo>
                      <a:pt x="65" y="31"/>
                    </a:lnTo>
                    <a:lnTo>
                      <a:pt x="61" y="32"/>
                    </a:lnTo>
                    <a:lnTo>
                      <a:pt x="57" y="33"/>
                    </a:lnTo>
                    <a:lnTo>
                      <a:pt x="52" y="35"/>
                    </a:lnTo>
                    <a:lnTo>
                      <a:pt x="48" y="35"/>
                    </a:lnTo>
                    <a:lnTo>
                      <a:pt x="43" y="35"/>
                    </a:lnTo>
                    <a:lnTo>
                      <a:pt x="27" y="35"/>
                    </a:lnTo>
                    <a:lnTo>
                      <a:pt x="34" y="0"/>
                    </a:lnTo>
                    <a:lnTo>
                      <a:pt x="11"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688">
                  <a:solidFill>
                    <a:prstClr val="black"/>
                  </a:solidFill>
                </a:endParaRPr>
              </a:p>
            </p:txBody>
          </p:sp>
          <p:sp>
            <p:nvSpPr>
              <p:cNvPr id="22" name="Freeform 20"/>
              <p:cNvSpPr>
                <a:spLocks/>
              </p:cNvSpPr>
              <p:nvPr/>
            </p:nvSpPr>
            <p:spPr bwMode="auto">
              <a:xfrm>
                <a:off x="1560" y="398"/>
                <a:ext cx="92" cy="108"/>
              </a:xfrm>
              <a:custGeom>
                <a:avLst/>
                <a:gdLst>
                  <a:gd name="T0" fmla="*/ 117 w 91"/>
                  <a:gd name="T1" fmla="*/ 17 h 106"/>
                  <a:gd name="T2" fmla="*/ 113 w 91"/>
                  <a:gd name="T3" fmla="*/ 17 h 106"/>
                  <a:gd name="T4" fmla="*/ 105 w 91"/>
                  <a:gd name="T5" fmla="*/ 17 h 106"/>
                  <a:gd name="T6" fmla="*/ 97 w 91"/>
                  <a:gd name="T7" fmla="*/ 17 h 106"/>
                  <a:gd name="T8" fmla="*/ 89 w 91"/>
                  <a:gd name="T9" fmla="*/ 17 h 106"/>
                  <a:gd name="T10" fmla="*/ 82 w 91"/>
                  <a:gd name="T11" fmla="*/ 18 h 106"/>
                  <a:gd name="T12" fmla="*/ 45 w 91"/>
                  <a:gd name="T13" fmla="*/ 19 h 106"/>
                  <a:gd name="T14" fmla="*/ 43 w 91"/>
                  <a:gd name="T15" fmla="*/ 23 h 106"/>
                  <a:gd name="T16" fmla="*/ 42 w 91"/>
                  <a:gd name="T17" fmla="*/ 59 h 106"/>
                  <a:gd name="T18" fmla="*/ 45 w 91"/>
                  <a:gd name="T19" fmla="*/ 66 h 106"/>
                  <a:gd name="T20" fmla="*/ 82 w 91"/>
                  <a:gd name="T21" fmla="*/ 71 h 106"/>
                  <a:gd name="T22" fmla="*/ 89 w 91"/>
                  <a:gd name="T23" fmla="*/ 77 h 106"/>
                  <a:gd name="T24" fmla="*/ 97 w 91"/>
                  <a:gd name="T25" fmla="*/ 88 h 106"/>
                  <a:gd name="T26" fmla="*/ 104 w 91"/>
                  <a:gd name="T27" fmla="*/ 102 h 106"/>
                  <a:gd name="T28" fmla="*/ 110 w 91"/>
                  <a:gd name="T29" fmla="*/ 118 h 106"/>
                  <a:gd name="T30" fmla="*/ 112 w 91"/>
                  <a:gd name="T31" fmla="*/ 134 h 106"/>
                  <a:gd name="T32" fmla="*/ 110 w 91"/>
                  <a:gd name="T33" fmla="*/ 157 h 106"/>
                  <a:gd name="T34" fmla="*/ 104 w 91"/>
                  <a:gd name="T35" fmla="*/ 170 h 106"/>
                  <a:gd name="T36" fmla="*/ 94 w 91"/>
                  <a:gd name="T37" fmla="*/ 181 h 106"/>
                  <a:gd name="T38" fmla="*/ 78 w 91"/>
                  <a:gd name="T39" fmla="*/ 185 h 106"/>
                  <a:gd name="T40" fmla="*/ 0 w 91"/>
                  <a:gd name="T41" fmla="*/ 187 h 106"/>
                  <a:gd name="T42" fmla="*/ 32 w 91"/>
                  <a:gd name="T43" fmla="*/ 161 h 106"/>
                  <a:gd name="T44" fmla="*/ 39 w 91"/>
                  <a:gd name="T45" fmla="*/ 161 h 106"/>
                  <a:gd name="T46" fmla="*/ 78 w 91"/>
                  <a:gd name="T47" fmla="*/ 160 h 106"/>
                  <a:gd name="T48" fmla="*/ 83 w 91"/>
                  <a:gd name="T49" fmla="*/ 157 h 106"/>
                  <a:gd name="T50" fmla="*/ 86 w 91"/>
                  <a:gd name="T51" fmla="*/ 149 h 106"/>
                  <a:gd name="T52" fmla="*/ 85 w 91"/>
                  <a:gd name="T53" fmla="*/ 132 h 106"/>
                  <a:gd name="T54" fmla="*/ 81 w 91"/>
                  <a:gd name="T55" fmla="*/ 122 h 106"/>
                  <a:gd name="T56" fmla="*/ 42 w 91"/>
                  <a:gd name="T57" fmla="*/ 108 h 106"/>
                  <a:gd name="T58" fmla="*/ 35 w 91"/>
                  <a:gd name="T59" fmla="*/ 96 h 106"/>
                  <a:gd name="T60" fmla="*/ 27 w 91"/>
                  <a:gd name="T61" fmla="*/ 82 h 106"/>
                  <a:gd name="T62" fmla="*/ 21 w 91"/>
                  <a:gd name="T63" fmla="*/ 74 h 106"/>
                  <a:gd name="T64" fmla="*/ 17 w 91"/>
                  <a:gd name="T65" fmla="*/ 66 h 106"/>
                  <a:gd name="T66" fmla="*/ 16 w 91"/>
                  <a:gd name="T67" fmla="*/ 25 h 106"/>
                  <a:gd name="T68" fmla="*/ 20 w 91"/>
                  <a:gd name="T69" fmla="*/ 14 h 106"/>
                  <a:gd name="T70" fmla="*/ 28 w 91"/>
                  <a:gd name="T71" fmla="*/ 7 h 106"/>
                  <a:gd name="T72" fmla="*/ 41 w 91"/>
                  <a:gd name="T73" fmla="*/ 2 h 106"/>
                  <a:gd name="T74" fmla="*/ 91 w 91"/>
                  <a:gd name="T75" fmla="*/ 0 h 106"/>
                  <a:gd name="T76" fmla="*/ 96 w 91"/>
                  <a:gd name="T77" fmla="*/ 0 h 106"/>
                  <a:gd name="T78" fmla="*/ 106 w 91"/>
                  <a:gd name="T79" fmla="*/ 0 h 106"/>
                  <a:gd name="T80" fmla="*/ 117 w 91"/>
                  <a:gd name="T81" fmla="*/ 0 h 106"/>
                  <a:gd name="T82" fmla="*/ 122 w 91"/>
                  <a:gd name="T83" fmla="*/ 0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1" h="106">
                    <a:moveTo>
                      <a:pt x="86" y="17"/>
                    </a:moveTo>
                    <a:lnTo>
                      <a:pt x="85" y="17"/>
                    </a:lnTo>
                    <a:lnTo>
                      <a:pt x="83" y="17"/>
                    </a:lnTo>
                    <a:lnTo>
                      <a:pt x="81" y="17"/>
                    </a:lnTo>
                    <a:lnTo>
                      <a:pt x="77" y="17"/>
                    </a:lnTo>
                    <a:lnTo>
                      <a:pt x="73" y="17"/>
                    </a:lnTo>
                    <a:lnTo>
                      <a:pt x="69" y="17"/>
                    </a:lnTo>
                    <a:lnTo>
                      <a:pt x="65" y="17"/>
                    </a:lnTo>
                    <a:lnTo>
                      <a:pt x="62" y="17"/>
                    </a:lnTo>
                    <a:lnTo>
                      <a:pt x="57" y="17"/>
                    </a:lnTo>
                    <a:lnTo>
                      <a:pt x="53" y="17"/>
                    </a:lnTo>
                    <a:lnTo>
                      <a:pt x="50" y="18"/>
                    </a:lnTo>
                    <a:lnTo>
                      <a:pt x="47" y="19"/>
                    </a:lnTo>
                    <a:lnTo>
                      <a:pt x="45" y="19"/>
                    </a:lnTo>
                    <a:lnTo>
                      <a:pt x="44" y="21"/>
                    </a:lnTo>
                    <a:lnTo>
                      <a:pt x="43" y="23"/>
                    </a:lnTo>
                    <a:lnTo>
                      <a:pt x="42" y="24"/>
                    </a:lnTo>
                    <a:lnTo>
                      <a:pt x="42" y="27"/>
                    </a:lnTo>
                    <a:lnTo>
                      <a:pt x="43" y="30"/>
                    </a:lnTo>
                    <a:lnTo>
                      <a:pt x="45" y="34"/>
                    </a:lnTo>
                    <a:lnTo>
                      <a:pt x="47" y="36"/>
                    </a:lnTo>
                    <a:lnTo>
                      <a:pt x="50" y="39"/>
                    </a:lnTo>
                    <a:lnTo>
                      <a:pt x="53" y="42"/>
                    </a:lnTo>
                    <a:lnTo>
                      <a:pt x="57" y="45"/>
                    </a:lnTo>
                    <a:lnTo>
                      <a:pt x="61" y="49"/>
                    </a:lnTo>
                    <a:lnTo>
                      <a:pt x="65" y="52"/>
                    </a:lnTo>
                    <a:lnTo>
                      <a:pt x="69" y="55"/>
                    </a:lnTo>
                    <a:lnTo>
                      <a:pt x="72" y="59"/>
                    </a:lnTo>
                    <a:lnTo>
                      <a:pt x="75" y="63"/>
                    </a:lnTo>
                    <a:lnTo>
                      <a:pt x="78" y="67"/>
                    </a:lnTo>
                    <a:lnTo>
                      <a:pt x="79" y="71"/>
                    </a:lnTo>
                    <a:lnTo>
                      <a:pt x="80" y="75"/>
                    </a:lnTo>
                    <a:lnTo>
                      <a:pt x="80" y="80"/>
                    </a:lnTo>
                    <a:lnTo>
                      <a:pt x="78" y="85"/>
                    </a:lnTo>
                    <a:lnTo>
                      <a:pt x="76" y="90"/>
                    </a:lnTo>
                    <a:lnTo>
                      <a:pt x="72" y="94"/>
                    </a:lnTo>
                    <a:lnTo>
                      <a:pt x="68" y="98"/>
                    </a:lnTo>
                    <a:lnTo>
                      <a:pt x="62" y="101"/>
                    </a:lnTo>
                    <a:lnTo>
                      <a:pt x="54" y="103"/>
                    </a:lnTo>
                    <a:lnTo>
                      <a:pt x="46" y="104"/>
                    </a:lnTo>
                    <a:lnTo>
                      <a:pt x="36" y="105"/>
                    </a:lnTo>
                    <a:lnTo>
                      <a:pt x="0" y="105"/>
                    </a:lnTo>
                    <a:lnTo>
                      <a:pt x="3" y="88"/>
                    </a:lnTo>
                    <a:lnTo>
                      <a:pt x="32" y="88"/>
                    </a:lnTo>
                    <a:lnTo>
                      <a:pt x="36" y="88"/>
                    </a:lnTo>
                    <a:lnTo>
                      <a:pt x="39" y="88"/>
                    </a:lnTo>
                    <a:lnTo>
                      <a:pt x="42" y="88"/>
                    </a:lnTo>
                    <a:lnTo>
                      <a:pt x="46" y="87"/>
                    </a:lnTo>
                    <a:lnTo>
                      <a:pt x="49" y="86"/>
                    </a:lnTo>
                    <a:lnTo>
                      <a:pt x="51" y="85"/>
                    </a:lnTo>
                    <a:lnTo>
                      <a:pt x="53" y="82"/>
                    </a:lnTo>
                    <a:lnTo>
                      <a:pt x="54" y="80"/>
                    </a:lnTo>
                    <a:lnTo>
                      <a:pt x="54" y="77"/>
                    </a:lnTo>
                    <a:lnTo>
                      <a:pt x="53" y="74"/>
                    </a:lnTo>
                    <a:lnTo>
                      <a:pt x="51" y="71"/>
                    </a:lnTo>
                    <a:lnTo>
                      <a:pt x="49" y="69"/>
                    </a:lnTo>
                    <a:lnTo>
                      <a:pt x="46" y="65"/>
                    </a:lnTo>
                    <a:lnTo>
                      <a:pt x="42" y="62"/>
                    </a:lnTo>
                    <a:lnTo>
                      <a:pt x="38" y="59"/>
                    </a:lnTo>
                    <a:lnTo>
                      <a:pt x="35" y="56"/>
                    </a:lnTo>
                    <a:lnTo>
                      <a:pt x="31" y="53"/>
                    </a:lnTo>
                    <a:lnTo>
                      <a:pt x="27" y="49"/>
                    </a:lnTo>
                    <a:lnTo>
                      <a:pt x="24" y="45"/>
                    </a:lnTo>
                    <a:lnTo>
                      <a:pt x="21" y="42"/>
                    </a:lnTo>
                    <a:lnTo>
                      <a:pt x="18" y="38"/>
                    </a:lnTo>
                    <a:lnTo>
                      <a:pt x="17" y="34"/>
                    </a:lnTo>
                    <a:lnTo>
                      <a:pt x="16" y="29"/>
                    </a:lnTo>
                    <a:lnTo>
                      <a:pt x="16" y="25"/>
                    </a:lnTo>
                    <a:lnTo>
                      <a:pt x="17" y="19"/>
                    </a:lnTo>
                    <a:lnTo>
                      <a:pt x="20" y="14"/>
                    </a:lnTo>
                    <a:lnTo>
                      <a:pt x="23" y="10"/>
                    </a:lnTo>
                    <a:lnTo>
                      <a:pt x="28" y="7"/>
                    </a:lnTo>
                    <a:lnTo>
                      <a:pt x="34" y="4"/>
                    </a:lnTo>
                    <a:lnTo>
                      <a:pt x="41" y="2"/>
                    </a:lnTo>
                    <a:lnTo>
                      <a:pt x="49" y="0"/>
                    </a:lnTo>
                    <a:lnTo>
                      <a:pt x="59" y="0"/>
                    </a:lnTo>
                    <a:lnTo>
                      <a:pt x="60" y="0"/>
                    </a:lnTo>
                    <a:lnTo>
                      <a:pt x="64" y="0"/>
                    </a:lnTo>
                    <a:lnTo>
                      <a:pt x="69" y="0"/>
                    </a:lnTo>
                    <a:lnTo>
                      <a:pt x="74" y="0"/>
                    </a:lnTo>
                    <a:lnTo>
                      <a:pt x="80" y="0"/>
                    </a:lnTo>
                    <a:lnTo>
                      <a:pt x="85" y="0"/>
                    </a:lnTo>
                    <a:lnTo>
                      <a:pt x="89" y="0"/>
                    </a:lnTo>
                    <a:lnTo>
                      <a:pt x="90" y="0"/>
                    </a:lnTo>
                    <a:lnTo>
                      <a:pt x="86" y="1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688">
                  <a:solidFill>
                    <a:prstClr val="black"/>
                  </a:solidFill>
                </a:endParaRPr>
              </a:p>
            </p:txBody>
          </p:sp>
          <p:sp>
            <p:nvSpPr>
              <p:cNvPr id="23" name="Freeform 21"/>
              <p:cNvSpPr>
                <a:spLocks/>
              </p:cNvSpPr>
              <p:nvPr/>
            </p:nvSpPr>
            <p:spPr bwMode="auto">
              <a:xfrm>
                <a:off x="1660" y="398"/>
                <a:ext cx="93" cy="108"/>
              </a:xfrm>
              <a:custGeom>
                <a:avLst/>
                <a:gdLst>
                  <a:gd name="T0" fmla="*/ 88 w 93"/>
                  <a:gd name="T1" fmla="*/ 17 h 106"/>
                  <a:gd name="T2" fmla="*/ 56 w 93"/>
                  <a:gd name="T3" fmla="*/ 17 h 106"/>
                  <a:gd name="T4" fmla="*/ 37 w 93"/>
                  <a:gd name="T5" fmla="*/ 187 h 106"/>
                  <a:gd name="T6" fmla="*/ 14 w 93"/>
                  <a:gd name="T7" fmla="*/ 187 h 106"/>
                  <a:gd name="T8" fmla="*/ 33 w 93"/>
                  <a:gd name="T9" fmla="*/ 17 h 106"/>
                  <a:gd name="T10" fmla="*/ 0 w 93"/>
                  <a:gd name="T11" fmla="*/ 17 h 106"/>
                  <a:gd name="T12" fmla="*/ 4 w 93"/>
                  <a:gd name="T13" fmla="*/ 0 h 106"/>
                  <a:gd name="T14" fmla="*/ 92 w 93"/>
                  <a:gd name="T15" fmla="*/ 0 h 106"/>
                  <a:gd name="T16" fmla="*/ 88 w 93"/>
                  <a:gd name="T17" fmla="*/ 1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 h="106">
                    <a:moveTo>
                      <a:pt x="88" y="17"/>
                    </a:moveTo>
                    <a:lnTo>
                      <a:pt x="56" y="17"/>
                    </a:lnTo>
                    <a:lnTo>
                      <a:pt x="37" y="105"/>
                    </a:lnTo>
                    <a:lnTo>
                      <a:pt x="14" y="105"/>
                    </a:lnTo>
                    <a:lnTo>
                      <a:pt x="33" y="17"/>
                    </a:lnTo>
                    <a:lnTo>
                      <a:pt x="0" y="17"/>
                    </a:lnTo>
                    <a:lnTo>
                      <a:pt x="4" y="0"/>
                    </a:lnTo>
                    <a:lnTo>
                      <a:pt x="92" y="0"/>
                    </a:lnTo>
                    <a:lnTo>
                      <a:pt x="88" y="1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688">
                  <a:solidFill>
                    <a:prstClr val="black"/>
                  </a:solidFill>
                </a:endParaRPr>
              </a:p>
            </p:txBody>
          </p:sp>
          <p:sp>
            <p:nvSpPr>
              <p:cNvPr id="24" name="Freeform 22"/>
              <p:cNvSpPr>
                <a:spLocks/>
              </p:cNvSpPr>
              <p:nvPr/>
            </p:nvSpPr>
            <p:spPr bwMode="auto">
              <a:xfrm>
                <a:off x="1716" y="398"/>
                <a:ext cx="108" cy="108"/>
              </a:xfrm>
              <a:custGeom>
                <a:avLst/>
                <a:gdLst>
                  <a:gd name="T0" fmla="*/ 37 w 108"/>
                  <a:gd name="T1" fmla="*/ 187 h 106"/>
                  <a:gd name="T2" fmla="*/ 47 w 108"/>
                  <a:gd name="T3" fmla="*/ 161 h 106"/>
                  <a:gd name="T4" fmla="*/ 81 w 108"/>
                  <a:gd name="T5" fmla="*/ 161 h 106"/>
                  <a:gd name="T6" fmla="*/ 71 w 108"/>
                  <a:gd name="T7" fmla="*/ 20 h 106"/>
                  <a:gd name="T8" fmla="*/ 24 w 108"/>
                  <a:gd name="T9" fmla="*/ 187 h 106"/>
                  <a:gd name="T10" fmla="*/ 0 w 108"/>
                  <a:gd name="T11" fmla="*/ 187 h 106"/>
                  <a:gd name="T12" fmla="*/ 62 w 108"/>
                  <a:gd name="T13" fmla="*/ 0 h 106"/>
                  <a:gd name="T14" fmla="*/ 90 w 108"/>
                  <a:gd name="T15" fmla="*/ 0 h 106"/>
                  <a:gd name="T16" fmla="*/ 107 w 108"/>
                  <a:gd name="T17" fmla="*/ 187 h 106"/>
                  <a:gd name="T18" fmla="*/ 37 w 108"/>
                  <a:gd name="T19" fmla="*/ 187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106">
                    <a:moveTo>
                      <a:pt x="37" y="105"/>
                    </a:moveTo>
                    <a:lnTo>
                      <a:pt x="47" y="88"/>
                    </a:lnTo>
                    <a:lnTo>
                      <a:pt x="81" y="88"/>
                    </a:lnTo>
                    <a:lnTo>
                      <a:pt x="71" y="20"/>
                    </a:lnTo>
                    <a:lnTo>
                      <a:pt x="24" y="105"/>
                    </a:lnTo>
                    <a:lnTo>
                      <a:pt x="0" y="105"/>
                    </a:lnTo>
                    <a:lnTo>
                      <a:pt x="62" y="0"/>
                    </a:lnTo>
                    <a:lnTo>
                      <a:pt x="90" y="0"/>
                    </a:lnTo>
                    <a:lnTo>
                      <a:pt x="107" y="105"/>
                    </a:lnTo>
                    <a:lnTo>
                      <a:pt x="37" y="105"/>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688">
                  <a:solidFill>
                    <a:prstClr val="black"/>
                  </a:solidFill>
                </a:endParaRPr>
              </a:p>
            </p:txBody>
          </p:sp>
          <p:sp>
            <p:nvSpPr>
              <p:cNvPr id="25" name="Freeform 23"/>
              <p:cNvSpPr>
                <a:spLocks/>
              </p:cNvSpPr>
              <p:nvPr/>
            </p:nvSpPr>
            <p:spPr bwMode="auto">
              <a:xfrm>
                <a:off x="1831" y="398"/>
                <a:ext cx="93" cy="108"/>
              </a:xfrm>
              <a:custGeom>
                <a:avLst/>
                <a:gdLst>
                  <a:gd name="T0" fmla="*/ 57 w 94"/>
                  <a:gd name="T1" fmla="*/ 17 h 106"/>
                  <a:gd name="T2" fmla="*/ 47 w 94"/>
                  <a:gd name="T3" fmla="*/ 17 h 106"/>
                  <a:gd name="T4" fmla="*/ 38 w 94"/>
                  <a:gd name="T5" fmla="*/ 187 h 106"/>
                  <a:gd name="T6" fmla="*/ 14 w 94"/>
                  <a:gd name="T7" fmla="*/ 187 h 106"/>
                  <a:gd name="T8" fmla="*/ 33 w 94"/>
                  <a:gd name="T9" fmla="*/ 17 h 106"/>
                  <a:gd name="T10" fmla="*/ 0 w 94"/>
                  <a:gd name="T11" fmla="*/ 17 h 106"/>
                  <a:gd name="T12" fmla="*/ 4 w 94"/>
                  <a:gd name="T13" fmla="*/ 0 h 106"/>
                  <a:gd name="T14" fmla="*/ 61 w 94"/>
                  <a:gd name="T15" fmla="*/ 0 h 106"/>
                  <a:gd name="T16" fmla="*/ 57 w 94"/>
                  <a:gd name="T17" fmla="*/ 1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106">
                    <a:moveTo>
                      <a:pt x="89" y="17"/>
                    </a:moveTo>
                    <a:lnTo>
                      <a:pt x="56" y="17"/>
                    </a:lnTo>
                    <a:lnTo>
                      <a:pt x="38" y="105"/>
                    </a:lnTo>
                    <a:lnTo>
                      <a:pt x="14" y="105"/>
                    </a:lnTo>
                    <a:lnTo>
                      <a:pt x="33" y="17"/>
                    </a:lnTo>
                    <a:lnTo>
                      <a:pt x="0" y="17"/>
                    </a:lnTo>
                    <a:lnTo>
                      <a:pt x="4" y="0"/>
                    </a:lnTo>
                    <a:lnTo>
                      <a:pt x="93" y="0"/>
                    </a:lnTo>
                    <a:lnTo>
                      <a:pt x="89" y="1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688">
                  <a:solidFill>
                    <a:prstClr val="black"/>
                  </a:solidFill>
                </a:endParaRPr>
              </a:p>
            </p:txBody>
          </p:sp>
          <p:sp>
            <p:nvSpPr>
              <p:cNvPr id="26" name="Freeform 24"/>
              <p:cNvSpPr>
                <a:spLocks/>
              </p:cNvSpPr>
              <p:nvPr/>
            </p:nvSpPr>
            <p:spPr bwMode="auto">
              <a:xfrm>
                <a:off x="1918" y="398"/>
                <a:ext cx="101" cy="108"/>
              </a:xfrm>
              <a:custGeom>
                <a:avLst/>
                <a:gdLst>
                  <a:gd name="T0" fmla="*/ 97 w 101"/>
                  <a:gd name="T1" fmla="*/ 17 h 106"/>
                  <a:gd name="T2" fmla="*/ 43 w 101"/>
                  <a:gd name="T3" fmla="*/ 17 h 106"/>
                  <a:gd name="T4" fmla="*/ 37 w 101"/>
                  <a:gd name="T5" fmla="*/ 76 h 106"/>
                  <a:gd name="T6" fmla="*/ 84 w 101"/>
                  <a:gd name="T7" fmla="*/ 76 h 106"/>
                  <a:gd name="T8" fmla="*/ 80 w 101"/>
                  <a:gd name="T9" fmla="*/ 102 h 106"/>
                  <a:gd name="T10" fmla="*/ 33 w 101"/>
                  <a:gd name="T11" fmla="*/ 102 h 106"/>
                  <a:gd name="T12" fmla="*/ 27 w 101"/>
                  <a:gd name="T13" fmla="*/ 161 h 106"/>
                  <a:gd name="T14" fmla="*/ 81 w 101"/>
                  <a:gd name="T15" fmla="*/ 161 h 106"/>
                  <a:gd name="T16" fmla="*/ 78 w 101"/>
                  <a:gd name="T17" fmla="*/ 187 h 106"/>
                  <a:gd name="T18" fmla="*/ 0 w 101"/>
                  <a:gd name="T19" fmla="*/ 187 h 106"/>
                  <a:gd name="T20" fmla="*/ 23 w 101"/>
                  <a:gd name="T21" fmla="*/ 0 h 106"/>
                  <a:gd name="T22" fmla="*/ 100 w 101"/>
                  <a:gd name="T23" fmla="*/ 0 h 106"/>
                  <a:gd name="T24" fmla="*/ 97 w 101"/>
                  <a:gd name="T25" fmla="*/ 17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 h="106">
                    <a:moveTo>
                      <a:pt x="97" y="17"/>
                    </a:moveTo>
                    <a:lnTo>
                      <a:pt x="43" y="17"/>
                    </a:lnTo>
                    <a:lnTo>
                      <a:pt x="37" y="44"/>
                    </a:lnTo>
                    <a:lnTo>
                      <a:pt x="84" y="44"/>
                    </a:lnTo>
                    <a:lnTo>
                      <a:pt x="80" y="59"/>
                    </a:lnTo>
                    <a:lnTo>
                      <a:pt x="33" y="59"/>
                    </a:lnTo>
                    <a:lnTo>
                      <a:pt x="27" y="88"/>
                    </a:lnTo>
                    <a:lnTo>
                      <a:pt x="81" y="88"/>
                    </a:lnTo>
                    <a:lnTo>
                      <a:pt x="78" y="105"/>
                    </a:lnTo>
                    <a:lnTo>
                      <a:pt x="0" y="105"/>
                    </a:lnTo>
                    <a:lnTo>
                      <a:pt x="23" y="0"/>
                    </a:lnTo>
                    <a:lnTo>
                      <a:pt x="100" y="0"/>
                    </a:lnTo>
                    <a:lnTo>
                      <a:pt x="97" y="1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688">
                  <a:solidFill>
                    <a:prstClr val="black"/>
                  </a:solidFill>
                </a:endParaRPr>
              </a:p>
            </p:txBody>
          </p:sp>
          <p:sp>
            <p:nvSpPr>
              <p:cNvPr id="27" name="Freeform 25"/>
              <p:cNvSpPr>
                <a:spLocks/>
              </p:cNvSpPr>
              <p:nvPr/>
            </p:nvSpPr>
            <p:spPr bwMode="auto">
              <a:xfrm>
                <a:off x="2012" y="398"/>
                <a:ext cx="88" cy="108"/>
              </a:xfrm>
              <a:custGeom>
                <a:avLst/>
                <a:gdLst>
                  <a:gd name="T0" fmla="*/ 43 w 90"/>
                  <a:gd name="T1" fmla="*/ 17 h 106"/>
                  <a:gd name="T2" fmla="*/ 41 w 90"/>
                  <a:gd name="T3" fmla="*/ 17 h 106"/>
                  <a:gd name="T4" fmla="*/ 37 w 90"/>
                  <a:gd name="T5" fmla="*/ 17 h 106"/>
                  <a:gd name="T6" fmla="*/ 32 w 90"/>
                  <a:gd name="T7" fmla="*/ 17 h 106"/>
                  <a:gd name="T8" fmla="*/ 24 w 90"/>
                  <a:gd name="T9" fmla="*/ 17 h 106"/>
                  <a:gd name="T10" fmla="*/ 22 w 90"/>
                  <a:gd name="T11" fmla="*/ 18 h 106"/>
                  <a:gd name="T12" fmla="*/ 22 w 90"/>
                  <a:gd name="T13" fmla="*/ 19 h 106"/>
                  <a:gd name="T14" fmla="*/ 22 w 90"/>
                  <a:gd name="T15" fmla="*/ 23 h 106"/>
                  <a:gd name="T16" fmla="*/ 22 w 90"/>
                  <a:gd name="T17" fmla="*/ 59 h 106"/>
                  <a:gd name="T18" fmla="*/ 22 w 90"/>
                  <a:gd name="T19" fmla="*/ 66 h 106"/>
                  <a:gd name="T20" fmla="*/ 22 w 90"/>
                  <a:gd name="T21" fmla="*/ 71 h 106"/>
                  <a:gd name="T22" fmla="*/ 24 w 90"/>
                  <a:gd name="T23" fmla="*/ 77 h 106"/>
                  <a:gd name="T24" fmla="*/ 32 w 90"/>
                  <a:gd name="T25" fmla="*/ 88 h 106"/>
                  <a:gd name="T26" fmla="*/ 37 w 90"/>
                  <a:gd name="T27" fmla="*/ 102 h 106"/>
                  <a:gd name="T28" fmla="*/ 39 w 90"/>
                  <a:gd name="T29" fmla="*/ 118 h 106"/>
                  <a:gd name="T30" fmla="*/ 41 w 90"/>
                  <a:gd name="T31" fmla="*/ 134 h 106"/>
                  <a:gd name="T32" fmla="*/ 40 w 90"/>
                  <a:gd name="T33" fmla="*/ 157 h 106"/>
                  <a:gd name="T34" fmla="*/ 37 w 90"/>
                  <a:gd name="T35" fmla="*/ 170 h 106"/>
                  <a:gd name="T36" fmla="*/ 29 w 90"/>
                  <a:gd name="T37" fmla="*/ 181 h 106"/>
                  <a:gd name="T38" fmla="*/ 22 w 90"/>
                  <a:gd name="T39" fmla="*/ 185 h 106"/>
                  <a:gd name="T40" fmla="*/ 0 w 90"/>
                  <a:gd name="T41" fmla="*/ 187 h 106"/>
                  <a:gd name="T42" fmla="*/ 22 w 90"/>
                  <a:gd name="T43" fmla="*/ 161 h 106"/>
                  <a:gd name="T44" fmla="*/ 22 w 90"/>
                  <a:gd name="T45" fmla="*/ 161 h 106"/>
                  <a:gd name="T46" fmla="*/ 22 w 90"/>
                  <a:gd name="T47" fmla="*/ 160 h 106"/>
                  <a:gd name="T48" fmla="*/ 22 w 90"/>
                  <a:gd name="T49" fmla="*/ 157 h 106"/>
                  <a:gd name="T50" fmla="*/ 22 w 90"/>
                  <a:gd name="T51" fmla="*/ 149 h 106"/>
                  <a:gd name="T52" fmla="*/ 22 w 90"/>
                  <a:gd name="T53" fmla="*/ 132 h 106"/>
                  <a:gd name="T54" fmla="*/ 22 w 90"/>
                  <a:gd name="T55" fmla="*/ 122 h 106"/>
                  <a:gd name="T56" fmla="*/ 22 w 90"/>
                  <a:gd name="T57" fmla="*/ 108 h 106"/>
                  <a:gd name="T58" fmla="*/ 22 w 90"/>
                  <a:gd name="T59" fmla="*/ 96 h 106"/>
                  <a:gd name="T60" fmla="*/ 22 w 90"/>
                  <a:gd name="T61" fmla="*/ 82 h 106"/>
                  <a:gd name="T62" fmla="*/ 21 w 90"/>
                  <a:gd name="T63" fmla="*/ 74 h 106"/>
                  <a:gd name="T64" fmla="*/ 16 w 90"/>
                  <a:gd name="T65" fmla="*/ 66 h 106"/>
                  <a:gd name="T66" fmla="*/ 15 w 90"/>
                  <a:gd name="T67" fmla="*/ 25 h 106"/>
                  <a:gd name="T68" fmla="*/ 19 w 90"/>
                  <a:gd name="T69" fmla="*/ 14 h 106"/>
                  <a:gd name="T70" fmla="*/ 22 w 90"/>
                  <a:gd name="T71" fmla="*/ 7 h 106"/>
                  <a:gd name="T72" fmla="*/ 22 w 90"/>
                  <a:gd name="T73" fmla="*/ 2 h 106"/>
                  <a:gd name="T74" fmla="*/ 26 w 90"/>
                  <a:gd name="T75" fmla="*/ 0 h 106"/>
                  <a:gd name="T76" fmla="*/ 31 w 90"/>
                  <a:gd name="T77" fmla="*/ 0 h 106"/>
                  <a:gd name="T78" fmla="*/ 38 w 90"/>
                  <a:gd name="T79" fmla="*/ 0 h 106"/>
                  <a:gd name="T80" fmla="*/ 43 w 90"/>
                  <a:gd name="T81" fmla="*/ 0 h 106"/>
                  <a:gd name="T82" fmla="*/ 46 w 90"/>
                  <a:gd name="T83" fmla="*/ 0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0" h="106">
                    <a:moveTo>
                      <a:pt x="85" y="17"/>
                    </a:moveTo>
                    <a:lnTo>
                      <a:pt x="84" y="17"/>
                    </a:lnTo>
                    <a:lnTo>
                      <a:pt x="83" y="17"/>
                    </a:lnTo>
                    <a:lnTo>
                      <a:pt x="79" y="17"/>
                    </a:lnTo>
                    <a:lnTo>
                      <a:pt x="76" y="17"/>
                    </a:lnTo>
                    <a:lnTo>
                      <a:pt x="72" y="17"/>
                    </a:lnTo>
                    <a:lnTo>
                      <a:pt x="68" y="17"/>
                    </a:lnTo>
                    <a:lnTo>
                      <a:pt x="64" y="17"/>
                    </a:lnTo>
                    <a:lnTo>
                      <a:pt x="61" y="17"/>
                    </a:lnTo>
                    <a:lnTo>
                      <a:pt x="56" y="17"/>
                    </a:lnTo>
                    <a:lnTo>
                      <a:pt x="53" y="17"/>
                    </a:lnTo>
                    <a:lnTo>
                      <a:pt x="49" y="18"/>
                    </a:lnTo>
                    <a:lnTo>
                      <a:pt x="47" y="19"/>
                    </a:lnTo>
                    <a:lnTo>
                      <a:pt x="45" y="19"/>
                    </a:lnTo>
                    <a:lnTo>
                      <a:pt x="43" y="21"/>
                    </a:lnTo>
                    <a:lnTo>
                      <a:pt x="42" y="23"/>
                    </a:lnTo>
                    <a:lnTo>
                      <a:pt x="42" y="24"/>
                    </a:lnTo>
                    <a:lnTo>
                      <a:pt x="42" y="27"/>
                    </a:lnTo>
                    <a:lnTo>
                      <a:pt x="42" y="30"/>
                    </a:lnTo>
                    <a:lnTo>
                      <a:pt x="44" y="34"/>
                    </a:lnTo>
                    <a:lnTo>
                      <a:pt x="46" y="36"/>
                    </a:lnTo>
                    <a:lnTo>
                      <a:pt x="49" y="39"/>
                    </a:lnTo>
                    <a:lnTo>
                      <a:pt x="53" y="42"/>
                    </a:lnTo>
                    <a:lnTo>
                      <a:pt x="56" y="45"/>
                    </a:lnTo>
                    <a:lnTo>
                      <a:pt x="60" y="49"/>
                    </a:lnTo>
                    <a:lnTo>
                      <a:pt x="64" y="52"/>
                    </a:lnTo>
                    <a:lnTo>
                      <a:pt x="68" y="55"/>
                    </a:lnTo>
                    <a:lnTo>
                      <a:pt x="71" y="59"/>
                    </a:lnTo>
                    <a:lnTo>
                      <a:pt x="74" y="63"/>
                    </a:lnTo>
                    <a:lnTo>
                      <a:pt x="76" y="67"/>
                    </a:lnTo>
                    <a:lnTo>
                      <a:pt x="78" y="71"/>
                    </a:lnTo>
                    <a:lnTo>
                      <a:pt x="79" y="75"/>
                    </a:lnTo>
                    <a:lnTo>
                      <a:pt x="79" y="80"/>
                    </a:lnTo>
                    <a:lnTo>
                      <a:pt x="77" y="85"/>
                    </a:lnTo>
                    <a:lnTo>
                      <a:pt x="75" y="90"/>
                    </a:lnTo>
                    <a:lnTo>
                      <a:pt x="72" y="94"/>
                    </a:lnTo>
                    <a:lnTo>
                      <a:pt x="67" y="98"/>
                    </a:lnTo>
                    <a:lnTo>
                      <a:pt x="61" y="101"/>
                    </a:lnTo>
                    <a:lnTo>
                      <a:pt x="54" y="103"/>
                    </a:lnTo>
                    <a:lnTo>
                      <a:pt x="45" y="104"/>
                    </a:lnTo>
                    <a:lnTo>
                      <a:pt x="35" y="105"/>
                    </a:lnTo>
                    <a:lnTo>
                      <a:pt x="0" y="105"/>
                    </a:lnTo>
                    <a:lnTo>
                      <a:pt x="4" y="88"/>
                    </a:lnTo>
                    <a:lnTo>
                      <a:pt x="32" y="88"/>
                    </a:lnTo>
                    <a:lnTo>
                      <a:pt x="35" y="88"/>
                    </a:lnTo>
                    <a:lnTo>
                      <a:pt x="38" y="88"/>
                    </a:lnTo>
                    <a:lnTo>
                      <a:pt x="42" y="88"/>
                    </a:lnTo>
                    <a:lnTo>
                      <a:pt x="45" y="87"/>
                    </a:lnTo>
                    <a:lnTo>
                      <a:pt x="48" y="86"/>
                    </a:lnTo>
                    <a:lnTo>
                      <a:pt x="50" y="85"/>
                    </a:lnTo>
                    <a:lnTo>
                      <a:pt x="52" y="82"/>
                    </a:lnTo>
                    <a:lnTo>
                      <a:pt x="53" y="80"/>
                    </a:lnTo>
                    <a:lnTo>
                      <a:pt x="53" y="77"/>
                    </a:lnTo>
                    <a:lnTo>
                      <a:pt x="53" y="74"/>
                    </a:lnTo>
                    <a:lnTo>
                      <a:pt x="51" y="71"/>
                    </a:lnTo>
                    <a:lnTo>
                      <a:pt x="48" y="69"/>
                    </a:lnTo>
                    <a:lnTo>
                      <a:pt x="45" y="65"/>
                    </a:lnTo>
                    <a:lnTo>
                      <a:pt x="42" y="62"/>
                    </a:lnTo>
                    <a:lnTo>
                      <a:pt x="38" y="59"/>
                    </a:lnTo>
                    <a:lnTo>
                      <a:pt x="35" y="56"/>
                    </a:lnTo>
                    <a:lnTo>
                      <a:pt x="31" y="53"/>
                    </a:lnTo>
                    <a:lnTo>
                      <a:pt x="27" y="49"/>
                    </a:lnTo>
                    <a:lnTo>
                      <a:pt x="24" y="45"/>
                    </a:lnTo>
                    <a:lnTo>
                      <a:pt x="21" y="42"/>
                    </a:lnTo>
                    <a:lnTo>
                      <a:pt x="18" y="38"/>
                    </a:lnTo>
                    <a:lnTo>
                      <a:pt x="16" y="34"/>
                    </a:lnTo>
                    <a:lnTo>
                      <a:pt x="15" y="29"/>
                    </a:lnTo>
                    <a:lnTo>
                      <a:pt x="15" y="25"/>
                    </a:lnTo>
                    <a:lnTo>
                      <a:pt x="17" y="19"/>
                    </a:lnTo>
                    <a:lnTo>
                      <a:pt x="19" y="14"/>
                    </a:lnTo>
                    <a:lnTo>
                      <a:pt x="23" y="10"/>
                    </a:lnTo>
                    <a:lnTo>
                      <a:pt x="27" y="7"/>
                    </a:lnTo>
                    <a:lnTo>
                      <a:pt x="34" y="4"/>
                    </a:lnTo>
                    <a:lnTo>
                      <a:pt x="40" y="2"/>
                    </a:lnTo>
                    <a:lnTo>
                      <a:pt x="49" y="0"/>
                    </a:lnTo>
                    <a:lnTo>
                      <a:pt x="58" y="0"/>
                    </a:lnTo>
                    <a:lnTo>
                      <a:pt x="60" y="0"/>
                    </a:lnTo>
                    <a:lnTo>
                      <a:pt x="63" y="0"/>
                    </a:lnTo>
                    <a:lnTo>
                      <a:pt x="68" y="0"/>
                    </a:lnTo>
                    <a:lnTo>
                      <a:pt x="74" y="0"/>
                    </a:lnTo>
                    <a:lnTo>
                      <a:pt x="79" y="0"/>
                    </a:lnTo>
                    <a:lnTo>
                      <a:pt x="84" y="0"/>
                    </a:lnTo>
                    <a:lnTo>
                      <a:pt x="88" y="0"/>
                    </a:lnTo>
                    <a:lnTo>
                      <a:pt x="89" y="0"/>
                    </a:lnTo>
                    <a:lnTo>
                      <a:pt x="85" y="1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688">
                  <a:solidFill>
                    <a:prstClr val="black"/>
                  </a:solidFill>
                </a:endParaRPr>
              </a:p>
            </p:txBody>
          </p:sp>
          <p:sp>
            <p:nvSpPr>
              <p:cNvPr id="28" name="Freeform 26"/>
              <p:cNvSpPr>
                <a:spLocks/>
              </p:cNvSpPr>
              <p:nvPr/>
            </p:nvSpPr>
            <p:spPr bwMode="auto">
              <a:xfrm>
                <a:off x="899" y="575"/>
                <a:ext cx="100" cy="104"/>
              </a:xfrm>
              <a:custGeom>
                <a:avLst/>
                <a:gdLst>
                  <a:gd name="T0" fmla="*/ 85 w 99"/>
                  <a:gd name="T1" fmla="*/ 52 h 105"/>
                  <a:gd name="T2" fmla="*/ 83 w 99"/>
                  <a:gd name="T3" fmla="*/ 52 h 105"/>
                  <a:gd name="T4" fmla="*/ 82 w 99"/>
                  <a:gd name="T5" fmla="*/ 52 h 105"/>
                  <a:gd name="T6" fmla="*/ 49 w 99"/>
                  <a:gd name="T7" fmla="*/ 52 h 105"/>
                  <a:gd name="T8" fmla="*/ 47 w 99"/>
                  <a:gd name="T9" fmla="*/ 52 h 105"/>
                  <a:gd name="T10" fmla="*/ 46 w 99"/>
                  <a:gd name="T11" fmla="*/ 52 h 105"/>
                  <a:gd name="T12" fmla="*/ 44 w 99"/>
                  <a:gd name="T13" fmla="*/ 52 h 105"/>
                  <a:gd name="T14" fmla="*/ 43 w 99"/>
                  <a:gd name="T15" fmla="*/ 52 h 105"/>
                  <a:gd name="T16" fmla="*/ 42 w 99"/>
                  <a:gd name="T17" fmla="*/ 52 h 105"/>
                  <a:gd name="T18" fmla="*/ 41 w 99"/>
                  <a:gd name="T19" fmla="*/ 48 h 105"/>
                  <a:gd name="T20" fmla="*/ 42 w 99"/>
                  <a:gd name="T21" fmla="*/ 48 h 105"/>
                  <a:gd name="T22" fmla="*/ 43 w 99"/>
                  <a:gd name="T23" fmla="*/ 49 h 105"/>
                  <a:gd name="T24" fmla="*/ 44 w 99"/>
                  <a:gd name="T25" fmla="*/ 49 h 105"/>
                  <a:gd name="T26" fmla="*/ 46 w 99"/>
                  <a:gd name="T27" fmla="*/ 49 h 105"/>
                  <a:gd name="T28" fmla="*/ 47 w 99"/>
                  <a:gd name="T29" fmla="*/ 49 h 105"/>
                  <a:gd name="T30" fmla="*/ 48 w 99"/>
                  <a:gd name="T31" fmla="*/ 49 h 105"/>
                  <a:gd name="T32" fmla="*/ 82 w 99"/>
                  <a:gd name="T33" fmla="*/ 49 h 105"/>
                  <a:gd name="T34" fmla="*/ 83 w 99"/>
                  <a:gd name="T35" fmla="*/ 49 h 105"/>
                  <a:gd name="T36" fmla="*/ 88 w 99"/>
                  <a:gd name="T37" fmla="*/ 49 h 105"/>
                  <a:gd name="T38" fmla="*/ 93 w 99"/>
                  <a:gd name="T39" fmla="*/ 47 h 105"/>
                  <a:gd name="T40" fmla="*/ 97 w 99"/>
                  <a:gd name="T41" fmla="*/ 45 h 105"/>
                  <a:gd name="T42" fmla="*/ 100 w 99"/>
                  <a:gd name="T43" fmla="*/ 43 h 105"/>
                  <a:gd name="T44" fmla="*/ 103 w 99"/>
                  <a:gd name="T45" fmla="*/ 40 h 105"/>
                  <a:gd name="T46" fmla="*/ 104 w 99"/>
                  <a:gd name="T47" fmla="*/ 37 h 105"/>
                  <a:gd name="T48" fmla="*/ 105 w 99"/>
                  <a:gd name="T49" fmla="*/ 35 h 105"/>
                  <a:gd name="T50" fmla="*/ 106 w 99"/>
                  <a:gd name="T51" fmla="*/ 32 h 105"/>
                  <a:gd name="T52" fmla="*/ 107 w 99"/>
                  <a:gd name="T53" fmla="*/ 28 h 105"/>
                  <a:gd name="T54" fmla="*/ 106 w 99"/>
                  <a:gd name="T55" fmla="*/ 25 h 105"/>
                  <a:gd name="T56" fmla="*/ 106 w 99"/>
                  <a:gd name="T57" fmla="*/ 22 h 105"/>
                  <a:gd name="T58" fmla="*/ 104 w 99"/>
                  <a:gd name="T59" fmla="*/ 20 h 105"/>
                  <a:gd name="T60" fmla="*/ 103 w 99"/>
                  <a:gd name="T61" fmla="*/ 19 h 105"/>
                  <a:gd name="T62" fmla="*/ 100 w 99"/>
                  <a:gd name="T63" fmla="*/ 17 h 105"/>
                  <a:gd name="T64" fmla="*/ 97 w 99"/>
                  <a:gd name="T65" fmla="*/ 17 h 105"/>
                  <a:gd name="T66" fmla="*/ 94 w 99"/>
                  <a:gd name="T67" fmla="*/ 17 h 105"/>
                  <a:gd name="T68" fmla="*/ 43 w 99"/>
                  <a:gd name="T69" fmla="*/ 17 h 105"/>
                  <a:gd name="T70" fmla="*/ 24 w 99"/>
                  <a:gd name="T71" fmla="*/ 72 h 105"/>
                  <a:gd name="T72" fmla="*/ 0 w 99"/>
                  <a:gd name="T73" fmla="*/ 72 h 105"/>
                  <a:gd name="T74" fmla="*/ 23 w 99"/>
                  <a:gd name="T75" fmla="*/ 0 h 105"/>
                  <a:gd name="T76" fmla="*/ 106 w 99"/>
                  <a:gd name="T77" fmla="*/ 0 h 105"/>
                  <a:gd name="T78" fmla="*/ 114 w 99"/>
                  <a:gd name="T79" fmla="*/ 1 h 105"/>
                  <a:gd name="T80" fmla="*/ 120 w 99"/>
                  <a:gd name="T81" fmla="*/ 3 h 105"/>
                  <a:gd name="T82" fmla="*/ 124 w 99"/>
                  <a:gd name="T83" fmla="*/ 7 h 105"/>
                  <a:gd name="T84" fmla="*/ 128 w 99"/>
                  <a:gd name="T85" fmla="*/ 11 h 105"/>
                  <a:gd name="T86" fmla="*/ 129 w 99"/>
                  <a:gd name="T87" fmla="*/ 17 h 105"/>
                  <a:gd name="T88" fmla="*/ 130 w 99"/>
                  <a:gd name="T89" fmla="*/ 22 h 105"/>
                  <a:gd name="T90" fmla="*/ 130 w 99"/>
                  <a:gd name="T91" fmla="*/ 27 h 105"/>
                  <a:gd name="T92" fmla="*/ 129 w 99"/>
                  <a:gd name="T93" fmla="*/ 32 h 105"/>
                  <a:gd name="T94" fmla="*/ 127 w 99"/>
                  <a:gd name="T95" fmla="*/ 40 h 105"/>
                  <a:gd name="T96" fmla="*/ 123 w 99"/>
                  <a:gd name="T97" fmla="*/ 46 h 105"/>
                  <a:gd name="T98" fmla="*/ 119 w 99"/>
                  <a:gd name="T99" fmla="*/ 51 h 105"/>
                  <a:gd name="T100" fmla="*/ 113 w 99"/>
                  <a:gd name="T101" fmla="*/ 52 h 105"/>
                  <a:gd name="T102" fmla="*/ 107 w 99"/>
                  <a:gd name="T103" fmla="*/ 52 h 105"/>
                  <a:gd name="T104" fmla="*/ 100 w 99"/>
                  <a:gd name="T105" fmla="*/ 52 h 105"/>
                  <a:gd name="T106" fmla="*/ 93 w 99"/>
                  <a:gd name="T107" fmla="*/ 52 h 105"/>
                  <a:gd name="T108" fmla="*/ 85 w 99"/>
                  <a:gd name="T109" fmla="*/ 52 h 1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9" h="105">
                    <a:moveTo>
                      <a:pt x="53" y="64"/>
                    </a:moveTo>
                    <a:lnTo>
                      <a:pt x="51" y="64"/>
                    </a:lnTo>
                    <a:lnTo>
                      <a:pt x="50" y="64"/>
                    </a:lnTo>
                    <a:lnTo>
                      <a:pt x="49" y="64"/>
                    </a:lnTo>
                    <a:lnTo>
                      <a:pt x="47" y="64"/>
                    </a:lnTo>
                    <a:lnTo>
                      <a:pt x="46" y="64"/>
                    </a:lnTo>
                    <a:lnTo>
                      <a:pt x="44" y="64"/>
                    </a:lnTo>
                    <a:lnTo>
                      <a:pt x="43" y="64"/>
                    </a:lnTo>
                    <a:lnTo>
                      <a:pt x="42" y="63"/>
                    </a:lnTo>
                    <a:lnTo>
                      <a:pt x="41" y="48"/>
                    </a:lnTo>
                    <a:lnTo>
                      <a:pt x="42" y="48"/>
                    </a:lnTo>
                    <a:lnTo>
                      <a:pt x="43" y="49"/>
                    </a:lnTo>
                    <a:lnTo>
                      <a:pt x="44" y="49"/>
                    </a:lnTo>
                    <a:lnTo>
                      <a:pt x="46" y="49"/>
                    </a:lnTo>
                    <a:lnTo>
                      <a:pt x="47" y="49"/>
                    </a:lnTo>
                    <a:lnTo>
                      <a:pt x="48" y="49"/>
                    </a:lnTo>
                    <a:lnTo>
                      <a:pt x="50" y="49"/>
                    </a:lnTo>
                    <a:lnTo>
                      <a:pt x="51" y="49"/>
                    </a:lnTo>
                    <a:lnTo>
                      <a:pt x="56" y="49"/>
                    </a:lnTo>
                    <a:lnTo>
                      <a:pt x="61" y="47"/>
                    </a:lnTo>
                    <a:lnTo>
                      <a:pt x="65" y="45"/>
                    </a:lnTo>
                    <a:lnTo>
                      <a:pt x="68" y="43"/>
                    </a:lnTo>
                    <a:lnTo>
                      <a:pt x="71" y="40"/>
                    </a:lnTo>
                    <a:lnTo>
                      <a:pt x="72" y="37"/>
                    </a:lnTo>
                    <a:lnTo>
                      <a:pt x="73" y="35"/>
                    </a:lnTo>
                    <a:lnTo>
                      <a:pt x="74" y="32"/>
                    </a:lnTo>
                    <a:lnTo>
                      <a:pt x="75" y="28"/>
                    </a:lnTo>
                    <a:lnTo>
                      <a:pt x="74" y="25"/>
                    </a:lnTo>
                    <a:lnTo>
                      <a:pt x="74" y="22"/>
                    </a:lnTo>
                    <a:lnTo>
                      <a:pt x="72" y="20"/>
                    </a:lnTo>
                    <a:lnTo>
                      <a:pt x="71" y="19"/>
                    </a:lnTo>
                    <a:lnTo>
                      <a:pt x="68" y="17"/>
                    </a:lnTo>
                    <a:lnTo>
                      <a:pt x="65" y="17"/>
                    </a:lnTo>
                    <a:lnTo>
                      <a:pt x="62" y="17"/>
                    </a:lnTo>
                    <a:lnTo>
                      <a:pt x="43" y="17"/>
                    </a:lnTo>
                    <a:lnTo>
                      <a:pt x="24" y="104"/>
                    </a:lnTo>
                    <a:lnTo>
                      <a:pt x="0" y="104"/>
                    </a:lnTo>
                    <a:lnTo>
                      <a:pt x="23" y="0"/>
                    </a:lnTo>
                    <a:lnTo>
                      <a:pt x="74" y="0"/>
                    </a:lnTo>
                    <a:lnTo>
                      <a:pt x="82" y="1"/>
                    </a:lnTo>
                    <a:lnTo>
                      <a:pt x="88" y="3"/>
                    </a:lnTo>
                    <a:lnTo>
                      <a:pt x="92" y="7"/>
                    </a:lnTo>
                    <a:lnTo>
                      <a:pt x="96" y="11"/>
                    </a:lnTo>
                    <a:lnTo>
                      <a:pt x="97" y="17"/>
                    </a:lnTo>
                    <a:lnTo>
                      <a:pt x="98" y="22"/>
                    </a:lnTo>
                    <a:lnTo>
                      <a:pt x="98" y="27"/>
                    </a:lnTo>
                    <a:lnTo>
                      <a:pt x="97" y="32"/>
                    </a:lnTo>
                    <a:lnTo>
                      <a:pt x="95" y="40"/>
                    </a:lnTo>
                    <a:lnTo>
                      <a:pt x="91" y="46"/>
                    </a:lnTo>
                    <a:lnTo>
                      <a:pt x="87" y="51"/>
                    </a:lnTo>
                    <a:lnTo>
                      <a:pt x="81" y="56"/>
                    </a:lnTo>
                    <a:lnTo>
                      <a:pt x="75" y="59"/>
                    </a:lnTo>
                    <a:lnTo>
                      <a:pt x="68" y="62"/>
                    </a:lnTo>
                    <a:lnTo>
                      <a:pt x="61" y="64"/>
                    </a:lnTo>
                    <a:lnTo>
                      <a:pt x="53" y="64"/>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688">
                  <a:solidFill>
                    <a:prstClr val="black"/>
                  </a:solidFill>
                </a:endParaRPr>
              </a:p>
            </p:txBody>
          </p:sp>
          <p:sp>
            <p:nvSpPr>
              <p:cNvPr id="29" name="Freeform 27"/>
              <p:cNvSpPr>
                <a:spLocks/>
              </p:cNvSpPr>
              <p:nvPr/>
            </p:nvSpPr>
            <p:spPr bwMode="auto">
              <a:xfrm>
                <a:off x="1005" y="574"/>
                <a:ext cx="115" cy="55"/>
              </a:xfrm>
              <a:custGeom>
                <a:avLst/>
                <a:gdLst>
                  <a:gd name="T0" fmla="*/ 0 w 115"/>
                  <a:gd name="T1" fmla="*/ 54 h 55"/>
                  <a:gd name="T2" fmla="*/ 0 w 115"/>
                  <a:gd name="T3" fmla="*/ 54 h 55"/>
                  <a:gd name="T4" fmla="*/ 2 w 115"/>
                  <a:gd name="T5" fmla="*/ 47 h 55"/>
                  <a:gd name="T6" fmla="*/ 4 w 115"/>
                  <a:gd name="T7" fmla="*/ 41 h 55"/>
                  <a:gd name="T8" fmla="*/ 7 w 115"/>
                  <a:gd name="T9" fmla="*/ 35 h 55"/>
                  <a:gd name="T10" fmla="*/ 10 w 115"/>
                  <a:gd name="T11" fmla="*/ 30 h 55"/>
                  <a:gd name="T12" fmla="*/ 13 w 115"/>
                  <a:gd name="T13" fmla="*/ 25 h 55"/>
                  <a:gd name="T14" fmla="*/ 16 w 115"/>
                  <a:gd name="T15" fmla="*/ 21 h 55"/>
                  <a:gd name="T16" fmla="*/ 20 w 115"/>
                  <a:gd name="T17" fmla="*/ 17 h 55"/>
                  <a:gd name="T18" fmla="*/ 25 w 115"/>
                  <a:gd name="T19" fmla="*/ 13 h 55"/>
                  <a:gd name="T20" fmla="*/ 29 w 115"/>
                  <a:gd name="T21" fmla="*/ 10 h 55"/>
                  <a:gd name="T22" fmla="*/ 34 w 115"/>
                  <a:gd name="T23" fmla="*/ 7 h 55"/>
                  <a:gd name="T24" fmla="*/ 39 w 115"/>
                  <a:gd name="T25" fmla="*/ 5 h 55"/>
                  <a:gd name="T26" fmla="*/ 45 w 115"/>
                  <a:gd name="T27" fmla="*/ 3 h 55"/>
                  <a:gd name="T28" fmla="*/ 50 w 115"/>
                  <a:gd name="T29" fmla="*/ 2 h 55"/>
                  <a:gd name="T30" fmla="*/ 56 w 115"/>
                  <a:gd name="T31" fmla="*/ 1 h 55"/>
                  <a:gd name="T32" fmla="*/ 62 w 115"/>
                  <a:gd name="T33" fmla="*/ 0 h 55"/>
                  <a:gd name="T34" fmla="*/ 68 w 115"/>
                  <a:gd name="T35" fmla="*/ 0 h 55"/>
                  <a:gd name="T36" fmla="*/ 74 w 115"/>
                  <a:gd name="T37" fmla="*/ 0 h 55"/>
                  <a:gd name="T38" fmla="*/ 80 w 115"/>
                  <a:gd name="T39" fmla="*/ 1 h 55"/>
                  <a:gd name="T40" fmla="*/ 85 w 115"/>
                  <a:gd name="T41" fmla="*/ 2 h 55"/>
                  <a:gd name="T42" fmla="*/ 89 w 115"/>
                  <a:gd name="T43" fmla="*/ 4 h 55"/>
                  <a:gd name="T44" fmla="*/ 94 w 115"/>
                  <a:gd name="T45" fmla="*/ 6 h 55"/>
                  <a:gd name="T46" fmla="*/ 98 w 115"/>
                  <a:gd name="T47" fmla="*/ 9 h 55"/>
                  <a:gd name="T48" fmla="*/ 102 w 115"/>
                  <a:gd name="T49" fmla="*/ 12 h 55"/>
                  <a:gd name="T50" fmla="*/ 105 w 115"/>
                  <a:gd name="T51" fmla="*/ 15 h 55"/>
                  <a:gd name="T52" fmla="*/ 107 w 115"/>
                  <a:gd name="T53" fmla="*/ 19 h 55"/>
                  <a:gd name="T54" fmla="*/ 110 w 115"/>
                  <a:gd name="T55" fmla="*/ 23 h 55"/>
                  <a:gd name="T56" fmla="*/ 111 w 115"/>
                  <a:gd name="T57" fmla="*/ 28 h 55"/>
                  <a:gd name="T58" fmla="*/ 113 w 115"/>
                  <a:gd name="T59" fmla="*/ 32 h 55"/>
                  <a:gd name="T60" fmla="*/ 114 w 115"/>
                  <a:gd name="T61" fmla="*/ 37 h 55"/>
                  <a:gd name="T62" fmla="*/ 114 w 115"/>
                  <a:gd name="T63" fmla="*/ 43 h 55"/>
                  <a:gd name="T64" fmla="*/ 113 w 115"/>
                  <a:gd name="T65" fmla="*/ 48 h 55"/>
                  <a:gd name="T66" fmla="*/ 112 w 115"/>
                  <a:gd name="T67" fmla="*/ 54 h 55"/>
                  <a:gd name="T68" fmla="*/ 112 w 115"/>
                  <a:gd name="T69" fmla="*/ 54 h 55"/>
                  <a:gd name="T70" fmla="*/ 88 w 115"/>
                  <a:gd name="T71" fmla="*/ 54 h 55"/>
                  <a:gd name="T72" fmla="*/ 88 w 115"/>
                  <a:gd name="T73" fmla="*/ 54 h 55"/>
                  <a:gd name="T74" fmla="*/ 89 w 115"/>
                  <a:gd name="T75" fmla="*/ 46 h 55"/>
                  <a:gd name="T76" fmla="*/ 90 w 115"/>
                  <a:gd name="T77" fmla="*/ 39 h 55"/>
                  <a:gd name="T78" fmla="*/ 88 w 115"/>
                  <a:gd name="T79" fmla="*/ 33 h 55"/>
                  <a:gd name="T80" fmla="*/ 86 w 115"/>
                  <a:gd name="T81" fmla="*/ 27 h 55"/>
                  <a:gd name="T82" fmla="*/ 83 w 115"/>
                  <a:gd name="T83" fmla="*/ 23 h 55"/>
                  <a:gd name="T84" fmla="*/ 78 w 115"/>
                  <a:gd name="T85" fmla="*/ 19 h 55"/>
                  <a:gd name="T86" fmla="*/ 72 w 115"/>
                  <a:gd name="T87" fmla="*/ 17 h 55"/>
                  <a:gd name="T88" fmla="*/ 65 w 115"/>
                  <a:gd name="T89" fmla="*/ 17 h 55"/>
                  <a:gd name="T90" fmla="*/ 57 w 115"/>
                  <a:gd name="T91" fmla="*/ 17 h 55"/>
                  <a:gd name="T92" fmla="*/ 50 w 115"/>
                  <a:gd name="T93" fmla="*/ 19 h 55"/>
                  <a:gd name="T94" fmla="*/ 44 w 115"/>
                  <a:gd name="T95" fmla="*/ 22 h 55"/>
                  <a:gd name="T96" fmla="*/ 38 w 115"/>
                  <a:gd name="T97" fmla="*/ 27 h 55"/>
                  <a:gd name="T98" fmla="*/ 33 w 115"/>
                  <a:gd name="T99" fmla="*/ 32 h 55"/>
                  <a:gd name="T100" fmla="*/ 29 w 115"/>
                  <a:gd name="T101" fmla="*/ 38 h 55"/>
                  <a:gd name="T102" fmla="*/ 27 w 115"/>
                  <a:gd name="T103" fmla="*/ 46 h 55"/>
                  <a:gd name="T104" fmla="*/ 24 w 115"/>
                  <a:gd name="T105" fmla="*/ 54 h 55"/>
                  <a:gd name="T106" fmla="*/ 24 w 115"/>
                  <a:gd name="T107" fmla="*/ 54 h 55"/>
                  <a:gd name="T108" fmla="*/ 0 w 115"/>
                  <a:gd name="T109" fmla="*/ 54 h 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 h="55">
                    <a:moveTo>
                      <a:pt x="0" y="54"/>
                    </a:moveTo>
                    <a:lnTo>
                      <a:pt x="0" y="54"/>
                    </a:lnTo>
                    <a:lnTo>
                      <a:pt x="2" y="47"/>
                    </a:lnTo>
                    <a:lnTo>
                      <a:pt x="4" y="41"/>
                    </a:lnTo>
                    <a:lnTo>
                      <a:pt x="7" y="35"/>
                    </a:lnTo>
                    <a:lnTo>
                      <a:pt x="10" y="30"/>
                    </a:lnTo>
                    <a:lnTo>
                      <a:pt x="13" y="25"/>
                    </a:lnTo>
                    <a:lnTo>
                      <a:pt x="16" y="21"/>
                    </a:lnTo>
                    <a:lnTo>
                      <a:pt x="20" y="17"/>
                    </a:lnTo>
                    <a:lnTo>
                      <a:pt x="25" y="13"/>
                    </a:lnTo>
                    <a:lnTo>
                      <a:pt x="29" y="10"/>
                    </a:lnTo>
                    <a:lnTo>
                      <a:pt x="34" y="7"/>
                    </a:lnTo>
                    <a:lnTo>
                      <a:pt x="39" y="5"/>
                    </a:lnTo>
                    <a:lnTo>
                      <a:pt x="45" y="3"/>
                    </a:lnTo>
                    <a:lnTo>
                      <a:pt x="50" y="2"/>
                    </a:lnTo>
                    <a:lnTo>
                      <a:pt x="56" y="1"/>
                    </a:lnTo>
                    <a:lnTo>
                      <a:pt x="62" y="0"/>
                    </a:lnTo>
                    <a:lnTo>
                      <a:pt x="68" y="0"/>
                    </a:lnTo>
                    <a:lnTo>
                      <a:pt x="74" y="0"/>
                    </a:lnTo>
                    <a:lnTo>
                      <a:pt x="80" y="1"/>
                    </a:lnTo>
                    <a:lnTo>
                      <a:pt x="85" y="2"/>
                    </a:lnTo>
                    <a:lnTo>
                      <a:pt x="89" y="4"/>
                    </a:lnTo>
                    <a:lnTo>
                      <a:pt x="94" y="6"/>
                    </a:lnTo>
                    <a:lnTo>
                      <a:pt x="98" y="9"/>
                    </a:lnTo>
                    <a:lnTo>
                      <a:pt x="102" y="12"/>
                    </a:lnTo>
                    <a:lnTo>
                      <a:pt x="105" y="15"/>
                    </a:lnTo>
                    <a:lnTo>
                      <a:pt x="107" y="19"/>
                    </a:lnTo>
                    <a:lnTo>
                      <a:pt x="110" y="23"/>
                    </a:lnTo>
                    <a:lnTo>
                      <a:pt x="111" y="28"/>
                    </a:lnTo>
                    <a:lnTo>
                      <a:pt x="113" y="32"/>
                    </a:lnTo>
                    <a:lnTo>
                      <a:pt x="114" y="37"/>
                    </a:lnTo>
                    <a:lnTo>
                      <a:pt x="114" y="43"/>
                    </a:lnTo>
                    <a:lnTo>
                      <a:pt x="113" y="48"/>
                    </a:lnTo>
                    <a:lnTo>
                      <a:pt x="112" y="54"/>
                    </a:lnTo>
                    <a:lnTo>
                      <a:pt x="88" y="54"/>
                    </a:lnTo>
                    <a:lnTo>
                      <a:pt x="89" y="46"/>
                    </a:lnTo>
                    <a:lnTo>
                      <a:pt x="90" y="39"/>
                    </a:lnTo>
                    <a:lnTo>
                      <a:pt x="88" y="33"/>
                    </a:lnTo>
                    <a:lnTo>
                      <a:pt x="86" y="27"/>
                    </a:lnTo>
                    <a:lnTo>
                      <a:pt x="83" y="23"/>
                    </a:lnTo>
                    <a:lnTo>
                      <a:pt x="78" y="19"/>
                    </a:lnTo>
                    <a:lnTo>
                      <a:pt x="72" y="17"/>
                    </a:lnTo>
                    <a:lnTo>
                      <a:pt x="65" y="17"/>
                    </a:lnTo>
                    <a:lnTo>
                      <a:pt x="57" y="17"/>
                    </a:lnTo>
                    <a:lnTo>
                      <a:pt x="50" y="19"/>
                    </a:lnTo>
                    <a:lnTo>
                      <a:pt x="44" y="22"/>
                    </a:lnTo>
                    <a:lnTo>
                      <a:pt x="38" y="27"/>
                    </a:lnTo>
                    <a:lnTo>
                      <a:pt x="33" y="32"/>
                    </a:lnTo>
                    <a:lnTo>
                      <a:pt x="29" y="38"/>
                    </a:lnTo>
                    <a:lnTo>
                      <a:pt x="27" y="46"/>
                    </a:lnTo>
                    <a:lnTo>
                      <a:pt x="24" y="54"/>
                    </a:lnTo>
                    <a:lnTo>
                      <a:pt x="0" y="54"/>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688">
                  <a:solidFill>
                    <a:prstClr val="black"/>
                  </a:solidFill>
                </a:endParaRPr>
              </a:p>
            </p:txBody>
          </p:sp>
          <p:sp>
            <p:nvSpPr>
              <p:cNvPr id="30" name="Freeform 28"/>
              <p:cNvSpPr>
                <a:spLocks/>
              </p:cNvSpPr>
              <p:nvPr/>
            </p:nvSpPr>
            <p:spPr bwMode="auto">
              <a:xfrm>
                <a:off x="1003" y="629"/>
                <a:ext cx="116" cy="54"/>
              </a:xfrm>
              <a:custGeom>
                <a:avLst/>
                <a:gdLst>
                  <a:gd name="T0" fmla="*/ 1 w 116"/>
                  <a:gd name="T1" fmla="*/ 0 h 54"/>
                  <a:gd name="T2" fmla="*/ 1 w 116"/>
                  <a:gd name="T3" fmla="*/ 5 h 54"/>
                  <a:gd name="T4" fmla="*/ 0 w 116"/>
                  <a:gd name="T5" fmla="*/ 10 h 54"/>
                  <a:gd name="T6" fmla="*/ 0 w 116"/>
                  <a:gd name="T7" fmla="*/ 16 h 54"/>
                  <a:gd name="T8" fmla="*/ 1 w 116"/>
                  <a:gd name="T9" fmla="*/ 21 h 54"/>
                  <a:gd name="T10" fmla="*/ 2 w 116"/>
                  <a:gd name="T11" fmla="*/ 25 h 54"/>
                  <a:gd name="T12" fmla="*/ 4 w 116"/>
                  <a:gd name="T13" fmla="*/ 29 h 54"/>
                  <a:gd name="T14" fmla="*/ 6 w 116"/>
                  <a:gd name="T15" fmla="*/ 33 h 54"/>
                  <a:gd name="T16" fmla="*/ 9 w 116"/>
                  <a:gd name="T17" fmla="*/ 37 h 54"/>
                  <a:gd name="T18" fmla="*/ 12 w 116"/>
                  <a:gd name="T19" fmla="*/ 41 h 54"/>
                  <a:gd name="T20" fmla="*/ 16 w 116"/>
                  <a:gd name="T21" fmla="*/ 44 h 54"/>
                  <a:gd name="T22" fmla="*/ 20 w 116"/>
                  <a:gd name="T23" fmla="*/ 47 h 54"/>
                  <a:gd name="T24" fmla="*/ 24 w 116"/>
                  <a:gd name="T25" fmla="*/ 49 h 54"/>
                  <a:gd name="T26" fmla="*/ 29 w 116"/>
                  <a:gd name="T27" fmla="*/ 51 h 54"/>
                  <a:gd name="T28" fmla="*/ 35 w 116"/>
                  <a:gd name="T29" fmla="*/ 52 h 54"/>
                  <a:gd name="T30" fmla="*/ 40 w 116"/>
                  <a:gd name="T31" fmla="*/ 53 h 54"/>
                  <a:gd name="T32" fmla="*/ 47 w 116"/>
                  <a:gd name="T33" fmla="*/ 53 h 54"/>
                  <a:gd name="T34" fmla="*/ 53 w 116"/>
                  <a:gd name="T35" fmla="*/ 53 h 54"/>
                  <a:gd name="T36" fmla="*/ 59 w 116"/>
                  <a:gd name="T37" fmla="*/ 52 h 54"/>
                  <a:gd name="T38" fmla="*/ 65 w 116"/>
                  <a:gd name="T39" fmla="*/ 51 h 54"/>
                  <a:gd name="T40" fmla="*/ 70 w 116"/>
                  <a:gd name="T41" fmla="*/ 50 h 54"/>
                  <a:gd name="T42" fmla="*/ 76 w 116"/>
                  <a:gd name="T43" fmla="*/ 48 h 54"/>
                  <a:gd name="T44" fmla="*/ 81 w 116"/>
                  <a:gd name="T45" fmla="*/ 46 h 54"/>
                  <a:gd name="T46" fmla="*/ 86 w 116"/>
                  <a:gd name="T47" fmla="*/ 44 h 54"/>
                  <a:gd name="T48" fmla="*/ 90 w 116"/>
                  <a:gd name="T49" fmla="*/ 40 h 54"/>
                  <a:gd name="T50" fmla="*/ 94 w 116"/>
                  <a:gd name="T51" fmla="*/ 37 h 54"/>
                  <a:gd name="T52" fmla="*/ 98 w 116"/>
                  <a:gd name="T53" fmla="*/ 33 h 54"/>
                  <a:gd name="T54" fmla="*/ 102 w 116"/>
                  <a:gd name="T55" fmla="*/ 29 h 54"/>
                  <a:gd name="T56" fmla="*/ 105 w 116"/>
                  <a:gd name="T57" fmla="*/ 24 h 54"/>
                  <a:gd name="T58" fmla="*/ 108 w 116"/>
                  <a:gd name="T59" fmla="*/ 19 h 54"/>
                  <a:gd name="T60" fmla="*/ 111 w 116"/>
                  <a:gd name="T61" fmla="*/ 13 h 54"/>
                  <a:gd name="T62" fmla="*/ 113 w 116"/>
                  <a:gd name="T63" fmla="*/ 7 h 54"/>
                  <a:gd name="T64" fmla="*/ 115 w 116"/>
                  <a:gd name="T65" fmla="*/ 0 h 54"/>
                  <a:gd name="T66" fmla="*/ 91 w 116"/>
                  <a:gd name="T67" fmla="*/ 0 h 54"/>
                  <a:gd name="T68" fmla="*/ 88 w 116"/>
                  <a:gd name="T69" fmla="*/ 8 h 54"/>
                  <a:gd name="T70" fmla="*/ 85 w 116"/>
                  <a:gd name="T71" fmla="*/ 15 h 54"/>
                  <a:gd name="T72" fmla="*/ 82 w 116"/>
                  <a:gd name="T73" fmla="*/ 22 h 54"/>
                  <a:gd name="T74" fmla="*/ 77 w 116"/>
                  <a:gd name="T75" fmla="*/ 27 h 54"/>
                  <a:gd name="T76" fmla="*/ 71 w 116"/>
                  <a:gd name="T77" fmla="*/ 31 h 54"/>
                  <a:gd name="T78" fmla="*/ 65 w 116"/>
                  <a:gd name="T79" fmla="*/ 34 h 54"/>
                  <a:gd name="T80" fmla="*/ 58 w 116"/>
                  <a:gd name="T81" fmla="*/ 36 h 54"/>
                  <a:gd name="T82" fmla="*/ 50 w 116"/>
                  <a:gd name="T83" fmla="*/ 37 h 54"/>
                  <a:gd name="T84" fmla="*/ 42 w 116"/>
                  <a:gd name="T85" fmla="*/ 36 h 54"/>
                  <a:gd name="T86" fmla="*/ 36 w 116"/>
                  <a:gd name="T87" fmla="*/ 33 h 54"/>
                  <a:gd name="T88" fmla="*/ 31 w 116"/>
                  <a:gd name="T89" fmla="*/ 30 h 54"/>
                  <a:gd name="T90" fmla="*/ 28 w 116"/>
                  <a:gd name="T91" fmla="*/ 26 h 54"/>
                  <a:gd name="T92" fmla="*/ 25 w 116"/>
                  <a:gd name="T93" fmla="*/ 20 h 54"/>
                  <a:gd name="T94" fmla="*/ 24 w 116"/>
                  <a:gd name="T95" fmla="*/ 14 h 54"/>
                  <a:gd name="T96" fmla="*/ 24 w 116"/>
                  <a:gd name="T97" fmla="*/ 7 h 54"/>
                  <a:gd name="T98" fmla="*/ 25 w 116"/>
                  <a:gd name="T99" fmla="*/ 0 h 54"/>
                  <a:gd name="T100" fmla="*/ 1 w 116"/>
                  <a:gd name="T101" fmla="*/ 0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6" h="54">
                    <a:moveTo>
                      <a:pt x="1" y="0"/>
                    </a:moveTo>
                    <a:lnTo>
                      <a:pt x="1" y="5"/>
                    </a:lnTo>
                    <a:lnTo>
                      <a:pt x="0" y="10"/>
                    </a:lnTo>
                    <a:lnTo>
                      <a:pt x="0" y="16"/>
                    </a:lnTo>
                    <a:lnTo>
                      <a:pt x="1" y="21"/>
                    </a:lnTo>
                    <a:lnTo>
                      <a:pt x="2" y="25"/>
                    </a:lnTo>
                    <a:lnTo>
                      <a:pt x="4" y="29"/>
                    </a:lnTo>
                    <a:lnTo>
                      <a:pt x="6" y="33"/>
                    </a:lnTo>
                    <a:lnTo>
                      <a:pt x="9" y="37"/>
                    </a:lnTo>
                    <a:lnTo>
                      <a:pt x="12" y="41"/>
                    </a:lnTo>
                    <a:lnTo>
                      <a:pt x="16" y="44"/>
                    </a:lnTo>
                    <a:lnTo>
                      <a:pt x="20" y="47"/>
                    </a:lnTo>
                    <a:lnTo>
                      <a:pt x="24" y="49"/>
                    </a:lnTo>
                    <a:lnTo>
                      <a:pt x="29" y="51"/>
                    </a:lnTo>
                    <a:lnTo>
                      <a:pt x="35" y="52"/>
                    </a:lnTo>
                    <a:lnTo>
                      <a:pt x="40" y="53"/>
                    </a:lnTo>
                    <a:lnTo>
                      <a:pt x="47" y="53"/>
                    </a:lnTo>
                    <a:lnTo>
                      <a:pt x="53" y="53"/>
                    </a:lnTo>
                    <a:lnTo>
                      <a:pt x="59" y="52"/>
                    </a:lnTo>
                    <a:lnTo>
                      <a:pt x="65" y="51"/>
                    </a:lnTo>
                    <a:lnTo>
                      <a:pt x="70" y="50"/>
                    </a:lnTo>
                    <a:lnTo>
                      <a:pt x="76" y="48"/>
                    </a:lnTo>
                    <a:lnTo>
                      <a:pt x="81" y="46"/>
                    </a:lnTo>
                    <a:lnTo>
                      <a:pt x="86" y="44"/>
                    </a:lnTo>
                    <a:lnTo>
                      <a:pt x="90" y="40"/>
                    </a:lnTo>
                    <a:lnTo>
                      <a:pt x="94" y="37"/>
                    </a:lnTo>
                    <a:lnTo>
                      <a:pt x="98" y="33"/>
                    </a:lnTo>
                    <a:lnTo>
                      <a:pt x="102" y="29"/>
                    </a:lnTo>
                    <a:lnTo>
                      <a:pt x="105" y="24"/>
                    </a:lnTo>
                    <a:lnTo>
                      <a:pt x="108" y="19"/>
                    </a:lnTo>
                    <a:lnTo>
                      <a:pt x="111" y="13"/>
                    </a:lnTo>
                    <a:lnTo>
                      <a:pt x="113" y="7"/>
                    </a:lnTo>
                    <a:lnTo>
                      <a:pt x="115" y="0"/>
                    </a:lnTo>
                    <a:lnTo>
                      <a:pt x="91" y="0"/>
                    </a:lnTo>
                    <a:lnTo>
                      <a:pt x="88" y="8"/>
                    </a:lnTo>
                    <a:lnTo>
                      <a:pt x="85" y="15"/>
                    </a:lnTo>
                    <a:lnTo>
                      <a:pt x="82" y="22"/>
                    </a:lnTo>
                    <a:lnTo>
                      <a:pt x="77" y="27"/>
                    </a:lnTo>
                    <a:lnTo>
                      <a:pt x="71" y="31"/>
                    </a:lnTo>
                    <a:lnTo>
                      <a:pt x="65" y="34"/>
                    </a:lnTo>
                    <a:lnTo>
                      <a:pt x="58" y="36"/>
                    </a:lnTo>
                    <a:lnTo>
                      <a:pt x="50" y="37"/>
                    </a:lnTo>
                    <a:lnTo>
                      <a:pt x="42" y="36"/>
                    </a:lnTo>
                    <a:lnTo>
                      <a:pt x="36" y="33"/>
                    </a:lnTo>
                    <a:lnTo>
                      <a:pt x="31" y="30"/>
                    </a:lnTo>
                    <a:lnTo>
                      <a:pt x="28" y="26"/>
                    </a:lnTo>
                    <a:lnTo>
                      <a:pt x="25" y="20"/>
                    </a:lnTo>
                    <a:lnTo>
                      <a:pt x="24" y="14"/>
                    </a:lnTo>
                    <a:lnTo>
                      <a:pt x="24" y="7"/>
                    </a:lnTo>
                    <a:lnTo>
                      <a:pt x="25" y="0"/>
                    </a:lnTo>
                    <a:lnTo>
                      <a:pt x="1"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688">
                  <a:solidFill>
                    <a:prstClr val="black"/>
                  </a:solidFill>
                </a:endParaRPr>
              </a:p>
            </p:txBody>
          </p:sp>
          <p:sp>
            <p:nvSpPr>
              <p:cNvPr id="31" name="Freeform 29"/>
              <p:cNvSpPr>
                <a:spLocks/>
              </p:cNvSpPr>
              <p:nvPr/>
            </p:nvSpPr>
            <p:spPr bwMode="auto">
              <a:xfrm>
                <a:off x="1118" y="575"/>
                <a:ext cx="92" cy="104"/>
              </a:xfrm>
              <a:custGeom>
                <a:avLst/>
                <a:gdLst>
                  <a:gd name="T0" fmla="*/ 55 w 93"/>
                  <a:gd name="T1" fmla="*/ 17 h 105"/>
                  <a:gd name="T2" fmla="*/ 50 w 93"/>
                  <a:gd name="T3" fmla="*/ 17 h 105"/>
                  <a:gd name="T4" fmla="*/ 46 w 93"/>
                  <a:gd name="T5" fmla="*/ 17 h 105"/>
                  <a:gd name="T6" fmla="*/ 46 w 93"/>
                  <a:gd name="T7" fmla="*/ 17 h 105"/>
                  <a:gd name="T8" fmla="*/ 46 w 93"/>
                  <a:gd name="T9" fmla="*/ 17 h 105"/>
                  <a:gd name="T10" fmla="*/ 46 w 93"/>
                  <a:gd name="T11" fmla="*/ 18 h 105"/>
                  <a:gd name="T12" fmla="*/ 46 w 93"/>
                  <a:gd name="T13" fmla="*/ 20 h 105"/>
                  <a:gd name="T14" fmla="*/ 44 w 93"/>
                  <a:gd name="T15" fmla="*/ 22 h 105"/>
                  <a:gd name="T16" fmla="*/ 43 w 93"/>
                  <a:gd name="T17" fmla="*/ 27 h 105"/>
                  <a:gd name="T18" fmla="*/ 46 w 93"/>
                  <a:gd name="T19" fmla="*/ 33 h 105"/>
                  <a:gd name="T20" fmla="*/ 46 w 93"/>
                  <a:gd name="T21" fmla="*/ 39 h 105"/>
                  <a:gd name="T22" fmla="*/ 46 w 93"/>
                  <a:gd name="T23" fmla="*/ 45 h 105"/>
                  <a:gd name="T24" fmla="*/ 46 w 93"/>
                  <a:gd name="T25" fmla="*/ 51 h 105"/>
                  <a:gd name="T26" fmla="*/ 46 w 93"/>
                  <a:gd name="T27" fmla="*/ 52 h 105"/>
                  <a:gd name="T28" fmla="*/ 47 w 93"/>
                  <a:gd name="T29" fmla="*/ 52 h 105"/>
                  <a:gd name="T30" fmla="*/ 49 w 93"/>
                  <a:gd name="T31" fmla="*/ 52 h 105"/>
                  <a:gd name="T32" fmla="*/ 48 w 93"/>
                  <a:gd name="T33" fmla="*/ 52 h 105"/>
                  <a:gd name="T34" fmla="*/ 46 w 93"/>
                  <a:gd name="T35" fmla="*/ 61 h 105"/>
                  <a:gd name="T36" fmla="*/ 46 w 93"/>
                  <a:gd name="T37" fmla="*/ 68 h 105"/>
                  <a:gd name="T38" fmla="*/ 46 w 93"/>
                  <a:gd name="T39" fmla="*/ 71 h 105"/>
                  <a:gd name="T40" fmla="*/ 0 w 93"/>
                  <a:gd name="T41" fmla="*/ 72 h 105"/>
                  <a:gd name="T42" fmla="*/ 33 w 93"/>
                  <a:gd name="T43" fmla="*/ 55 h 105"/>
                  <a:gd name="T44" fmla="*/ 40 w 93"/>
                  <a:gd name="T45" fmla="*/ 55 h 105"/>
                  <a:gd name="T46" fmla="*/ 46 w 93"/>
                  <a:gd name="T47" fmla="*/ 54 h 105"/>
                  <a:gd name="T48" fmla="*/ 46 w 93"/>
                  <a:gd name="T49" fmla="*/ 52 h 105"/>
                  <a:gd name="T50" fmla="*/ 46 w 93"/>
                  <a:gd name="T51" fmla="*/ 52 h 105"/>
                  <a:gd name="T52" fmla="*/ 46 w 93"/>
                  <a:gd name="T53" fmla="*/ 52 h 105"/>
                  <a:gd name="T54" fmla="*/ 46 w 93"/>
                  <a:gd name="T55" fmla="*/ 52 h 105"/>
                  <a:gd name="T56" fmla="*/ 43 w 93"/>
                  <a:gd name="T57" fmla="*/ 52 h 105"/>
                  <a:gd name="T58" fmla="*/ 36 w 93"/>
                  <a:gd name="T59" fmla="*/ 52 h 105"/>
                  <a:gd name="T60" fmla="*/ 28 w 93"/>
                  <a:gd name="T61" fmla="*/ 49 h 105"/>
                  <a:gd name="T62" fmla="*/ 22 w 93"/>
                  <a:gd name="T63" fmla="*/ 41 h 105"/>
                  <a:gd name="T64" fmla="*/ 17 w 93"/>
                  <a:gd name="T65" fmla="*/ 33 h 105"/>
                  <a:gd name="T66" fmla="*/ 17 w 93"/>
                  <a:gd name="T67" fmla="*/ 25 h 105"/>
                  <a:gd name="T68" fmla="*/ 20 w 93"/>
                  <a:gd name="T69" fmla="*/ 14 h 105"/>
                  <a:gd name="T70" fmla="*/ 29 w 93"/>
                  <a:gd name="T71" fmla="*/ 7 h 105"/>
                  <a:gd name="T72" fmla="*/ 42 w 93"/>
                  <a:gd name="T73" fmla="*/ 2 h 105"/>
                  <a:gd name="T74" fmla="*/ 46 w 93"/>
                  <a:gd name="T75" fmla="*/ 0 h 105"/>
                  <a:gd name="T76" fmla="*/ 46 w 93"/>
                  <a:gd name="T77" fmla="*/ 0 h 105"/>
                  <a:gd name="T78" fmla="*/ 46 w 93"/>
                  <a:gd name="T79" fmla="*/ 0 h 105"/>
                  <a:gd name="T80" fmla="*/ 55 w 93"/>
                  <a:gd name="T81" fmla="*/ 0 h 105"/>
                  <a:gd name="T82" fmla="*/ 60 w 93"/>
                  <a:gd name="T83" fmla="*/ 0 h 1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3" h="105">
                    <a:moveTo>
                      <a:pt x="88" y="17"/>
                    </a:moveTo>
                    <a:lnTo>
                      <a:pt x="87" y="17"/>
                    </a:lnTo>
                    <a:lnTo>
                      <a:pt x="85" y="17"/>
                    </a:lnTo>
                    <a:lnTo>
                      <a:pt x="82" y="17"/>
                    </a:lnTo>
                    <a:lnTo>
                      <a:pt x="79" y="17"/>
                    </a:lnTo>
                    <a:lnTo>
                      <a:pt x="74" y="17"/>
                    </a:lnTo>
                    <a:lnTo>
                      <a:pt x="70" y="17"/>
                    </a:lnTo>
                    <a:lnTo>
                      <a:pt x="66" y="17"/>
                    </a:lnTo>
                    <a:lnTo>
                      <a:pt x="63" y="17"/>
                    </a:lnTo>
                    <a:lnTo>
                      <a:pt x="58" y="17"/>
                    </a:lnTo>
                    <a:lnTo>
                      <a:pt x="54" y="17"/>
                    </a:lnTo>
                    <a:lnTo>
                      <a:pt x="51" y="18"/>
                    </a:lnTo>
                    <a:lnTo>
                      <a:pt x="48" y="19"/>
                    </a:lnTo>
                    <a:lnTo>
                      <a:pt x="46" y="20"/>
                    </a:lnTo>
                    <a:lnTo>
                      <a:pt x="45" y="21"/>
                    </a:lnTo>
                    <a:lnTo>
                      <a:pt x="44" y="22"/>
                    </a:lnTo>
                    <a:lnTo>
                      <a:pt x="43" y="24"/>
                    </a:lnTo>
                    <a:lnTo>
                      <a:pt x="43" y="27"/>
                    </a:lnTo>
                    <a:lnTo>
                      <a:pt x="44" y="30"/>
                    </a:lnTo>
                    <a:lnTo>
                      <a:pt x="46" y="33"/>
                    </a:lnTo>
                    <a:lnTo>
                      <a:pt x="48" y="36"/>
                    </a:lnTo>
                    <a:lnTo>
                      <a:pt x="51" y="39"/>
                    </a:lnTo>
                    <a:lnTo>
                      <a:pt x="54" y="42"/>
                    </a:lnTo>
                    <a:lnTo>
                      <a:pt x="58" y="45"/>
                    </a:lnTo>
                    <a:lnTo>
                      <a:pt x="62" y="49"/>
                    </a:lnTo>
                    <a:lnTo>
                      <a:pt x="66" y="51"/>
                    </a:lnTo>
                    <a:lnTo>
                      <a:pt x="70" y="55"/>
                    </a:lnTo>
                    <a:lnTo>
                      <a:pt x="74" y="59"/>
                    </a:lnTo>
                    <a:lnTo>
                      <a:pt x="77" y="62"/>
                    </a:lnTo>
                    <a:lnTo>
                      <a:pt x="79" y="66"/>
                    </a:lnTo>
                    <a:lnTo>
                      <a:pt x="81" y="70"/>
                    </a:lnTo>
                    <a:lnTo>
                      <a:pt x="81" y="75"/>
                    </a:lnTo>
                    <a:lnTo>
                      <a:pt x="81" y="79"/>
                    </a:lnTo>
                    <a:lnTo>
                      <a:pt x="80" y="84"/>
                    </a:lnTo>
                    <a:lnTo>
                      <a:pt x="78" y="89"/>
                    </a:lnTo>
                    <a:lnTo>
                      <a:pt x="74" y="93"/>
                    </a:lnTo>
                    <a:lnTo>
                      <a:pt x="69" y="97"/>
                    </a:lnTo>
                    <a:lnTo>
                      <a:pt x="63" y="100"/>
                    </a:lnTo>
                    <a:lnTo>
                      <a:pt x="55" y="102"/>
                    </a:lnTo>
                    <a:lnTo>
                      <a:pt x="46" y="103"/>
                    </a:lnTo>
                    <a:lnTo>
                      <a:pt x="36" y="104"/>
                    </a:lnTo>
                    <a:lnTo>
                      <a:pt x="0" y="104"/>
                    </a:lnTo>
                    <a:lnTo>
                      <a:pt x="4" y="87"/>
                    </a:lnTo>
                    <a:lnTo>
                      <a:pt x="33" y="87"/>
                    </a:lnTo>
                    <a:lnTo>
                      <a:pt x="36" y="87"/>
                    </a:lnTo>
                    <a:lnTo>
                      <a:pt x="40" y="87"/>
                    </a:lnTo>
                    <a:lnTo>
                      <a:pt x="43" y="87"/>
                    </a:lnTo>
                    <a:lnTo>
                      <a:pt x="46" y="86"/>
                    </a:lnTo>
                    <a:lnTo>
                      <a:pt x="49" y="86"/>
                    </a:lnTo>
                    <a:lnTo>
                      <a:pt x="51" y="84"/>
                    </a:lnTo>
                    <a:lnTo>
                      <a:pt x="53" y="82"/>
                    </a:lnTo>
                    <a:lnTo>
                      <a:pt x="55" y="79"/>
                    </a:lnTo>
                    <a:lnTo>
                      <a:pt x="55" y="76"/>
                    </a:lnTo>
                    <a:lnTo>
                      <a:pt x="54" y="73"/>
                    </a:lnTo>
                    <a:lnTo>
                      <a:pt x="52" y="71"/>
                    </a:lnTo>
                    <a:lnTo>
                      <a:pt x="50" y="68"/>
                    </a:lnTo>
                    <a:lnTo>
                      <a:pt x="47" y="65"/>
                    </a:lnTo>
                    <a:lnTo>
                      <a:pt x="43" y="62"/>
                    </a:lnTo>
                    <a:lnTo>
                      <a:pt x="40" y="59"/>
                    </a:lnTo>
                    <a:lnTo>
                      <a:pt x="36" y="55"/>
                    </a:lnTo>
                    <a:lnTo>
                      <a:pt x="32" y="52"/>
                    </a:lnTo>
                    <a:lnTo>
                      <a:pt x="28" y="49"/>
                    </a:lnTo>
                    <a:lnTo>
                      <a:pt x="25" y="45"/>
                    </a:lnTo>
                    <a:lnTo>
                      <a:pt x="22" y="41"/>
                    </a:lnTo>
                    <a:lnTo>
                      <a:pt x="19" y="37"/>
                    </a:lnTo>
                    <a:lnTo>
                      <a:pt x="17" y="33"/>
                    </a:lnTo>
                    <a:lnTo>
                      <a:pt x="16" y="29"/>
                    </a:lnTo>
                    <a:lnTo>
                      <a:pt x="17" y="25"/>
                    </a:lnTo>
                    <a:lnTo>
                      <a:pt x="18" y="19"/>
                    </a:lnTo>
                    <a:lnTo>
                      <a:pt x="20" y="14"/>
                    </a:lnTo>
                    <a:lnTo>
                      <a:pt x="24" y="10"/>
                    </a:lnTo>
                    <a:lnTo>
                      <a:pt x="29" y="7"/>
                    </a:lnTo>
                    <a:lnTo>
                      <a:pt x="35" y="4"/>
                    </a:lnTo>
                    <a:lnTo>
                      <a:pt x="42" y="2"/>
                    </a:lnTo>
                    <a:lnTo>
                      <a:pt x="50" y="1"/>
                    </a:lnTo>
                    <a:lnTo>
                      <a:pt x="60" y="0"/>
                    </a:lnTo>
                    <a:lnTo>
                      <a:pt x="61" y="0"/>
                    </a:lnTo>
                    <a:lnTo>
                      <a:pt x="65" y="0"/>
                    </a:lnTo>
                    <a:lnTo>
                      <a:pt x="70" y="0"/>
                    </a:lnTo>
                    <a:lnTo>
                      <a:pt x="76" y="0"/>
                    </a:lnTo>
                    <a:lnTo>
                      <a:pt x="82" y="0"/>
                    </a:lnTo>
                    <a:lnTo>
                      <a:pt x="87" y="0"/>
                    </a:lnTo>
                    <a:lnTo>
                      <a:pt x="91" y="0"/>
                    </a:lnTo>
                    <a:lnTo>
                      <a:pt x="92" y="0"/>
                    </a:lnTo>
                    <a:lnTo>
                      <a:pt x="88" y="1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688">
                  <a:solidFill>
                    <a:prstClr val="black"/>
                  </a:solidFill>
                </a:endParaRPr>
              </a:p>
            </p:txBody>
          </p:sp>
          <p:sp>
            <p:nvSpPr>
              <p:cNvPr id="32" name="Freeform 30"/>
              <p:cNvSpPr>
                <a:spLocks/>
              </p:cNvSpPr>
              <p:nvPr/>
            </p:nvSpPr>
            <p:spPr bwMode="auto">
              <a:xfrm>
                <a:off x="1219" y="575"/>
                <a:ext cx="92" cy="104"/>
              </a:xfrm>
              <a:custGeom>
                <a:avLst/>
                <a:gdLst>
                  <a:gd name="T0" fmla="*/ 87 w 92"/>
                  <a:gd name="T1" fmla="*/ 17 h 105"/>
                  <a:gd name="T2" fmla="*/ 55 w 92"/>
                  <a:gd name="T3" fmla="*/ 17 h 105"/>
                  <a:gd name="T4" fmla="*/ 37 w 92"/>
                  <a:gd name="T5" fmla="*/ 72 h 105"/>
                  <a:gd name="T6" fmla="*/ 14 w 92"/>
                  <a:gd name="T7" fmla="*/ 72 h 105"/>
                  <a:gd name="T8" fmla="*/ 32 w 92"/>
                  <a:gd name="T9" fmla="*/ 17 h 105"/>
                  <a:gd name="T10" fmla="*/ 0 w 92"/>
                  <a:gd name="T11" fmla="*/ 17 h 105"/>
                  <a:gd name="T12" fmla="*/ 4 w 92"/>
                  <a:gd name="T13" fmla="*/ 0 h 105"/>
                  <a:gd name="T14" fmla="*/ 91 w 92"/>
                  <a:gd name="T15" fmla="*/ 0 h 105"/>
                  <a:gd name="T16" fmla="*/ 87 w 92"/>
                  <a:gd name="T17" fmla="*/ 17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 h="105">
                    <a:moveTo>
                      <a:pt x="87" y="17"/>
                    </a:moveTo>
                    <a:lnTo>
                      <a:pt x="55" y="17"/>
                    </a:lnTo>
                    <a:lnTo>
                      <a:pt x="37" y="104"/>
                    </a:lnTo>
                    <a:lnTo>
                      <a:pt x="14" y="104"/>
                    </a:lnTo>
                    <a:lnTo>
                      <a:pt x="32" y="17"/>
                    </a:lnTo>
                    <a:lnTo>
                      <a:pt x="0" y="17"/>
                    </a:lnTo>
                    <a:lnTo>
                      <a:pt x="4" y="0"/>
                    </a:lnTo>
                    <a:lnTo>
                      <a:pt x="91" y="0"/>
                    </a:lnTo>
                    <a:lnTo>
                      <a:pt x="87" y="1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688">
                  <a:solidFill>
                    <a:prstClr val="black"/>
                  </a:solidFill>
                </a:endParaRPr>
              </a:p>
            </p:txBody>
          </p:sp>
          <p:sp>
            <p:nvSpPr>
              <p:cNvPr id="33" name="Freeform 31"/>
              <p:cNvSpPr>
                <a:spLocks/>
              </p:cNvSpPr>
              <p:nvPr/>
            </p:nvSpPr>
            <p:spPr bwMode="auto">
              <a:xfrm>
                <a:off x="1276" y="575"/>
                <a:ext cx="107" cy="104"/>
              </a:xfrm>
              <a:custGeom>
                <a:avLst/>
                <a:gdLst>
                  <a:gd name="T0" fmla="*/ 37 w 107"/>
                  <a:gd name="T1" fmla="*/ 72 h 105"/>
                  <a:gd name="T2" fmla="*/ 46 w 107"/>
                  <a:gd name="T3" fmla="*/ 55 h 105"/>
                  <a:gd name="T4" fmla="*/ 80 w 107"/>
                  <a:gd name="T5" fmla="*/ 55 h 105"/>
                  <a:gd name="T6" fmla="*/ 70 w 107"/>
                  <a:gd name="T7" fmla="*/ 21 h 105"/>
                  <a:gd name="T8" fmla="*/ 24 w 107"/>
                  <a:gd name="T9" fmla="*/ 72 h 105"/>
                  <a:gd name="T10" fmla="*/ 0 w 107"/>
                  <a:gd name="T11" fmla="*/ 72 h 105"/>
                  <a:gd name="T12" fmla="*/ 61 w 107"/>
                  <a:gd name="T13" fmla="*/ 0 h 105"/>
                  <a:gd name="T14" fmla="*/ 89 w 107"/>
                  <a:gd name="T15" fmla="*/ 0 h 105"/>
                  <a:gd name="T16" fmla="*/ 106 w 107"/>
                  <a:gd name="T17" fmla="*/ 72 h 105"/>
                  <a:gd name="T18" fmla="*/ 37 w 107"/>
                  <a:gd name="T19" fmla="*/ 72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 h="105">
                    <a:moveTo>
                      <a:pt x="37" y="104"/>
                    </a:moveTo>
                    <a:lnTo>
                      <a:pt x="46" y="87"/>
                    </a:lnTo>
                    <a:lnTo>
                      <a:pt x="80" y="87"/>
                    </a:lnTo>
                    <a:lnTo>
                      <a:pt x="70" y="21"/>
                    </a:lnTo>
                    <a:lnTo>
                      <a:pt x="24" y="104"/>
                    </a:lnTo>
                    <a:lnTo>
                      <a:pt x="0" y="104"/>
                    </a:lnTo>
                    <a:lnTo>
                      <a:pt x="61" y="0"/>
                    </a:lnTo>
                    <a:lnTo>
                      <a:pt x="89" y="0"/>
                    </a:lnTo>
                    <a:lnTo>
                      <a:pt x="106" y="104"/>
                    </a:lnTo>
                    <a:lnTo>
                      <a:pt x="37" y="104"/>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688">
                  <a:solidFill>
                    <a:prstClr val="black"/>
                  </a:solidFill>
                </a:endParaRPr>
              </a:p>
            </p:txBody>
          </p:sp>
          <p:sp>
            <p:nvSpPr>
              <p:cNvPr id="34" name="Freeform 32"/>
              <p:cNvSpPr>
                <a:spLocks/>
              </p:cNvSpPr>
              <p:nvPr/>
            </p:nvSpPr>
            <p:spPr bwMode="auto">
              <a:xfrm>
                <a:off x="1396" y="575"/>
                <a:ext cx="76" cy="104"/>
              </a:xfrm>
              <a:custGeom>
                <a:avLst/>
                <a:gdLst>
                  <a:gd name="T0" fmla="*/ 71 w 76"/>
                  <a:gd name="T1" fmla="*/ 72 h 105"/>
                  <a:gd name="T2" fmla="*/ 0 w 76"/>
                  <a:gd name="T3" fmla="*/ 72 h 105"/>
                  <a:gd name="T4" fmla="*/ 22 w 76"/>
                  <a:gd name="T5" fmla="*/ 0 h 105"/>
                  <a:gd name="T6" fmla="*/ 46 w 76"/>
                  <a:gd name="T7" fmla="*/ 0 h 105"/>
                  <a:gd name="T8" fmla="*/ 27 w 76"/>
                  <a:gd name="T9" fmla="*/ 55 h 105"/>
                  <a:gd name="T10" fmla="*/ 75 w 76"/>
                  <a:gd name="T11" fmla="*/ 55 h 105"/>
                  <a:gd name="T12" fmla="*/ 71 w 76"/>
                  <a:gd name="T13" fmla="*/ 72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105">
                    <a:moveTo>
                      <a:pt x="71" y="104"/>
                    </a:moveTo>
                    <a:lnTo>
                      <a:pt x="0" y="104"/>
                    </a:lnTo>
                    <a:lnTo>
                      <a:pt x="22" y="0"/>
                    </a:lnTo>
                    <a:lnTo>
                      <a:pt x="46" y="0"/>
                    </a:lnTo>
                    <a:lnTo>
                      <a:pt x="27" y="87"/>
                    </a:lnTo>
                    <a:lnTo>
                      <a:pt x="75" y="87"/>
                    </a:lnTo>
                    <a:lnTo>
                      <a:pt x="71" y="104"/>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688">
                  <a:solidFill>
                    <a:prstClr val="black"/>
                  </a:solidFill>
                </a:endParaRPr>
              </a:p>
            </p:txBody>
          </p:sp>
          <p:sp>
            <p:nvSpPr>
              <p:cNvPr id="35" name="Freeform 33"/>
              <p:cNvSpPr>
                <a:spLocks/>
              </p:cNvSpPr>
              <p:nvPr/>
            </p:nvSpPr>
            <p:spPr bwMode="auto">
              <a:xfrm>
                <a:off x="1510" y="575"/>
                <a:ext cx="92" cy="104"/>
              </a:xfrm>
              <a:custGeom>
                <a:avLst/>
                <a:gdLst>
                  <a:gd name="T0" fmla="*/ 55 w 93"/>
                  <a:gd name="T1" fmla="*/ 17 h 105"/>
                  <a:gd name="T2" fmla="*/ 50 w 93"/>
                  <a:gd name="T3" fmla="*/ 17 h 105"/>
                  <a:gd name="T4" fmla="*/ 46 w 93"/>
                  <a:gd name="T5" fmla="*/ 17 h 105"/>
                  <a:gd name="T6" fmla="*/ 46 w 93"/>
                  <a:gd name="T7" fmla="*/ 17 h 105"/>
                  <a:gd name="T8" fmla="*/ 46 w 93"/>
                  <a:gd name="T9" fmla="*/ 17 h 105"/>
                  <a:gd name="T10" fmla="*/ 46 w 93"/>
                  <a:gd name="T11" fmla="*/ 18 h 105"/>
                  <a:gd name="T12" fmla="*/ 46 w 93"/>
                  <a:gd name="T13" fmla="*/ 20 h 105"/>
                  <a:gd name="T14" fmla="*/ 44 w 93"/>
                  <a:gd name="T15" fmla="*/ 22 h 105"/>
                  <a:gd name="T16" fmla="*/ 43 w 93"/>
                  <a:gd name="T17" fmla="*/ 27 h 105"/>
                  <a:gd name="T18" fmla="*/ 45 w 93"/>
                  <a:gd name="T19" fmla="*/ 33 h 105"/>
                  <a:gd name="T20" fmla="*/ 46 w 93"/>
                  <a:gd name="T21" fmla="*/ 39 h 105"/>
                  <a:gd name="T22" fmla="*/ 46 w 93"/>
                  <a:gd name="T23" fmla="*/ 45 h 105"/>
                  <a:gd name="T24" fmla="*/ 46 w 93"/>
                  <a:gd name="T25" fmla="*/ 51 h 105"/>
                  <a:gd name="T26" fmla="*/ 46 w 93"/>
                  <a:gd name="T27" fmla="*/ 52 h 105"/>
                  <a:gd name="T28" fmla="*/ 47 w 93"/>
                  <a:gd name="T29" fmla="*/ 52 h 105"/>
                  <a:gd name="T30" fmla="*/ 50 w 93"/>
                  <a:gd name="T31" fmla="*/ 52 h 105"/>
                  <a:gd name="T32" fmla="*/ 48 w 93"/>
                  <a:gd name="T33" fmla="*/ 52 h 105"/>
                  <a:gd name="T34" fmla="*/ 46 w 93"/>
                  <a:gd name="T35" fmla="*/ 61 h 105"/>
                  <a:gd name="T36" fmla="*/ 46 w 93"/>
                  <a:gd name="T37" fmla="*/ 68 h 105"/>
                  <a:gd name="T38" fmla="*/ 46 w 93"/>
                  <a:gd name="T39" fmla="*/ 71 h 105"/>
                  <a:gd name="T40" fmla="*/ 0 w 93"/>
                  <a:gd name="T41" fmla="*/ 72 h 105"/>
                  <a:gd name="T42" fmla="*/ 33 w 93"/>
                  <a:gd name="T43" fmla="*/ 55 h 105"/>
                  <a:gd name="T44" fmla="*/ 40 w 93"/>
                  <a:gd name="T45" fmla="*/ 55 h 105"/>
                  <a:gd name="T46" fmla="*/ 46 w 93"/>
                  <a:gd name="T47" fmla="*/ 54 h 105"/>
                  <a:gd name="T48" fmla="*/ 46 w 93"/>
                  <a:gd name="T49" fmla="*/ 52 h 105"/>
                  <a:gd name="T50" fmla="*/ 46 w 93"/>
                  <a:gd name="T51" fmla="*/ 52 h 105"/>
                  <a:gd name="T52" fmla="*/ 46 w 93"/>
                  <a:gd name="T53" fmla="*/ 52 h 105"/>
                  <a:gd name="T54" fmla="*/ 46 w 93"/>
                  <a:gd name="T55" fmla="*/ 52 h 105"/>
                  <a:gd name="T56" fmla="*/ 43 w 93"/>
                  <a:gd name="T57" fmla="*/ 52 h 105"/>
                  <a:gd name="T58" fmla="*/ 36 w 93"/>
                  <a:gd name="T59" fmla="*/ 52 h 105"/>
                  <a:gd name="T60" fmla="*/ 28 w 93"/>
                  <a:gd name="T61" fmla="*/ 49 h 105"/>
                  <a:gd name="T62" fmla="*/ 22 w 93"/>
                  <a:gd name="T63" fmla="*/ 41 h 105"/>
                  <a:gd name="T64" fmla="*/ 17 w 93"/>
                  <a:gd name="T65" fmla="*/ 33 h 105"/>
                  <a:gd name="T66" fmla="*/ 16 w 93"/>
                  <a:gd name="T67" fmla="*/ 25 h 105"/>
                  <a:gd name="T68" fmla="*/ 20 w 93"/>
                  <a:gd name="T69" fmla="*/ 14 h 105"/>
                  <a:gd name="T70" fmla="*/ 28 w 93"/>
                  <a:gd name="T71" fmla="*/ 7 h 105"/>
                  <a:gd name="T72" fmla="*/ 42 w 93"/>
                  <a:gd name="T73" fmla="*/ 2 h 105"/>
                  <a:gd name="T74" fmla="*/ 46 w 93"/>
                  <a:gd name="T75" fmla="*/ 0 h 105"/>
                  <a:gd name="T76" fmla="*/ 46 w 93"/>
                  <a:gd name="T77" fmla="*/ 0 h 105"/>
                  <a:gd name="T78" fmla="*/ 46 w 93"/>
                  <a:gd name="T79" fmla="*/ 0 h 105"/>
                  <a:gd name="T80" fmla="*/ 55 w 93"/>
                  <a:gd name="T81" fmla="*/ 0 h 105"/>
                  <a:gd name="T82" fmla="*/ 60 w 93"/>
                  <a:gd name="T83" fmla="*/ 0 h 1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3" h="105">
                    <a:moveTo>
                      <a:pt x="88" y="17"/>
                    </a:moveTo>
                    <a:lnTo>
                      <a:pt x="87" y="17"/>
                    </a:lnTo>
                    <a:lnTo>
                      <a:pt x="85" y="17"/>
                    </a:lnTo>
                    <a:lnTo>
                      <a:pt x="82" y="17"/>
                    </a:lnTo>
                    <a:lnTo>
                      <a:pt x="79" y="17"/>
                    </a:lnTo>
                    <a:lnTo>
                      <a:pt x="75" y="17"/>
                    </a:lnTo>
                    <a:lnTo>
                      <a:pt x="70" y="17"/>
                    </a:lnTo>
                    <a:lnTo>
                      <a:pt x="66" y="17"/>
                    </a:lnTo>
                    <a:lnTo>
                      <a:pt x="63" y="17"/>
                    </a:lnTo>
                    <a:lnTo>
                      <a:pt x="58" y="17"/>
                    </a:lnTo>
                    <a:lnTo>
                      <a:pt x="54" y="17"/>
                    </a:lnTo>
                    <a:lnTo>
                      <a:pt x="51" y="18"/>
                    </a:lnTo>
                    <a:lnTo>
                      <a:pt x="49" y="19"/>
                    </a:lnTo>
                    <a:lnTo>
                      <a:pt x="46" y="20"/>
                    </a:lnTo>
                    <a:lnTo>
                      <a:pt x="45" y="21"/>
                    </a:lnTo>
                    <a:lnTo>
                      <a:pt x="44" y="22"/>
                    </a:lnTo>
                    <a:lnTo>
                      <a:pt x="43" y="24"/>
                    </a:lnTo>
                    <a:lnTo>
                      <a:pt x="43" y="27"/>
                    </a:lnTo>
                    <a:lnTo>
                      <a:pt x="44" y="30"/>
                    </a:lnTo>
                    <a:lnTo>
                      <a:pt x="45" y="33"/>
                    </a:lnTo>
                    <a:lnTo>
                      <a:pt x="48" y="36"/>
                    </a:lnTo>
                    <a:lnTo>
                      <a:pt x="51" y="39"/>
                    </a:lnTo>
                    <a:lnTo>
                      <a:pt x="54" y="42"/>
                    </a:lnTo>
                    <a:lnTo>
                      <a:pt x="58" y="45"/>
                    </a:lnTo>
                    <a:lnTo>
                      <a:pt x="62" y="49"/>
                    </a:lnTo>
                    <a:lnTo>
                      <a:pt x="66" y="51"/>
                    </a:lnTo>
                    <a:lnTo>
                      <a:pt x="70" y="55"/>
                    </a:lnTo>
                    <a:lnTo>
                      <a:pt x="74" y="59"/>
                    </a:lnTo>
                    <a:lnTo>
                      <a:pt x="77" y="62"/>
                    </a:lnTo>
                    <a:lnTo>
                      <a:pt x="79" y="66"/>
                    </a:lnTo>
                    <a:lnTo>
                      <a:pt x="81" y="70"/>
                    </a:lnTo>
                    <a:lnTo>
                      <a:pt x="82" y="75"/>
                    </a:lnTo>
                    <a:lnTo>
                      <a:pt x="81" y="79"/>
                    </a:lnTo>
                    <a:lnTo>
                      <a:pt x="80" y="84"/>
                    </a:lnTo>
                    <a:lnTo>
                      <a:pt x="78" y="89"/>
                    </a:lnTo>
                    <a:lnTo>
                      <a:pt x="74" y="93"/>
                    </a:lnTo>
                    <a:lnTo>
                      <a:pt x="69" y="97"/>
                    </a:lnTo>
                    <a:lnTo>
                      <a:pt x="63" y="100"/>
                    </a:lnTo>
                    <a:lnTo>
                      <a:pt x="56" y="102"/>
                    </a:lnTo>
                    <a:lnTo>
                      <a:pt x="47" y="103"/>
                    </a:lnTo>
                    <a:lnTo>
                      <a:pt x="36" y="104"/>
                    </a:lnTo>
                    <a:lnTo>
                      <a:pt x="0" y="104"/>
                    </a:lnTo>
                    <a:lnTo>
                      <a:pt x="4" y="87"/>
                    </a:lnTo>
                    <a:lnTo>
                      <a:pt x="33" y="87"/>
                    </a:lnTo>
                    <a:lnTo>
                      <a:pt x="36" y="87"/>
                    </a:lnTo>
                    <a:lnTo>
                      <a:pt x="40" y="87"/>
                    </a:lnTo>
                    <a:lnTo>
                      <a:pt x="43" y="87"/>
                    </a:lnTo>
                    <a:lnTo>
                      <a:pt x="47" y="86"/>
                    </a:lnTo>
                    <a:lnTo>
                      <a:pt x="49" y="86"/>
                    </a:lnTo>
                    <a:lnTo>
                      <a:pt x="52" y="84"/>
                    </a:lnTo>
                    <a:lnTo>
                      <a:pt x="54" y="82"/>
                    </a:lnTo>
                    <a:lnTo>
                      <a:pt x="55" y="79"/>
                    </a:lnTo>
                    <a:lnTo>
                      <a:pt x="55" y="76"/>
                    </a:lnTo>
                    <a:lnTo>
                      <a:pt x="54" y="73"/>
                    </a:lnTo>
                    <a:lnTo>
                      <a:pt x="52" y="71"/>
                    </a:lnTo>
                    <a:lnTo>
                      <a:pt x="50" y="68"/>
                    </a:lnTo>
                    <a:lnTo>
                      <a:pt x="47" y="65"/>
                    </a:lnTo>
                    <a:lnTo>
                      <a:pt x="43" y="62"/>
                    </a:lnTo>
                    <a:lnTo>
                      <a:pt x="40" y="59"/>
                    </a:lnTo>
                    <a:lnTo>
                      <a:pt x="36" y="55"/>
                    </a:lnTo>
                    <a:lnTo>
                      <a:pt x="32" y="52"/>
                    </a:lnTo>
                    <a:lnTo>
                      <a:pt x="28" y="49"/>
                    </a:lnTo>
                    <a:lnTo>
                      <a:pt x="24" y="45"/>
                    </a:lnTo>
                    <a:lnTo>
                      <a:pt x="22" y="41"/>
                    </a:lnTo>
                    <a:lnTo>
                      <a:pt x="19" y="37"/>
                    </a:lnTo>
                    <a:lnTo>
                      <a:pt x="17" y="33"/>
                    </a:lnTo>
                    <a:lnTo>
                      <a:pt x="16" y="29"/>
                    </a:lnTo>
                    <a:lnTo>
                      <a:pt x="16" y="25"/>
                    </a:lnTo>
                    <a:lnTo>
                      <a:pt x="18" y="19"/>
                    </a:lnTo>
                    <a:lnTo>
                      <a:pt x="20" y="14"/>
                    </a:lnTo>
                    <a:lnTo>
                      <a:pt x="24" y="10"/>
                    </a:lnTo>
                    <a:lnTo>
                      <a:pt x="28" y="7"/>
                    </a:lnTo>
                    <a:lnTo>
                      <a:pt x="34" y="4"/>
                    </a:lnTo>
                    <a:lnTo>
                      <a:pt x="42" y="2"/>
                    </a:lnTo>
                    <a:lnTo>
                      <a:pt x="50" y="1"/>
                    </a:lnTo>
                    <a:lnTo>
                      <a:pt x="60" y="0"/>
                    </a:lnTo>
                    <a:lnTo>
                      <a:pt x="62" y="0"/>
                    </a:lnTo>
                    <a:lnTo>
                      <a:pt x="65" y="0"/>
                    </a:lnTo>
                    <a:lnTo>
                      <a:pt x="70" y="0"/>
                    </a:lnTo>
                    <a:lnTo>
                      <a:pt x="76" y="0"/>
                    </a:lnTo>
                    <a:lnTo>
                      <a:pt x="82" y="0"/>
                    </a:lnTo>
                    <a:lnTo>
                      <a:pt x="87" y="0"/>
                    </a:lnTo>
                    <a:lnTo>
                      <a:pt x="91" y="0"/>
                    </a:lnTo>
                    <a:lnTo>
                      <a:pt x="92" y="0"/>
                    </a:lnTo>
                    <a:lnTo>
                      <a:pt x="88" y="1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688">
                  <a:solidFill>
                    <a:prstClr val="black"/>
                  </a:solidFill>
                </a:endParaRPr>
              </a:p>
            </p:txBody>
          </p:sp>
          <p:sp>
            <p:nvSpPr>
              <p:cNvPr id="36" name="Freeform 34"/>
              <p:cNvSpPr>
                <a:spLocks/>
              </p:cNvSpPr>
              <p:nvPr/>
            </p:nvSpPr>
            <p:spPr bwMode="auto">
              <a:xfrm>
                <a:off x="1600" y="575"/>
                <a:ext cx="100" cy="104"/>
              </a:xfrm>
              <a:custGeom>
                <a:avLst/>
                <a:gdLst>
                  <a:gd name="T0" fmla="*/ 96 w 100"/>
                  <a:gd name="T1" fmla="*/ 17 h 105"/>
                  <a:gd name="T2" fmla="*/ 42 w 100"/>
                  <a:gd name="T3" fmla="*/ 17 h 105"/>
                  <a:gd name="T4" fmla="*/ 37 w 100"/>
                  <a:gd name="T5" fmla="*/ 44 h 105"/>
                  <a:gd name="T6" fmla="*/ 83 w 100"/>
                  <a:gd name="T7" fmla="*/ 44 h 105"/>
                  <a:gd name="T8" fmla="*/ 80 w 100"/>
                  <a:gd name="T9" fmla="*/ 52 h 105"/>
                  <a:gd name="T10" fmla="*/ 33 w 100"/>
                  <a:gd name="T11" fmla="*/ 52 h 105"/>
                  <a:gd name="T12" fmla="*/ 27 w 100"/>
                  <a:gd name="T13" fmla="*/ 55 h 105"/>
                  <a:gd name="T14" fmla="*/ 80 w 100"/>
                  <a:gd name="T15" fmla="*/ 55 h 105"/>
                  <a:gd name="T16" fmla="*/ 77 w 100"/>
                  <a:gd name="T17" fmla="*/ 72 h 105"/>
                  <a:gd name="T18" fmla="*/ 0 w 100"/>
                  <a:gd name="T19" fmla="*/ 72 h 105"/>
                  <a:gd name="T20" fmla="*/ 23 w 100"/>
                  <a:gd name="T21" fmla="*/ 0 h 105"/>
                  <a:gd name="T22" fmla="*/ 99 w 100"/>
                  <a:gd name="T23" fmla="*/ 0 h 105"/>
                  <a:gd name="T24" fmla="*/ 96 w 100"/>
                  <a:gd name="T25" fmla="*/ 17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 h="105">
                    <a:moveTo>
                      <a:pt x="96" y="17"/>
                    </a:moveTo>
                    <a:lnTo>
                      <a:pt x="42" y="17"/>
                    </a:lnTo>
                    <a:lnTo>
                      <a:pt x="37" y="44"/>
                    </a:lnTo>
                    <a:lnTo>
                      <a:pt x="83" y="44"/>
                    </a:lnTo>
                    <a:lnTo>
                      <a:pt x="80" y="59"/>
                    </a:lnTo>
                    <a:lnTo>
                      <a:pt x="33" y="59"/>
                    </a:lnTo>
                    <a:lnTo>
                      <a:pt x="27" y="87"/>
                    </a:lnTo>
                    <a:lnTo>
                      <a:pt x="80" y="87"/>
                    </a:lnTo>
                    <a:lnTo>
                      <a:pt x="77" y="104"/>
                    </a:lnTo>
                    <a:lnTo>
                      <a:pt x="0" y="104"/>
                    </a:lnTo>
                    <a:lnTo>
                      <a:pt x="23" y="0"/>
                    </a:lnTo>
                    <a:lnTo>
                      <a:pt x="99" y="0"/>
                    </a:lnTo>
                    <a:lnTo>
                      <a:pt x="96" y="1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688">
                  <a:solidFill>
                    <a:prstClr val="black"/>
                  </a:solidFill>
                </a:endParaRPr>
              </a:p>
            </p:txBody>
          </p:sp>
          <p:sp>
            <p:nvSpPr>
              <p:cNvPr id="37" name="Freeform 35"/>
              <p:cNvSpPr>
                <a:spLocks/>
              </p:cNvSpPr>
              <p:nvPr/>
            </p:nvSpPr>
            <p:spPr bwMode="auto">
              <a:xfrm>
                <a:off x="1696" y="575"/>
                <a:ext cx="100" cy="104"/>
              </a:xfrm>
              <a:custGeom>
                <a:avLst/>
                <a:gdLst>
                  <a:gd name="T0" fmla="*/ 69 w 100"/>
                  <a:gd name="T1" fmla="*/ 52 h 105"/>
                  <a:gd name="T2" fmla="*/ 86 w 100"/>
                  <a:gd name="T3" fmla="*/ 72 h 105"/>
                  <a:gd name="T4" fmla="*/ 61 w 100"/>
                  <a:gd name="T5" fmla="*/ 72 h 105"/>
                  <a:gd name="T6" fmla="*/ 41 w 100"/>
                  <a:gd name="T7" fmla="*/ 47 h 105"/>
                  <a:gd name="T8" fmla="*/ 43 w 100"/>
                  <a:gd name="T9" fmla="*/ 47 h 105"/>
                  <a:gd name="T10" fmla="*/ 44 w 100"/>
                  <a:gd name="T11" fmla="*/ 47 h 105"/>
                  <a:gd name="T12" fmla="*/ 45 w 100"/>
                  <a:gd name="T13" fmla="*/ 47 h 105"/>
                  <a:gd name="T14" fmla="*/ 46 w 100"/>
                  <a:gd name="T15" fmla="*/ 47 h 105"/>
                  <a:gd name="T16" fmla="*/ 47 w 100"/>
                  <a:gd name="T17" fmla="*/ 47 h 105"/>
                  <a:gd name="T18" fmla="*/ 48 w 100"/>
                  <a:gd name="T19" fmla="*/ 47 h 105"/>
                  <a:gd name="T20" fmla="*/ 50 w 100"/>
                  <a:gd name="T21" fmla="*/ 47 h 105"/>
                  <a:gd name="T22" fmla="*/ 50 w 100"/>
                  <a:gd name="T23" fmla="*/ 47 h 105"/>
                  <a:gd name="T24" fmla="*/ 55 w 100"/>
                  <a:gd name="T25" fmla="*/ 47 h 105"/>
                  <a:gd name="T26" fmla="*/ 59 w 100"/>
                  <a:gd name="T27" fmla="*/ 46 h 105"/>
                  <a:gd name="T28" fmla="*/ 63 w 100"/>
                  <a:gd name="T29" fmla="*/ 45 h 105"/>
                  <a:gd name="T30" fmla="*/ 66 w 100"/>
                  <a:gd name="T31" fmla="*/ 43 h 105"/>
                  <a:gd name="T32" fmla="*/ 70 w 100"/>
                  <a:gd name="T33" fmla="*/ 41 h 105"/>
                  <a:gd name="T34" fmla="*/ 72 w 100"/>
                  <a:gd name="T35" fmla="*/ 38 h 105"/>
                  <a:gd name="T36" fmla="*/ 74 w 100"/>
                  <a:gd name="T37" fmla="*/ 34 h 105"/>
                  <a:gd name="T38" fmla="*/ 75 w 100"/>
                  <a:gd name="T39" fmla="*/ 30 h 105"/>
                  <a:gd name="T40" fmla="*/ 76 w 100"/>
                  <a:gd name="T41" fmla="*/ 27 h 105"/>
                  <a:gd name="T42" fmla="*/ 76 w 100"/>
                  <a:gd name="T43" fmla="*/ 25 h 105"/>
                  <a:gd name="T44" fmla="*/ 75 w 100"/>
                  <a:gd name="T45" fmla="*/ 23 h 105"/>
                  <a:gd name="T46" fmla="*/ 75 w 100"/>
                  <a:gd name="T47" fmla="*/ 21 h 105"/>
                  <a:gd name="T48" fmla="*/ 73 w 100"/>
                  <a:gd name="T49" fmla="*/ 19 h 105"/>
                  <a:gd name="T50" fmla="*/ 71 w 100"/>
                  <a:gd name="T51" fmla="*/ 17 h 105"/>
                  <a:gd name="T52" fmla="*/ 67 w 100"/>
                  <a:gd name="T53" fmla="*/ 17 h 105"/>
                  <a:gd name="T54" fmla="*/ 63 w 100"/>
                  <a:gd name="T55" fmla="*/ 16 h 105"/>
                  <a:gd name="T56" fmla="*/ 42 w 100"/>
                  <a:gd name="T57" fmla="*/ 16 h 105"/>
                  <a:gd name="T58" fmla="*/ 23 w 100"/>
                  <a:gd name="T59" fmla="*/ 72 h 105"/>
                  <a:gd name="T60" fmla="*/ 0 w 100"/>
                  <a:gd name="T61" fmla="*/ 72 h 105"/>
                  <a:gd name="T62" fmla="*/ 22 w 100"/>
                  <a:gd name="T63" fmla="*/ 0 h 105"/>
                  <a:gd name="T64" fmla="*/ 71 w 100"/>
                  <a:gd name="T65" fmla="*/ 0 h 105"/>
                  <a:gd name="T66" fmla="*/ 78 w 100"/>
                  <a:gd name="T67" fmla="*/ 1 h 105"/>
                  <a:gd name="T68" fmla="*/ 85 w 100"/>
                  <a:gd name="T69" fmla="*/ 2 h 105"/>
                  <a:gd name="T70" fmla="*/ 90 w 100"/>
                  <a:gd name="T71" fmla="*/ 4 h 105"/>
                  <a:gd name="T72" fmla="*/ 93 w 100"/>
                  <a:gd name="T73" fmla="*/ 7 h 105"/>
                  <a:gd name="T74" fmla="*/ 96 w 100"/>
                  <a:gd name="T75" fmla="*/ 11 h 105"/>
                  <a:gd name="T76" fmla="*/ 98 w 100"/>
                  <a:gd name="T77" fmla="*/ 15 h 105"/>
                  <a:gd name="T78" fmla="*/ 99 w 100"/>
                  <a:gd name="T79" fmla="*/ 21 h 105"/>
                  <a:gd name="T80" fmla="*/ 99 w 100"/>
                  <a:gd name="T81" fmla="*/ 26 h 105"/>
                  <a:gd name="T82" fmla="*/ 98 w 100"/>
                  <a:gd name="T83" fmla="*/ 34 h 105"/>
                  <a:gd name="T84" fmla="*/ 95 w 100"/>
                  <a:gd name="T85" fmla="*/ 40 h 105"/>
                  <a:gd name="T86" fmla="*/ 93 w 100"/>
                  <a:gd name="T87" fmla="*/ 45 h 105"/>
                  <a:gd name="T88" fmla="*/ 89 w 100"/>
                  <a:gd name="T89" fmla="*/ 49 h 105"/>
                  <a:gd name="T90" fmla="*/ 85 w 100"/>
                  <a:gd name="T91" fmla="*/ 52 h 105"/>
                  <a:gd name="T92" fmla="*/ 79 w 100"/>
                  <a:gd name="T93" fmla="*/ 52 h 105"/>
                  <a:gd name="T94" fmla="*/ 74 w 100"/>
                  <a:gd name="T95" fmla="*/ 52 h 105"/>
                  <a:gd name="T96" fmla="*/ 69 w 100"/>
                  <a:gd name="T97" fmla="*/ 52 h 1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0" h="105">
                    <a:moveTo>
                      <a:pt x="69" y="59"/>
                    </a:moveTo>
                    <a:lnTo>
                      <a:pt x="86" y="104"/>
                    </a:lnTo>
                    <a:lnTo>
                      <a:pt x="61" y="104"/>
                    </a:lnTo>
                    <a:lnTo>
                      <a:pt x="41" y="47"/>
                    </a:lnTo>
                    <a:lnTo>
                      <a:pt x="43" y="47"/>
                    </a:lnTo>
                    <a:lnTo>
                      <a:pt x="44" y="47"/>
                    </a:lnTo>
                    <a:lnTo>
                      <a:pt x="45" y="47"/>
                    </a:lnTo>
                    <a:lnTo>
                      <a:pt x="46" y="47"/>
                    </a:lnTo>
                    <a:lnTo>
                      <a:pt x="47" y="47"/>
                    </a:lnTo>
                    <a:lnTo>
                      <a:pt x="48" y="47"/>
                    </a:lnTo>
                    <a:lnTo>
                      <a:pt x="50" y="47"/>
                    </a:lnTo>
                    <a:lnTo>
                      <a:pt x="55" y="47"/>
                    </a:lnTo>
                    <a:lnTo>
                      <a:pt x="59" y="46"/>
                    </a:lnTo>
                    <a:lnTo>
                      <a:pt x="63" y="45"/>
                    </a:lnTo>
                    <a:lnTo>
                      <a:pt x="66" y="43"/>
                    </a:lnTo>
                    <a:lnTo>
                      <a:pt x="70" y="41"/>
                    </a:lnTo>
                    <a:lnTo>
                      <a:pt x="72" y="38"/>
                    </a:lnTo>
                    <a:lnTo>
                      <a:pt x="74" y="34"/>
                    </a:lnTo>
                    <a:lnTo>
                      <a:pt x="75" y="30"/>
                    </a:lnTo>
                    <a:lnTo>
                      <a:pt x="76" y="27"/>
                    </a:lnTo>
                    <a:lnTo>
                      <a:pt x="76" y="25"/>
                    </a:lnTo>
                    <a:lnTo>
                      <a:pt x="75" y="23"/>
                    </a:lnTo>
                    <a:lnTo>
                      <a:pt x="75" y="21"/>
                    </a:lnTo>
                    <a:lnTo>
                      <a:pt x="73" y="19"/>
                    </a:lnTo>
                    <a:lnTo>
                      <a:pt x="71" y="17"/>
                    </a:lnTo>
                    <a:lnTo>
                      <a:pt x="67" y="17"/>
                    </a:lnTo>
                    <a:lnTo>
                      <a:pt x="63" y="16"/>
                    </a:lnTo>
                    <a:lnTo>
                      <a:pt x="42" y="16"/>
                    </a:lnTo>
                    <a:lnTo>
                      <a:pt x="23" y="104"/>
                    </a:lnTo>
                    <a:lnTo>
                      <a:pt x="0" y="104"/>
                    </a:lnTo>
                    <a:lnTo>
                      <a:pt x="22" y="0"/>
                    </a:lnTo>
                    <a:lnTo>
                      <a:pt x="71" y="0"/>
                    </a:lnTo>
                    <a:lnTo>
                      <a:pt x="78" y="1"/>
                    </a:lnTo>
                    <a:lnTo>
                      <a:pt x="85" y="2"/>
                    </a:lnTo>
                    <a:lnTo>
                      <a:pt x="90" y="4"/>
                    </a:lnTo>
                    <a:lnTo>
                      <a:pt x="93" y="7"/>
                    </a:lnTo>
                    <a:lnTo>
                      <a:pt x="96" y="11"/>
                    </a:lnTo>
                    <a:lnTo>
                      <a:pt x="98" y="15"/>
                    </a:lnTo>
                    <a:lnTo>
                      <a:pt x="99" y="21"/>
                    </a:lnTo>
                    <a:lnTo>
                      <a:pt x="99" y="26"/>
                    </a:lnTo>
                    <a:lnTo>
                      <a:pt x="98" y="34"/>
                    </a:lnTo>
                    <a:lnTo>
                      <a:pt x="95" y="40"/>
                    </a:lnTo>
                    <a:lnTo>
                      <a:pt x="93" y="45"/>
                    </a:lnTo>
                    <a:lnTo>
                      <a:pt x="89" y="49"/>
                    </a:lnTo>
                    <a:lnTo>
                      <a:pt x="85" y="53"/>
                    </a:lnTo>
                    <a:lnTo>
                      <a:pt x="79" y="56"/>
                    </a:lnTo>
                    <a:lnTo>
                      <a:pt x="74" y="58"/>
                    </a:lnTo>
                    <a:lnTo>
                      <a:pt x="69" y="59"/>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688">
                  <a:solidFill>
                    <a:prstClr val="black"/>
                  </a:solidFill>
                </a:endParaRPr>
              </a:p>
            </p:txBody>
          </p:sp>
          <p:sp>
            <p:nvSpPr>
              <p:cNvPr id="38" name="Freeform 36"/>
              <p:cNvSpPr>
                <a:spLocks/>
              </p:cNvSpPr>
              <p:nvPr/>
            </p:nvSpPr>
            <p:spPr bwMode="auto">
              <a:xfrm>
                <a:off x="1810" y="575"/>
                <a:ext cx="104" cy="104"/>
              </a:xfrm>
              <a:custGeom>
                <a:avLst/>
                <a:gdLst>
                  <a:gd name="T0" fmla="*/ 44 w 104"/>
                  <a:gd name="T1" fmla="*/ 72 h 105"/>
                  <a:gd name="T2" fmla="*/ 16 w 104"/>
                  <a:gd name="T3" fmla="*/ 72 h 105"/>
                  <a:gd name="T4" fmla="*/ 0 w 104"/>
                  <a:gd name="T5" fmla="*/ 0 h 105"/>
                  <a:gd name="T6" fmla="*/ 23 w 104"/>
                  <a:gd name="T7" fmla="*/ 0 h 105"/>
                  <a:gd name="T8" fmla="*/ 34 w 104"/>
                  <a:gd name="T9" fmla="*/ 52 h 105"/>
                  <a:gd name="T10" fmla="*/ 80 w 104"/>
                  <a:gd name="T11" fmla="*/ 0 h 105"/>
                  <a:gd name="T12" fmla="*/ 103 w 104"/>
                  <a:gd name="T13" fmla="*/ 0 h 105"/>
                  <a:gd name="T14" fmla="*/ 44 w 104"/>
                  <a:gd name="T15" fmla="*/ 72 h 1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 h="105">
                    <a:moveTo>
                      <a:pt x="44" y="104"/>
                    </a:moveTo>
                    <a:lnTo>
                      <a:pt x="16" y="104"/>
                    </a:lnTo>
                    <a:lnTo>
                      <a:pt x="0" y="0"/>
                    </a:lnTo>
                    <a:lnTo>
                      <a:pt x="23" y="0"/>
                    </a:lnTo>
                    <a:lnTo>
                      <a:pt x="34" y="83"/>
                    </a:lnTo>
                    <a:lnTo>
                      <a:pt x="80" y="0"/>
                    </a:lnTo>
                    <a:lnTo>
                      <a:pt x="103" y="0"/>
                    </a:lnTo>
                    <a:lnTo>
                      <a:pt x="44" y="104"/>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688">
                  <a:solidFill>
                    <a:prstClr val="black"/>
                  </a:solidFill>
                </a:endParaRPr>
              </a:p>
            </p:txBody>
          </p:sp>
          <p:sp>
            <p:nvSpPr>
              <p:cNvPr id="39" name="Freeform 37"/>
              <p:cNvSpPr>
                <a:spLocks/>
              </p:cNvSpPr>
              <p:nvPr/>
            </p:nvSpPr>
            <p:spPr bwMode="auto">
              <a:xfrm>
                <a:off x="1907" y="575"/>
                <a:ext cx="46" cy="104"/>
              </a:xfrm>
              <a:custGeom>
                <a:avLst/>
                <a:gdLst>
                  <a:gd name="T0" fmla="*/ 23 w 46"/>
                  <a:gd name="T1" fmla="*/ 72 h 105"/>
                  <a:gd name="T2" fmla="*/ 0 w 46"/>
                  <a:gd name="T3" fmla="*/ 72 h 105"/>
                  <a:gd name="T4" fmla="*/ 22 w 46"/>
                  <a:gd name="T5" fmla="*/ 0 h 105"/>
                  <a:gd name="T6" fmla="*/ 45 w 46"/>
                  <a:gd name="T7" fmla="*/ 0 h 105"/>
                  <a:gd name="T8" fmla="*/ 23 w 46"/>
                  <a:gd name="T9" fmla="*/ 72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05">
                    <a:moveTo>
                      <a:pt x="23" y="104"/>
                    </a:moveTo>
                    <a:lnTo>
                      <a:pt x="0" y="104"/>
                    </a:lnTo>
                    <a:lnTo>
                      <a:pt x="22" y="0"/>
                    </a:lnTo>
                    <a:lnTo>
                      <a:pt x="45" y="0"/>
                    </a:lnTo>
                    <a:lnTo>
                      <a:pt x="23" y="104"/>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688">
                  <a:solidFill>
                    <a:prstClr val="black"/>
                  </a:solidFill>
                </a:endParaRPr>
              </a:p>
            </p:txBody>
          </p:sp>
          <p:sp>
            <p:nvSpPr>
              <p:cNvPr id="40" name="Freeform 38"/>
              <p:cNvSpPr>
                <a:spLocks/>
              </p:cNvSpPr>
              <p:nvPr/>
            </p:nvSpPr>
            <p:spPr bwMode="auto">
              <a:xfrm>
                <a:off x="1953" y="574"/>
                <a:ext cx="99" cy="109"/>
              </a:xfrm>
              <a:custGeom>
                <a:avLst/>
                <a:gdLst>
                  <a:gd name="T0" fmla="*/ 125 w 98"/>
                  <a:gd name="T1" fmla="*/ 19 h 110"/>
                  <a:gd name="T2" fmla="*/ 119 w 98"/>
                  <a:gd name="T3" fmla="*/ 18 h 110"/>
                  <a:gd name="T4" fmla="*/ 113 w 98"/>
                  <a:gd name="T5" fmla="*/ 17 h 110"/>
                  <a:gd name="T6" fmla="*/ 106 w 98"/>
                  <a:gd name="T7" fmla="*/ 17 h 110"/>
                  <a:gd name="T8" fmla="*/ 94 w 98"/>
                  <a:gd name="T9" fmla="*/ 17 h 110"/>
                  <a:gd name="T10" fmla="*/ 48 w 98"/>
                  <a:gd name="T11" fmla="*/ 22 h 110"/>
                  <a:gd name="T12" fmla="*/ 36 w 98"/>
                  <a:gd name="T13" fmla="*/ 32 h 110"/>
                  <a:gd name="T14" fmla="*/ 28 w 98"/>
                  <a:gd name="T15" fmla="*/ 46 h 110"/>
                  <a:gd name="T16" fmla="*/ 25 w 98"/>
                  <a:gd name="T17" fmla="*/ 55 h 110"/>
                  <a:gd name="T18" fmla="*/ 27 w 98"/>
                  <a:gd name="T19" fmla="*/ 55 h 110"/>
                  <a:gd name="T20" fmla="*/ 34 w 98"/>
                  <a:gd name="T21" fmla="*/ 55 h 110"/>
                  <a:gd name="T22" fmla="*/ 46 w 98"/>
                  <a:gd name="T23" fmla="*/ 60 h 110"/>
                  <a:gd name="T24" fmla="*/ 90 w 98"/>
                  <a:gd name="T25" fmla="*/ 60 h 110"/>
                  <a:gd name="T26" fmla="*/ 97 w 98"/>
                  <a:gd name="T27" fmla="*/ 60 h 110"/>
                  <a:gd name="T28" fmla="*/ 104 w 98"/>
                  <a:gd name="T29" fmla="*/ 58 h 110"/>
                  <a:gd name="T30" fmla="*/ 111 w 98"/>
                  <a:gd name="T31" fmla="*/ 57 h 110"/>
                  <a:gd name="T32" fmla="*/ 109 w 98"/>
                  <a:gd name="T33" fmla="*/ 74 h 110"/>
                  <a:gd name="T34" fmla="*/ 102 w 98"/>
                  <a:gd name="T35" fmla="*/ 76 h 110"/>
                  <a:gd name="T36" fmla="*/ 95 w 98"/>
                  <a:gd name="T37" fmla="*/ 76 h 110"/>
                  <a:gd name="T38" fmla="*/ 89 w 98"/>
                  <a:gd name="T39" fmla="*/ 77 h 110"/>
                  <a:gd name="T40" fmla="*/ 82 w 98"/>
                  <a:gd name="T41" fmla="*/ 77 h 110"/>
                  <a:gd name="T42" fmla="*/ 38 w 98"/>
                  <a:gd name="T43" fmla="*/ 76 h 110"/>
                  <a:gd name="T44" fmla="*/ 28 w 98"/>
                  <a:gd name="T45" fmla="*/ 74 h 110"/>
                  <a:gd name="T46" fmla="*/ 18 w 98"/>
                  <a:gd name="T47" fmla="*/ 70 h 110"/>
                  <a:gd name="T48" fmla="*/ 11 w 98"/>
                  <a:gd name="T49" fmla="*/ 64 h 110"/>
                  <a:gd name="T50" fmla="*/ 5 w 98"/>
                  <a:gd name="T51" fmla="*/ 56 h 110"/>
                  <a:gd name="T52" fmla="*/ 1 w 98"/>
                  <a:gd name="T53" fmla="*/ 55 h 110"/>
                  <a:gd name="T54" fmla="*/ 0 w 98"/>
                  <a:gd name="T55" fmla="*/ 55 h 110"/>
                  <a:gd name="T56" fmla="*/ 2 w 98"/>
                  <a:gd name="T57" fmla="*/ 54 h 110"/>
                  <a:gd name="T58" fmla="*/ 6 w 98"/>
                  <a:gd name="T59" fmla="*/ 41 h 110"/>
                  <a:gd name="T60" fmla="*/ 12 w 98"/>
                  <a:gd name="T61" fmla="*/ 30 h 110"/>
                  <a:gd name="T62" fmla="*/ 19 w 98"/>
                  <a:gd name="T63" fmla="*/ 21 h 110"/>
                  <a:gd name="T64" fmla="*/ 29 w 98"/>
                  <a:gd name="T65" fmla="*/ 13 h 110"/>
                  <a:gd name="T66" fmla="*/ 39 w 98"/>
                  <a:gd name="T67" fmla="*/ 7 h 110"/>
                  <a:gd name="T68" fmla="*/ 82 w 98"/>
                  <a:gd name="T69" fmla="*/ 3 h 110"/>
                  <a:gd name="T70" fmla="*/ 93 w 98"/>
                  <a:gd name="T71" fmla="*/ 1 h 110"/>
                  <a:gd name="T72" fmla="*/ 106 w 98"/>
                  <a:gd name="T73" fmla="*/ 0 h 110"/>
                  <a:gd name="T74" fmla="*/ 112 w 98"/>
                  <a:gd name="T75" fmla="*/ 0 h 110"/>
                  <a:gd name="T76" fmla="*/ 117 w 98"/>
                  <a:gd name="T77" fmla="*/ 1 h 110"/>
                  <a:gd name="T78" fmla="*/ 123 w 98"/>
                  <a:gd name="T79" fmla="*/ 1 h 110"/>
                  <a:gd name="T80" fmla="*/ 129 w 98"/>
                  <a:gd name="T81" fmla="*/ 3 h 1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8" h="110">
                    <a:moveTo>
                      <a:pt x="95" y="20"/>
                    </a:moveTo>
                    <a:lnTo>
                      <a:pt x="93" y="19"/>
                    </a:lnTo>
                    <a:lnTo>
                      <a:pt x="89" y="19"/>
                    </a:lnTo>
                    <a:lnTo>
                      <a:pt x="87" y="18"/>
                    </a:lnTo>
                    <a:lnTo>
                      <a:pt x="84" y="18"/>
                    </a:lnTo>
                    <a:lnTo>
                      <a:pt x="81" y="17"/>
                    </a:lnTo>
                    <a:lnTo>
                      <a:pt x="78" y="17"/>
                    </a:lnTo>
                    <a:lnTo>
                      <a:pt x="74" y="17"/>
                    </a:lnTo>
                    <a:lnTo>
                      <a:pt x="70" y="17"/>
                    </a:lnTo>
                    <a:lnTo>
                      <a:pt x="62" y="17"/>
                    </a:lnTo>
                    <a:lnTo>
                      <a:pt x="55" y="19"/>
                    </a:lnTo>
                    <a:lnTo>
                      <a:pt x="48" y="22"/>
                    </a:lnTo>
                    <a:lnTo>
                      <a:pt x="42" y="27"/>
                    </a:lnTo>
                    <a:lnTo>
                      <a:pt x="36" y="32"/>
                    </a:lnTo>
                    <a:lnTo>
                      <a:pt x="32" y="38"/>
                    </a:lnTo>
                    <a:lnTo>
                      <a:pt x="28" y="46"/>
                    </a:lnTo>
                    <a:lnTo>
                      <a:pt x="26" y="54"/>
                    </a:lnTo>
                    <a:lnTo>
                      <a:pt x="25" y="63"/>
                    </a:lnTo>
                    <a:lnTo>
                      <a:pt x="25" y="70"/>
                    </a:lnTo>
                    <a:lnTo>
                      <a:pt x="27" y="77"/>
                    </a:lnTo>
                    <a:lnTo>
                      <a:pt x="30" y="82"/>
                    </a:lnTo>
                    <a:lnTo>
                      <a:pt x="34" y="87"/>
                    </a:lnTo>
                    <a:lnTo>
                      <a:pt x="40" y="89"/>
                    </a:lnTo>
                    <a:lnTo>
                      <a:pt x="46" y="92"/>
                    </a:lnTo>
                    <a:lnTo>
                      <a:pt x="54" y="92"/>
                    </a:lnTo>
                    <a:lnTo>
                      <a:pt x="58" y="92"/>
                    </a:lnTo>
                    <a:lnTo>
                      <a:pt x="62" y="92"/>
                    </a:lnTo>
                    <a:lnTo>
                      <a:pt x="65" y="92"/>
                    </a:lnTo>
                    <a:lnTo>
                      <a:pt x="69" y="91"/>
                    </a:lnTo>
                    <a:lnTo>
                      <a:pt x="72" y="90"/>
                    </a:lnTo>
                    <a:lnTo>
                      <a:pt x="76" y="90"/>
                    </a:lnTo>
                    <a:lnTo>
                      <a:pt x="79" y="89"/>
                    </a:lnTo>
                    <a:lnTo>
                      <a:pt x="82" y="89"/>
                    </a:lnTo>
                    <a:lnTo>
                      <a:pt x="77" y="106"/>
                    </a:lnTo>
                    <a:lnTo>
                      <a:pt x="73" y="107"/>
                    </a:lnTo>
                    <a:lnTo>
                      <a:pt x="70" y="108"/>
                    </a:lnTo>
                    <a:lnTo>
                      <a:pt x="66" y="108"/>
                    </a:lnTo>
                    <a:lnTo>
                      <a:pt x="63" y="108"/>
                    </a:lnTo>
                    <a:lnTo>
                      <a:pt x="60" y="108"/>
                    </a:lnTo>
                    <a:lnTo>
                      <a:pt x="57" y="109"/>
                    </a:lnTo>
                    <a:lnTo>
                      <a:pt x="54" y="109"/>
                    </a:lnTo>
                    <a:lnTo>
                      <a:pt x="50" y="109"/>
                    </a:lnTo>
                    <a:lnTo>
                      <a:pt x="44" y="109"/>
                    </a:lnTo>
                    <a:lnTo>
                      <a:pt x="38" y="108"/>
                    </a:lnTo>
                    <a:lnTo>
                      <a:pt x="33" y="107"/>
                    </a:lnTo>
                    <a:lnTo>
                      <a:pt x="28" y="106"/>
                    </a:lnTo>
                    <a:lnTo>
                      <a:pt x="23" y="104"/>
                    </a:lnTo>
                    <a:lnTo>
                      <a:pt x="18" y="102"/>
                    </a:lnTo>
                    <a:lnTo>
                      <a:pt x="14" y="99"/>
                    </a:lnTo>
                    <a:lnTo>
                      <a:pt x="11" y="96"/>
                    </a:lnTo>
                    <a:lnTo>
                      <a:pt x="8" y="92"/>
                    </a:lnTo>
                    <a:lnTo>
                      <a:pt x="5" y="88"/>
                    </a:lnTo>
                    <a:lnTo>
                      <a:pt x="3" y="84"/>
                    </a:lnTo>
                    <a:lnTo>
                      <a:pt x="1" y="78"/>
                    </a:lnTo>
                    <a:lnTo>
                      <a:pt x="0" y="73"/>
                    </a:lnTo>
                    <a:lnTo>
                      <a:pt x="0" y="67"/>
                    </a:lnTo>
                    <a:lnTo>
                      <a:pt x="1" y="61"/>
                    </a:lnTo>
                    <a:lnTo>
                      <a:pt x="2" y="54"/>
                    </a:lnTo>
                    <a:lnTo>
                      <a:pt x="4" y="48"/>
                    </a:lnTo>
                    <a:lnTo>
                      <a:pt x="6" y="41"/>
                    </a:lnTo>
                    <a:lnTo>
                      <a:pt x="9" y="35"/>
                    </a:lnTo>
                    <a:lnTo>
                      <a:pt x="12" y="30"/>
                    </a:lnTo>
                    <a:lnTo>
                      <a:pt x="15" y="25"/>
                    </a:lnTo>
                    <a:lnTo>
                      <a:pt x="19" y="21"/>
                    </a:lnTo>
                    <a:lnTo>
                      <a:pt x="24" y="16"/>
                    </a:lnTo>
                    <a:lnTo>
                      <a:pt x="29" y="13"/>
                    </a:lnTo>
                    <a:lnTo>
                      <a:pt x="34" y="10"/>
                    </a:lnTo>
                    <a:lnTo>
                      <a:pt x="39" y="7"/>
                    </a:lnTo>
                    <a:lnTo>
                      <a:pt x="44" y="5"/>
                    </a:lnTo>
                    <a:lnTo>
                      <a:pt x="50" y="3"/>
                    </a:lnTo>
                    <a:lnTo>
                      <a:pt x="56" y="2"/>
                    </a:lnTo>
                    <a:lnTo>
                      <a:pt x="61" y="1"/>
                    </a:lnTo>
                    <a:lnTo>
                      <a:pt x="68" y="0"/>
                    </a:lnTo>
                    <a:lnTo>
                      <a:pt x="74" y="0"/>
                    </a:lnTo>
                    <a:lnTo>
                      <a:pt x="77" y="0"/>
                    </a:lnTo>
                    <a:lnTo>
                      <a:pt x="80" y="0"/>
                    </a:lnTo>
                    <a:lnTo>
                      <a:pt x="83" y="1"/>
                    </a:lnTo>
                    <a:lnTo>
                      <a:pt x="85" y="1"/>
                    </a:lnTo>
                    <a:lnTo>
                      <a:pt x="88" y="1"/>
                    </a:lnTo>
                    <a:lnTo>
                      <a:pt x="91" y="1"/>
                    </a:lnTo>
                    <a:lnTo>
                      <a:pt x="94" y="2"/>
                    </a:lnTo>
                    <a:lnTo>
                      <a:pt x="97" y="3"/>
                    </a:lnTo>
                    <a:lnTo>
                      <a:pt x="95" y="2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688">
                  <a:solidFill>
                    <a:prstClr val="black"/>
                  </a:solidFill>
                </a:endParaRPr>
              </a:p>
            </p:txBody>
          </p:sp>
          <p:sp>
            <p:nvSpPr>
              <p:cNvPr id="41" name="Freeform 39"/>
              <p:cNvSpPr>
                <a:spLocks/>
              </p:cNvSpPr>
              <p:nvPr/>
            </p:nvSpPr>
            <p:spPr bwMode="auto">
              <a:xfrm>
                <a:off x="2050" y="575"/>
                <a:ext cx="99" cy="104"/>
              </a:xfrm>
              <a:custGeom>
                <a:avLst/>
                <a:gdLst>
                  <a:gd name="T0" fmla="*/ 95 w 99"/>
                  <a:gd name="T1" fmla="*/ 17 h 105"/>
                  <a:gd name="T2" fmla="*/ 42 w 99"/>
                  <a:gd name="T3" fmla="*/ 17 h 105"/>
                  <a:gd name="T4" fmla="*/ 36 w 99"/>
                  <a:gd name="T5" fmla="*/ 44 h 105"/>
                  <a:gd name="T6" fmla="*/ 82 w 99"/>
                  <a:gd name="T7" fmla="*/ 44 h 105"/>
                  <a:gd name="T8" fmla="*/ 79 w 99"/>
                  <a:gd name="T9" fmla="*/ 52 h 105"/>
                  <a:gd name="T10" fmla="*/ 33 w 99"/>
                  <a:gd name="T11" fmla="*/ 52 h 105"/>
                  <a:gd name="T12" fmla="*/ 27 w 99"/>
                  <a:gd name="T13" fmla="*/ 55 h 105"/>
                  <a:gd name="T14" fmla="*/ 79 w 99"/>
                  <a:gd name="T15" fmla="*/ 55 h 105"/>
                  <a:gd name="T16" fmla="*/ 76 w 99"/>
                  <a:gd name="T17" fmla="*/ 72 h 105"/>
                  <a:gd name="T18" fmla="*/ 0 w 99"/>
                  <a:gd name="T19" fmla="*/ 72 h 105"/>
                  <a:gd name="T20" fmla="*/ 22 w 99"/>
                  <a:gd name="T21" fmla="*/ 0 h 105"/>
                  <a:gd name="T22" fmla="*/ 98 w 99"/>
                  <a:gd name="T23" fmla="*/ 0 h 105"/>
                  <a:gd name="T24" fmla="*/ 95 w 99"/>
                  <a:gd name="T25" fmla="*/ 17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05">
                    <a:moveTo>
                      <a:pt x="95" y="17"/>
                    </a:moveTo>
                    <a:lnTo>
                      <a:pt x="42" y="17"/>
                    </a:lnTo>
                    <a:lnTo>
                      <a:pt x="36" y="44"/>
                    </a:lnTo>
                    <a:lnTo>
                      <a:pt x="82" y="44"/>
                    </a:lnTo>
                    <a:lnTo>
                      <a:pt x="79" y="59"/>
                    </a:lnTo>
                    <a:lnTo>
                      <a:pt x="33" y="59"/>
                    </a:lnTo>
                    <a:lnTo>
                      <a:pt x="27" y="87"/>
                    </a:lnTo>
                    <a:lnTo>
                      <a:pt x="79" y="87"/>
                    </a:lnTo>
                    <a:lnTo>
                      <a:pt x="76" y="104"/>
                    </a:lnTo>
                    <a:lnTo>
                      <a:pt x="0" y="104"/>
                    </a:lnTo>
                    <a:lnTo>
                      <a:pt x="22" y="0"/>
                    </a:lnTo>
                    <a:lnTo>
                      <a:pt x="98" y="0"/>
                    </a:lnTo>
                    <a:lnTo>
                      <a:pt x="95" y="1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688">
                  <a:solidFill>
                    <a:prstClr val="black"/>
                  </a:solidFill>
                </a:endParaRPr>
              </a:p>
            </p:txBody>
          </p:sp>
        </p:grpSp>
        <p:sp>
          <p:nvSpPr>
            <p:cNvPr id="9" name="Rectangle 40"/>
            <p:cNvSpPr>
              <a:spLocks noChangeArrowheads="1"/>
            </p:cNvSpPr>
            <p:nvPr/>
          </p:nvSpPr>
          <p:spPr bwMode="auto">
            <a:xfrm>
              <a:off x="782" y="1062"/>
              <a:ext cx="904" cy="8"/>
            </a:xfrm>
            <a:prstGeom prst="rect">
              <a:avLst/>
            </a:pr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100000"/>
                </a:spcBef>
                <a:spcAft>
                  <a:spcPct val="0"/>
                </a:spcAft>
                <a:defRPr/>
              </a:pPr>
              <a:endParaRPr lang="en-US" altLang="en-US" sz="1125" b="1" u="sng" smtClean="0">
                <a:solidFill>
                  <a:srgbClr val="FFFFFF"/>
                </a:solidFill>
              </a:endParaRPr>
            </a:p>
          </p:txBody>
        </p:sp>
        <p:sp>
          <p:nvSpPr>
            <p:cNvPr id="10" name="Text Box 41"/>
            <p:cNvSpPr txBox="1">
              <a:spLocks noChangeArrowheads="1"/>
            </p:cNvSpPr>
            <p:nvPr/>
          </p:nvSpPr>
          <p:spPr bwMode="auto">
            <a:xfrm>
              <a:off x="1638" y="1050"/>
              <a:ext cx="183" cy="167"/>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sz="1125" b="1" smtClean="0">
                  <a:solidFill>
                    <a:srgbClr val="FFFFFF"/>
                  </a:solidFill>
                </a:rPr>
                <a:t>®</a:t>
              </a:r>
            </a:p>
          </p:txBody>
        </p:sp>
      </p:grpSp>
      <p:sp>
        <p:nvSpPr>
          <p:cNvPr id="43" name="TextBox 42"/>
          <p:cNvSpPr txBox="1"/>
          <p:nvPr userDrawn="1"/>
        </p:nvSpPr>
        <p:spPr>
          <a:xfrm>
            <a:off x="192465" y="6450049"/>
            <a:ext cx="1138453" cy="304868"/>
          </a:xfrm>
          <a:prstGeom prst="rect">
            <a:avLst/>
          </a:prstGeom>
          <a:noFill/>
        </p:spPr>
        <p:txBody>
          <a:bodyPr wrap="none" tIns="90000" bIns="90000" rtlCol="0">
            <a:spAutoFit/>
          </a:bodyPr>
          <a:lstStyle/>
          <a:p>
            <a:pPr algn="ctr"/>
            <a:r>
              <a:rPr lang="en-US" sz="800" dirty="0" smtClean="0">
                <a:solidFill>
                  <a:schemeClr val="bg1">
                    <a:lumMod val="75000"/>
                  </a:schemeClr>
                </a:solidFill>
                <a:latin typeface="Century Gothic" panose="020B0502020202020204" pitchFamily="34" charset="0"/>
              </a:rPr>
              <a:t>20 November, 2017</a:t>
            </a:r>
          </a:p>
        </p:txBody>
      </p:sp>
    </p:spTree>
    <p:extLst>
      <p:ext uri="{BB962C8B-B14F-4D97-AF65-F5344CB8AC3E}">
        <p14:creationId xmlns:p14="http://schemas.microsoft.com/office/powerpoint/2010/main" val="83419482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829"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822" r:id="rId15"/>
    <p:sldLayoutId id="2147483825" r:id="rId16"/>
    <p:sldLayoutId id="2147483826" r:id="rId17"/>
    <p:sldLayoutId id="2147483827" r:id="rId18"/>
    <p:sldLayoutId id="2147483828" r:id="rId19"/>
    <p:sldLayoutId id="2147483830" r:id="rId20"/>
    <p:sldLayoutId id="2147483831" r:id="rId21"/>
  </p:sldLayoutIdLst>
  <p:timing>
    <p:tnLst>
      <p:par>
        <p:cTn id="1" dur="indefinite" restart="never" nodeType="tmRoot"/>
      </p:par>
    </p:tnLst>
  </p:timing>
  <p:txStyles>
    <p:titleStyle>
      <a:lvl1pPr algn="l" rtl="0" eaLnBrk="0" fontAlgn="base" hangingPunct="0">
        <a:spcBef>
          <a:spcPct val="0"/>
        </a:spcBef>
        <a:spcAft>
          <a:spcPct val="0"/>
        </a:spcAft>
        <a:defRPr sz="2250" b="1">
          <a:solidFill>
            <a:srgbClr val="5378B3"/>
          </a:solidFill>
          <a:latin typeface="+mj-lt"/>
          <a:ea typeface="+mj-ea"/>
          <a:cs typeface="+mj-cs"/>
        </a:defRPr>
      </a:lvl1pPr>
      <a:lvl2pPr algn="l" rtl="0" eaLnBrk="0" fontAlgn="base" hangingPunct="0">
        <a:spcBef>
          <a:spcPct val="0"/>
        </a:spcBef>
        <a:spcAft>
          <a:spcPct val="0"/>
        </a:spcAft>
        <a:defRPr sz="2250" b="1">
          <a:solidFill>
            <a:srgbClr val="5378B3"/>
          </a:solidFill>
          <a:latin typeface="Arial" charset="0"/>
          <a:cs typeface="Arial" charset="0"/>
        </a:defRPr>
      </a:lvl2pPr>
      <a:lvl3pPr algn="l" rtl="0" eaLnBrk="0" fontAlgn="base" hangingPunct="0">
        <a:spcBef>
          <a:spcPct val="0"/>
        </a:spcBef>
        <a:spcAft>
          <a:spcPct val="0"/>
        </a:spcAft>
        <a:defRPr sz="2250" b="1">
          <a:solidFill>
            <a:srgbClr val="5378B3"/>
          </a:solidFill>
          <a:latin typeface="Arial" charset="0"/>
          <a:cs typeface="Arial" charset="0"/>
        </a:defRPr>
      </a:lvl3pPr>
      <a:lvl4pPr algn="l" rtl="0" eaLnBrk="0" fontAlgn="base" hangingPunct="0">
        <a:spcBef>
          <a:spcPct val="0"/>
        </a:spcBef>
        <a:spcAft>
          <a:spcPct val="0"/>
        </a:spcAft>
        <a:defRPr sz="2250" b="1">
          <a:solidFill>
            <a:srgbClr val="5378B3"/>
          </a:solidFill>
          <a:latin typeface="Arial" charset="0"/>
          <a:cs typeface="Arial" charset="0"/>
        </a:defRPr>
      </a:lvl4pPr>
      <a:lvl5pPr algn="l" rtl="0" eaLnBrk="0" fontAlgn="base" hangingPunct="0">
        <a:spcBef>
          <a:spcPct val="0"/>
        </a:spcBef>
        <a:spcAft>
          <a:spcPct val="0"/>
        </a:spcAft>
        <a:defRPr sz="2250" b="1">
          <a:solidFill>
            <a:srgbClr val="5378B3"/>
          </a:solidFill>
          <a:latin typeface="Arial" charset="0"/>
          <a:cs typeface="Arial" charset="0"/>
        </a:defRPr>
      </a:lvl5pPr>
      <a:lvl6pPr marL="428625" algn="l" rtl="0" eaLnBrk="1" fontAlgn="base" hangingPunct="1">
        <a:spcBef>
          <a:spcPct val="0"/>
        </a:spcBef>
        <a:spcAft>
          <a:spcPct val="0"/>
        </a:spcAft>
        <a:defRPr sz="2250" b="1">
          <a:solidFill>
            <a:srgbClr val="5378B3"/>
          </a:solidFill>
          <a:latin typeface="Arial" charset="0"/>
          <a:cs typeface="Arial" charset="0"/>
        </a:defRPr>
      </a:lvl6pPr>
      <a:lvl7pPr marL="857250" algn="l" rtl="0" eaLnBrk="1" fontAlgn="base" hangingPunct="1">
        <a:spcBef>
          <a:spcPct val="0"/>
        </a:spcBef>
        <a:spcAft>
          <a:spcPct val="0"/>
        </a:spcAft>
        <a:defRPr sz="2250" b="1">
          <a:solidFill>
            <a:srgbClr val="5378B3"/>
          </a:solidFill>
          <a:latin typeface="Arial" charset="0"/>
          <a:cs typeface="Arial" charset="0"/>
        </a:defRPr>
      </a:lvl7pPr>
      <a:lvl8pPr marL="1285875" algn="l" rtl="0" eaLnBrk="1" fontAlgn="base" hangingPunct="1">
        <a:spcBef>
          <a:spcPct val="0"/>
        </a:spcBef>
        <a:spcAft>
          <a:spcPct val="0"/>
        </a:spcAft>
        <a:defRPr sz="2250" b="1">
          <a:solidFill>
            <a:srgbClr val="5378B3"/>
          </a:solidFill>
          <a:latin typeface="Arial" charset="0"/>
          <a:cs typeface="Arial" charset="0"/>
        </a:defRPr>
      </a:lvl8pPr>
      <a:lvl9pPr marL="1714500" algn="l" rtl="0" eaLnBrk="1" fontAlgn="base" hangingPunct="1">
        <a:spcBef>
          <a:spcPct val="0"/>
        </a:spcBef>
        <a:spcAft>
          <a:spcPct val="0"/>
        </a:spcAft>
        <a:defRPr sz="2250" b="1">
          <a:solidFill>
            <a:srgbClr val="5378B3"/>
          </a:solidFill>
          <a:latin typeface="Arial" charset="0"/>
          <a:cs typeface="Arial" charset="0"/>
        </a:defRPr>
      </a:lvl9pPr>
    </p:titleStyle>
    <p:body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2.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3.xml"/><Relationship Id="rId1" Type="http://schemas.openxmlformats.org/officeDocument/2006/relationships/slideLayout" Target="../slideLayouts/slideLayout4.xml"/><Relationship Id="rId4" Type="http://schemas.openxmlformats.org/officeDocument/2006/relationships/image" Target="../media/image22.emf"/></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65.xml"/><Relationship Id="rId1" Type="http://schemas.openxmlformats.org/officeDocument/2006/relationships/slideLayout" Target="../slideLayouts/slideLayout4.xml"/><Relationship Id="rId5" Type="http://schemas.openxmlformats.org/officeDocument/2006/relationships/chart" Target="../charts/chart41.xml"/><Relationship Id="rId4" Type="http://schemas.openxmlformats.org/officeDocument/2006/relationships/chart" Target="../charts/chart40.xml"/></Relationships>
</file>

<file path=ppt/slides/_rels/slide8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6.xml"/><Relationship Id="rId1" Type="http://schemas.openxmlformats.org/officeDocument/2006/relationships/slideLayout" Target="../slideLayouts/slideLayout21.xml"/><Relationship Id="rId4" Type="http://schemas.openxmlformats.org/officeDocument/2006/relationships/image" Target="../media/image28.png"/></Relationships>
</file>

<file path=ppt/slides/_rels/slide8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7.xml"/><Relationship Id="rId1" Type="http://schemas.openxmlformats.org/officeDocument/2006/relationships/slideLayout" Target="../slideLayouts/slideLayout14.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32.emf"/><Relationship Id="rId4" Type="http://schemas.openxmlformats.org/officeDocument/2006/relationships/oleObject" Target="../embeddings/oleObject1.bin"/></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3399339"/>
            <a:ext cx="6553200" cy="561975"/>
          </a:xfrm>
        </p:spPr>
        <p:txBody>
          <a:bodyPr/>
          <a:lstStyle/>
          <a:p>
            <a:r>
              <a:rPr lang="en-US" cap="none" dirty="0"/>
              <a:t/>
            </a:r>
            <a:br>
              <a:rPr lang="en-US" cap="none" dirty="0"/>
            </a:br>
            <a:r>
              <a:rPr lang="en-US" dirty="0" smtClean="0"/>
              <a:t/>
            </a:r>
            <a:br>
              <a:rPr lang="en-US" dirty="0" smtClean="0"/>
            </a:br>
            <a:r>
              <a:rPr lang="en-US" cap="none" dirty="0"/>
              <a:t>Enterprise Analytics </a:t>
            </a:r>
            <a:r>
              <a:rPr lang="en-US" cap="none" dirty="0" smtClean="0"/>
              <a:t/>
            </a:r>
            <a:br>
              <a:rPr lang="en-US" cap="none" dirty="0" smtClean="0"/>
            </a:br>
            <a:r>
              <a:rPr lang="en-US" cap="none" dirty="0" smtClean="0"/>
              <a:t>Pre</a:t>
            </a:r>
            <a:r>
              <a:rPr lang="en-US" dirty="0" smtClean="0"/>
              <a:t>-MTAC </a:t>
            </a:r>
            <a:r>
              <a:rPr lang="en-US" cap="none" dirty="0"/>
              <a:t>Webinar</a:t>
            </a:r>
            <a:endParaRPr lang="en-US" dirty="0"/>
          </a:p>
        </p:txBody>
      </p:sp>
      <p:sp>
        <p:nvSpPr>
          <p:cNvPr id="4" name="Text Placeholder 3"/>
          <p:cNvSpPr>
            <a:spLocks noGrp="1"/>
          </p:cNvSpPr>
          <p:nvPr>
            <p:ph type="body" sz="quarter" idx="11"/>
          </p:nvPr>
        </p:nvSpPr>
        <p:spPr/>
        <p:txBody>
          <a:bodyPr/>
          <a:lstStyle/>
          <a:p>
            <a:r>
              <a:rPr lang="en-US" dirty="0" smtClean="0"/>
              <a:t>November 2017</a:t>
            </a:r>
            <a:endParaRPr lang="en-US" dirty="0"/>
          </a:p>
        </p:txBody>
      </p:sp>
    </p:spTree>
    <p:extLst>
      <p:ext uri="{BB962C8B-B14F-4D97-AF65-F5344CB8AC3E}">
        <p14:creationId xmlns:p14="http://schemas.microsoft.com/office/powerpoint/2010/main" val="397304074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p:txBody>
          <a:bodyPr/>
          <a:lstStyle/>
          <a:p>
            <a:r>
              <a:rPr lang="en-US" dirty="0" err="1" smtClean="0"/>
              <a:t>IMb</a:t>
            </a:r>
            <a:r>
              <a:rPr lang="en-US" dirty="0" smtClean="0"/>
              <a:t> Planning Tool</a:t>
            </a:r>
            <a:endParaRPr lang="en-US" dirty="0"/>
          </a:p>
        </p:txBody>
      </p:sp>
    </p:spTree>
    <p:extLst>
      <p:ext uri="{BB962C8B-B14F-4D97-AF65-F5344CB8AC3E}">
        <p14:creationId xmlns:p14="http://schemas.microsoft.com/office/powerpoint/2010/main" val="15452749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IMb</a:t>
            </a:r>
            <a:r>
              <a:rPr lang="en-US" dirty="0" smtClean="0"/>
              <a:t> Planning Tool</a:t>
            </a:r>
            <a:br>
              <a:rPr lang="en-US" dirty="0" smtClean="0"/>
            </a:br>
            <a:r>
              <a:rPr lang="en-US" dirty="0" smtClean="0"/>
              <a:t>Progress Update</a:t>
            </a:r>
            <a:endParaRPr lang="en-US" dirty="0"/>
          </a:p>
        </p:txBody>
      </p:sp>
      <p:sp>
        <p:nvSpPr>
          <p:cNvPr id="9" name="Text Placeholder 8"/>
          <p:cNvSpPr>
            <a:spLocks noGrp="1"/>
          </p:cNvSpPr>
          <p:nvPr>
            <p:ph type="body" sz="quarter" idx="10"/>
          </p:nvPr>
        </p:nvSpPr>
        <p:spPr/>
        <p:txBody>
          <a:bodyPr/>
          <a:lstStyle/>
          <a:p>
            <a:r>
              <a:rPr lang="en-US" sz="1800" dirty="0" smtClean="0"/>
              <a:t>Required ColdFusion license upgrade to resolve production issue</a:t>
            </a:r>
            <a:endParaRPr lang="en-US" sz="1800" dirty="0"/>
          </a:p>
        </p:txBody>
      </p:sp>
      <p:sp>
        <p:nvSpPr>
          <p:cNvPr id="11" name="Text Placeholder 6"/>
          <p:cNvSpPr>
            <a:spLocks noGrp="1"/>
          </p:cNvSpPr>
          <p:nvPr>
            <p:ph type="body" sz="quarter" idx="11"/>
          </p:nvPr>
        </p:nvSpPr>
        <p:spPr/>
        <p:txBody>
          <a:bodyPr/>
          <a:lstStyle/>
          <a:p>
            <a:r>
              <a:rPr lang="en-US" smtClean="0"/>
              <a:t>Issue</a:t>
            </a:r>
            <a:endParaRPr lang="en-US" dirty="0"/>
          </a:p>
        </p:txBody>
      </p:sp>
      <p:sp>
        <p:nvSpPr>
          <p:cNvPr id="10" name="Text Placeholder 9"/>
          <p:cNvSpPr>
            <a:spLocks noGrp="1"/>
          </p:cNvSpPr>
          <p:nvPr>
            <p:ph type="body" sz="quarter" idx="12"/>
          </p:nvPr>
        </p:nvSpPr>
        <p:spPr/>
        <p:txBody>
          <a:bodyPr/>
          <a:lstStyle/>
          <a:p>
            <a:r>
              <a:rPr lang="en-US" sz="1800" dirty="0" smtClean="0"/>
              <a:t>Testing and production deployment targeted for December 5, 2017</a:t>
            </a:r>
            <a:endParaRPr lang="en-US" sz="1800" dirty="0"/>
          </a:p>
        </p:txBody>
      </p:sp>
      <p:sp>
        <p:nvSpPr>
          <p:cNvPr id="3" name="Text Placeholder 2"/>
          <p:cNvSpPr>
            <a:spLocks noGrp="1"/>
          </p:cNvSpPr>
          <p:nvPr>
            <p:ph type="body" sz="quarter" idx="13"/>
          </p:nvPr>
        </p:nvSpPr>
        <p:spPr/>
        <p:txBody>
          <a:bodyPr/>
          <a:lstStyle/>
          <a:p>
            <a:r>
              <a:rPr lang="en-US" smtClean="0"/>
              <a:t>Resolution</a:t>
            </a:r>
            <a:endParaRPr lang="en-US" dirty="0"/>
          </a:p>
        </p:txBody>
      </p:sp>
      <p:sp>
        <p:nvSpPr>
          <p:cNvPr id="13" name="Text Placeholder 12"/>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08854826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ltLang="en-US" dirty="0"/>
              <a:t>Mail Visibility Applications (MVA)</a:t>
            </a:r>
          </a:p>
        </p:txBody>
      </p:sp>
    </p:spTree>
    <p:extLst>
      <p:ext uri="{BB962C8B-B14F-4D97-AF65-F5344CB8AC3E}">
        <p14:creationId xmlns:p14="http://schemas.microsoft.com/office/powerpoint/2010/main" val="146144579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Mail Visibility Applications (MVA</a:t>
            </a:r>
            <a:r>
              <a:rPr lang="en-US" dirty="0" smtClean="0"/>
              <a:t>)</a:t>
            </a:r>
            <a:endParaRPr lang="en-US" dirty="0"/>
          </a:p>
        </p:txBody>
      </p:sp>
      <p:sp>
        <p:nvSpPr>
          <p:cNvPr id="4" name="Text Placeholder 3"/>
          <p:cNvSpPr>
            <a:spLocks noGrp="1"/>
          </p:cNvSpPr>
          <p:nvPr>
            <p:ph type="body" sz="quarter" idx="14"/>
          </p:nvPr>
        </p:nvSpPr>
        <p:spPr/>
        <p:txBody>
          <a:bodyPr/>
          <a:lstStyle/>
          <a:p>
            <a:r>
              <a:rPr lang="en-US" dirty="0"/>
              <a:t>Recently Launched for FY2017 Peak Season Delivery</a:t>
            </a:r>
          </a:p>
        </p:txBody>
      </p:sp>
      <p:sp>
        <p:nvSpPr>
          <p:cNvPr id="48" name="Text Placeholder 3"/>
          <p:cNvSpPr txBox="1">
            <a:spLocks/>
          </p:cNvSpPr>
          <p:nvPr/>
        </p:nvSpPr>
        <p:spPr>
          <a:xfrm>
            <a:off x="1285875" y="5664409"/>
            <a:ext cx="7579519" cy="278981"/>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100" b="1" dirty="0">
                <a:solidFill>
                  <a:prstClr val="white"/>
                </a:solidFill>
                <a:latin typeface="Century Gothic" panose="020B0502020202020204" pitchFamily="34" charset="0"/>
              </a:rPr>
              <a:t>IV Mail Inventory &amp; Predictive Workloads</a:t>
            </a:r>
          </a:p>
        </p:txBody>
      </p:sp>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9812" y="1417784"/>
            <a:ext cx="3655582" cy="2435784"/>
          </a:xfrm>
          <a:prstGeom prst="rect">
            <a:avLst/>
          </a:prstGeom>
          <a:ln>
            <a:noFill/>
          </a:ln>
          <a:effectLst>
            <a:outerShdw blurRad="292100" dist="139700" dir="2700000" algn="tl" rotWithShape="0">
              <a:srgbClr val="333333">
                <a:alpha val="65000"/>
              </a:srgbClr>
            </a:outerShdw>
          </a:effectLst>
        </p:spPr>
      </p:pic>
      <p:sp>
        <p:nvSpPr>
          <p:cNvPr id="51" name="Rectangle 2"/>
          <p:cNvSpPr txBox="1">
            <a:spLocks/>
          </p:cNvSpPr>
          <p:nvPr/>
        </p:nvSpPr>
        <p:spPr>
          <a:xfrm>
            <a:off x="257174" y="1417784"/>
            <a:ext cx="4607056" cy="4050766"/>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smtClean="0">
                <a:latin typeface="Century Gothic" panose="020B0502020202020204" pitchFamily="34" charset="0"/>
              </a:rPr>
              <a:t>Platform </a:t>
            </a:r>
            <a:r>
              <a:rPr lang="en-US" sz="1600" dirty="0">
                <a:latin typeface="Century Gothic" panose="020B0502020202020204" pitchFamily="34" charset="0"/>
              </a:rPr>
              <a:t>developed to leverage technology to improve operational efficiencies.</a:t>
            </a:r>
          </a:p>
          <a:p>
            <a:pPr marL="0" indent="0">
              <a:buNone/>
            </a:pPr>
            <a:r>
              <a:rPr lang="en-US" sz="1600" dirty="0">
                <a:latin typeface="Century Gothic" panose="020B0502020202020204" pitchFamily="34" charset="0"/>
              </a:rPr>
              <a:t>Two applications supported by MVA  include: </a:t>
            </a:r>
          </a:p>
          <a:p>
            <a:pPr marL="557213" lvl="3" indent="-214313">
              <a:spcBef>
                <a:spcPts val="750"/>
              </a:spcBef>
              <a:buClr>
                <a:schemeClr val="accent5"/>
              </a:buClr>
              <a:buFont typeface="Wingdings" panose="05000000000000000000" pitchFamily="2" charset="2"/>
              <a:buChar char="§"/>
            </a:pPr>
            <a:r>
              <a:rPr lang="en-US" b="1" dirty="0">
                <a:latin typeface="Century Gothic" panose="020B0502020202020204" pitchFamily="34" charset="0"/>
              </a:rPr>
              <a:t>Mail History Application</a:t>
            </a:r>
          </a:p>
          <a:p>
            <a:pPr marL="571500" lvl="1" indent="0">
              <a:buNone/>
            </a:pPr>
            <a:r>
              <a:rPr lang="en-US" sz="1400" b="0" dirty="0">
                <a:latin typeface="Century Gothic" panose="020B0502020202020204" pitchFamily="34" charset="0"/>
              </a:rPr>
              <a:t>Employees can use mobile devices to retrieve near real-time delivery information by scanning barcodes for containers, mail handling units, and single pieces. By automating  mail prioritization, the Postal Service anticipates an increase in productivity and improvement to customer service by performing the following:</a:t>
            </a:r>
          </a:p>
          <a:p>
            <a:pPr marL="914400" lvl="2">
              <a:buClr>
                <a:schemeClr val="accent5"/>
              </a:buClr>
              <a:buFont typeface="Wingdings" panose="05000000000000000000" pitchFamily="2" charset="2"/>
              <a:buChar char="§"/>
            </a:pPr>
            <a:r>
              <a:rPr lang="en-US" sz="1200" b="0" dirty="0">
                <a:latin typeface="Century Gothic" panose="020B0502020202020204" pitchFamily="34" charset="0"/>
              </a:rPr>
              <a:t>Managing mail</a:t>
            </a:r>
          </a:p>
          <a:p>
            <a:pPr marL="914400" lvl="2">
              <a:buClr>
                <a:schemeClr val="accent5"/>
              </a:buClr>
              <a:buFont typeface="Wingdings" panose="05000000000000000000" pitchFamily="2" charset="2"/>
              <a:buChar char="§"/>
            </a:pPr>
            <a:r>
              <a:rPr lang="en-US" sz="1200" b="0" dirty="0">
                <a:latin typeface="Century Gothic" panose="020B0502020202020204" pitchFamily="34" charset="0"/>
              </a:rPr>
              <a:t>Prioritizing mail by using the Color Code or the Earliest Delivery Date information</a:t>
            </a:r>
          </a:p>
          <a:p>
            <a:pPr marL="914400" lvl="2">
              <a:buClr>
                <a:schemeClr val="accent5"/>
              </a:buClr>
              <a:buFont typeface="Wingdings" panose="05000000000000000000" pitchFamily="2" charset="2"/>
              <a:buChar char="§"/>
            </a:pPr>
            <a:r>
              <a:rPr lang="en-US" sz="1200" b="0" dirty="0">
                <a:latin typeface="Century Gothic" panose="020B0502020202020204" pitchFamily="34" charset="0"/>
              </a:rPr>
              <a:t>Dispositioning Mail</a:t>
            </a:r>
          </a:p>
          <a:p>
            <a:pPr marL="914400" lvl="2">
              <a:buClr>
                <a:schemeClr val="accent5"/>
              </a:buClr>
              <a:buFont typeface="Wingdings" panose="05000000000000000000" pitchFamily="2" charset="2"/>
              <a:buChar char="§"/>
            </a:pPr>
            <a:r>
              <a:rPr lang="en-US" sz="1200" b="0" dirty="0">
                <a:latin typeface="Century Gothic" panose="020B0502020202020204" pitchFamily="34" charset="0"/>
              </a:rPr>
              <a:t>Finding specific Mailer Identification</a:t>
            </a:r>
          </a:p>
          <a:p>
            <a:pPr marL="914400" lvl="2">
              <a:buClr>
                <a:schemeClr val="accent5"/>
              </a:buClr>
              <a:buFont typeface="Wingdings" panose="05000000000000000000" pitchFamily="2" charset="2"/>
              <a:buChar char="§"/>
            </a:pPr>
            <a:r>
              <a:rPr lang="en-US" sz="1200" b="0" dirty="0">
                <a:latin typeface="Century Gothic" panose="020B0502020202020204" pitchFamily="34" charset="0"/>
              </a:rPr>
              <a:t>Identifying looping mail</a:t>
            </a:r>
          </a:p>
          <a:p>
            <a:pPr marL="914400" lvl="2">
              <a:buClr>
                <a:schemeClr val="accent5"/>
              </a:buClr>
              <a:buFont typeface="Wingdings" panose="05000000000000000000" pitchFamily="2" charset="2"/>
              <a:buChar char="§"/>
            </a:pPr>
            <a:r>
              <a:rPr lang="en-US" sz="1200" b="0" dirty="0">
                <a:latin typeface="Century Gothic" panose="020B0502020202020204" pitchFamily="34" charset="0"/>
              </a:rPr>
              <a:t>Determining when, where, and what device scanned the container, tray or mailpiece</a:t>
            </a:r>
          </a:p>
          <a:p>
            <a:pPr marL="914400" lvl="2">
              <a:buClr>
                <a:schemeClr val="accent5"/>
              </a:buClr>
              <a:buFont typeface="Wingdings" panose="05000000000000000000" pitchFamily="2" charset="2"/>
              <a:buChar char="§"/>
            </a:pPr>
            <a:r>
              <a:rPr lang="en-US" sz="1200" b="0" dirty="0">
                <a:latin typeface="Century Gothic" panose="020B0502020202020204" pitchFamily="34" charset="0"/>
              </a:rPr>
              <a:t>Attaining information about mail – up to 40 data elements displayed</a:t>
            </a:r>
          </a:p>
        </p:txBody>
      </p:sp>
      <p:sp>
        <p:nvSpPr>
          <p:cNvPr id="52" name="Rectangle 2"/>
          <p:cNvSpPr txBox="1">
            <a:spLocks/>
          </p:cNvSpPr>
          <p:nvPr/>
        </p:nvSpPr>
        <p:spPr>
          <a:xfrm>
            <a:off x="4933950" y="4166429"/>
            <a:ext cx="3931444" cy="1074744"/>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3" indent="-285750">
              <a:spcBef>
                <a:spcPts val="750"/>
              </a:spcBef>
              <a:buClr>
                <a:schemeClr val="accent5"/>
              </a:buClr>
              <a:buFont typeface="Wingdings" panose="05000000000000000000" pitchFamily="2" charset="2"/>
              <a:buChar char="§"/>
            </a:pPr>
            <a:r>
              <a:rPr lang="en-US" b="1" dirty="0">
                <a:latin typeface="Century Gothic" panose="020B0502020202020204" pitchFamily="34" charset="0"/>
              </a:rPr>
              <a:t>Enhanced Barcode Diagnostics Application</a:t>
            </a:r>
          </a:p>
          <a:p>
            <a:pPr marL="285750" lvl="1" indent="0">
              <a:buNone/>
            </a:pPr>
            <a:r>
              <a:rPr lang="en-US" sz="1400" b="0" dirty="0">
                <a:latin typeface="Century Gothic" panose="020B0502020202020204" pitchFamily="34" charset="0"/>
              </a:rPr>
              <a:t>Employees can use mobile devices to scan barcodes to provide analysis of the visible elements of the barcodes scanned.  This barcode parsing tool highlights invalid data elements such as the barcode length or symbology on the mobile device, helping users to more efficiently process mail.</a:t>
            </a:r>
          </a:p>
        </p:txBody>
      </p:sp>
    </p:spTree>
    <p:extLst>
      <p:ext uri="{BB962C8B-B14F-4D97-AF65-F5344CB8AC3E}">
        <p14:creationId xmlns:p14="http://schemas.microsoft.com/office/powerpoint/2010/main" val="115825294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nip Diagonal Corner Rectangle 40"/>
          <p:cNvSpPr/>
          <p:nvPr/>
        </p:nvSpPr>
        <p:spPr>
          <a:xfrm>
            <a:off x="2071687" y="3643313"/>
            <a:ext cx="4071938" cy="443078"/>
          </a:xfrm>
          <a:prstGeom prst="snip2DiagRect">
            <a:avLst>
              <a:gd name="adj1" fmla="val 35000"/>
              <a:gd name="adj2" fmla="val 16667"/>
            </a:avLst>
          </a:prstGeom>
          <a:solidFill>
            <a:srgbClr val="297FD5">
              <a:lumMod val="60000"/>
              <a:lumOff val="40000"/>
            </a:srgbClr>
          </a:solidFill>
          <a:ln w="25400" cap="flat" cmpd="sng" algn="ctr">
            <a:noFill/>
            <a:prstDash val="solid"/>
          </a:ln>
          <a:effectLst/>
          <a:extLst/>
        </p:spPr>
        <p:txBody>
          <a:bodyPr rtlCol="0" anchor="ctr"/>
          <a:lstStyle/>
          <a:p>
            <a:pPr algn="ctr">
              <a:defRPr/>
            </a:pPr>
            <a:endParaRPr lang="en-US" sz="1688" ker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a:endParaRPr>
          </a:p>
        </p:txBody>
      </p:sp>
      <p:sp>
        <p:nvSpPr>
          <p:cNvPr id="42" name="TextBox 41"/>
          <p:cNvSpPr txBox="1"/>
          <p:nvPr/>
        </p:nvSpPr>
        <p:spPr>
          <a:xfrm>
            <a:off x="2785700" y="2961892"/>
            <a:ext cx="678391" cy="294376"/>
          </a:xfrm>
          <a:prstGeom prst="rect">
            <a:avLst/>
          </a:prstGeom>
          <a:noFill/>
          <a:ln>
            <a:noFill/>
          </a:ln>
        </p:spPr>
        <p:txBody>
          <a:bodyPr wrap="square" rtlCol="0">
            <a:spAutoFit/>
          </a:bodyPr>
          <a:lstStyle/>
          <a:p>
            <a:pPr algn="ctr"/>
            <a:r>
              <a:rPr lang="en-US" sz="1313" dirty="0">
                <a:latin typeface="Century Gothic" panose="020B0502020202020204" pitchFamily="34" charset="0"/>
              </a:rPr>
              <a:t>SIT</a:t>
            </a:r>
          </a:p>
        </p:txBody>
      </p:sp>
      <p:sp>
        <p:nvSpPr>
          <p:cNvPr id="43" name="Flowchart: Merge 42"/>
          <p:cNvSpPr/>
          <p:nvPr/>
        </p:nvSpPr>
        <p:spPr>
          <a:xfrm>
            <a:off x="3049331" y="3250434"/>
            <a:ext cx="128804" cy="531005"/>
          </a:xfrm>
          <a:prstGeom prst="flowChartMerge">
            <a:avLst/>
          </a:prstGeom>
          <a:solidFill>
            <a:srgbClr val="00B050">
              <a:alpha val="50195"/>
            </a:srgbClr>
          </a:solidFill>
          <a:ln w="1">
            <a:solidFill>
              <a:srgbClr val="00B050"/>
            </a:solidFill>
            <a:miter lim="800000"/>
            <a:headEnd/>
            <a:tailEnd/>
          </a:ln>
          <a:effectLst>
            <a:outerShdw blurRad="50800" dist="38100" dir="2700000" algn="tl" rotWithShape="0">
              <a:prstClr val="black">
                <a:alpha val="40000"/>
              </a:prstClr>
            </a:outerShdw>
          </a:effectLst>
          <a:extLst/>
        </p:spPr>
        <p:txBody>
          <a:bodyPr lIns="1" tIns="1" rIns="1" bIns="1" anchor="ctr"/>
          <a:lstStyle/>
          <a:p>
            <a:pPr algn="ctr"/>
            <a:endParaRPr lang="en-US" sz="1031">
              <a:solidFill>
                <a:srgbClr val="000000"/>
              </a:solidFill>
              <a:latin typeface="Century Gothic" panose="020B0502020202020204" pitchFamily="34" charset="0"/>
            </a:endParaRPr>
          </a:p>
        </p:txBody>
      </p:sp>
      <p:sp>
        <p:nvSpPr>
          <p:cNvPr id="44" name="Snip Diagonal Corner Rectangle 43"/>
          <p:cNvSpPr/>
          <p:nvPr/>
        </p:nvSpPr>
        <p:spPr>
          <a:xfrm>
            <a:off x="2071687" y="5349632"/>
            <a:ext cx="4071938" cy="443078"/>
          </a:xfrm>
          <a:prstGeom prst="snip2DiagRect">
            <a:avLst>
              <a:gd name="adj1" fmla="val 35000"/>
              <a:gd name="adj2" fmla="val 16667"/>
            </a:avLst>
          </a:prstGeom>
          <a:solidFill>
            <a:srgbClr val="297FD5">
              <a:lumMod val="60000"/>
              <a:lumOff val="40000"/>
            </a:srgbClr>
          </a:solidFill>
          <a:ln w="25400" cap="flat" cmpd="sng" algn="ctr">
            <a:noFill/>
            <a:prstDash val="solid"/>
          </a:ln>
          <a:effectLst/>
          <a:extLst/>
        </p:spPr>
        <p:txBody>
          <a:bodyPr rtlCol="0" anchor="ctr"/>
          <a:lstStyle/>
          <a:p>
            <a:pPr algn="ctr">
              <a:defRPr/>
            </a:pPr>
            <a:endParaRPr lang="en-US" sz="1688" ker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a:endParaRPr>
          </a:p>
        </p:txBody>
      </p:sp>
      <p:sp>
        <p:nvSpPr>
          <p:cNvPr id="45" name="Flowchart: Merge 44"/>
          <p:cNvSpPr/>
          <p:nvPr/>
        </p:nvSpPr>
        <p:spPr>
          <a:xfrm>
            <a:off x="2820947" y="4975955"/>
            <a:ext cx="128804" cy="531005"/>
          </a:xfrm>
          <a:prstGeom prst="flowChartMerge">
            <a:avLst/>
          </a:prstGeom>
          <a:solidFill>
            <a:srgbClr val="00B050">
              <a:alpha val="50195"/>
            </a:srgbClr>
          </a:solidFill>
          <a:ln w="1">
            <a:solidFill>
              <a:srgbClr val="00B050"/>
            </a:solidFill>
            <a:miter lim="800000"/>
            <a:headEnd/>
            <a:tailEnd/>
          </a:ln>
          <a:effectLst>
            <a:outerShdw blurRad="50800" dist="38100" dir="2700000" algn="tl" rotWithShape="0">
              <a:prstClr val="black">
                <a:alpha val="40000"/>
              </a:prstClr>
            </a:outerShdw>
          </a:effectLst>
          <a:extLst/>
        </p:spPr>
        <p:txBody>
          <a:bodyPr lIns="1" tIns="1" rIns="1" bIns="1" anchor="ctr"/>
          <a:lstStyle/>
          <a:p>
            <a:pPr algn="ctr"/>
            <a:endParaRPr lang="en-US" sz="1031">
              <a:solidFill>
                <a:srgbClr val="000000"/>
              </a:solidFill>
              <a:latin typeface="Century Gothic" panose="020B0502020202020204" pitchFamily="34" charset="0"/>
            </a:endParaRPr>
          </a:p>
        </p:txBody>
      </p:sp>
      <p:sp>
        <p:nvSpPr>
          <p:cNvPr id="46" name="TextBox 45"/>
          <p:cNvSpPr txBox="1"/>
          <p:nvPr/>
        </p:nvSpPr>
        <p:spPr>
          <a:xfrm>
            <a:off x="2577864" y="4718356"/>
            <a:ext cx="665023" cy="294376"/>
          </a:xfrm>
          <a:prstGeom prst="rect">
            <a:avLst/>
          </a:prstGeom>
          <a:noFill/>
          <a:ln>
            <a:noFill/>
          </a:ln>
        </p:spPr>
        <p:txBody>
          <a:bodyPr wrap="square" rtlCol="0">
            <a:spAutoFit/>
          </a:bodyPr>
          <a:lstStyle/>
          <a:p>
            <a:pPr algn="ctr"/>
            <a:r>
              <a:rPr lang="en-US" sz="1313" dirty="0">
                <a:latin typeface="Century Gothic" panose="020B0502020202020204" pitchFamily="34" charset="0"/>
              </a:rPr>
              <a:t>SIT</a:t>
            </a:r>
          </a:p>
        </p:txBody>
      </p:sp>
      <p:sp>
        <p:nvSpPr>
          <p:cNvPr id="47" name="TextBox 46"/>
          <p:cNvSpPr txBox="1"/>
          <p:nvPr/>
        </p:nvSpPr>
        <p:spPr>
          <a:xfrm>
            <a:off x="4619770" y="2964267"/>
            <a:ext cx="678391" cy="294376"/>
          </a:xfrm>
          <a:prstGeom prst="rect">
            <a:avLst/>
          </a:prstGeom>
          <a:noFill/>
          <a:ln>
            <a:noFill/>
          </a:ln>
        </p:spPr>
        <p:txBody>
          <a:bodyPr wrap="square" rtlCol="0">
            <a:spAutoFit/>
          </a:bodyPr>
          <a:lstStyle/>
          <a:p>
            <a:pPr algn="ctr"/>
            <a:r>
              <a:rPr lang="en-US" sz="1313" dirty="0">
                <a:latin typeface="Century Gothic" panose="020B0502020202020204" pitchFamily="34" charset="0"/>
              </a:rPr>
              <a:t>CAT</a:t>
            </a:r>
          </a:p>
        </p:txBody>
      </p:sp>
      <p:sp>
        <p:nvSpPr>
          <p:cNvPr id="48" name="Flowchart: Merge 47"/>
          <p:cNvSpPr/>
          <p:nvPr/>
        </p:nvSpPr>
        <p:spPr>
          <a:xfrm>
            <a:off x="4883401" y="3252808"/>
            <a:ext cx="128804" cy="531005"/>
          </a:xfrm>
          <a:prstGeom prst="flowChartMerge">
            <a:avLst/>
          </a:prstGeom>
          <a:solidFill>
            <a:srgbClr val="00B050">
              <a:alpha val="50195"/>
            </a:srgbClr>
          </a:solidFill>
          <a:ln w="1">
            <a:solidFill>
              <a:srgbClr val="00B050"/>
            </a:solidFill>
            <a:miter lim="800000"/>
            <a:headEnd/>
            <a:tailEnd/>
          </a:ln>
          <a:effectLst>
            <a:outerShdw blurRad="50800" dist="38100" dir="2700000" algn="tl" rotWithShape="0">
              <a:prstClr val="black">
                <a:alpha val="40000"/>
              </a:prstClr>
            </a:outerShdw>
          </a:effectLst>
          <a:extLst/>
        </p:spPr>
        <p:txBody>
          <a:bodyPr lIns="1" tIns="1" rIns="1" bIns="1" anchor="ctr"/>
          <a:lstStyle/>
          <a:p>
            <a:pPr algn="ctr"/>
            <a:endParaRPr lang="en-US" sz="1031">
              <a:solidFill>
                <a:srgbClr val="000000"/>
              </a:solidFill>
              <a:latin typeface="Century Gothic" panose="020B0502020202020204" pitchFamily="34" charset="0"/>
            </a:endParaRPr>
          </a:p>
        </p:txBody>
      </p:sp>
      <p:sp>
        <p:nvSpPr>
          <p:cNvPr id="36" name="Content Placeholder 2"/>
          <p:cNvSpPr txBox="1">
            <a:spLocks/>
          </p:cNvSpPr>
          <p:nvPr/>
        </p:nvSpPr>
        <p:spPr>
          <a:xfrm>
            <a:off x="571502" y="1420346"/>
            <a:ext cx="8000998" cy="4552623"/>
          </a:xfrm>
          <a:prstGeom prst="rect">
            <a:avLst/>
          </a:prstGeom>
        </p:spPr>
        <p:txBody>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200">
                <a:solidFill>
                  <a:schemeClr val="tx1"/>
                </a:solidFill>
                <a:latin typeface="+mn-lt"/>
                <a:cs typeface="+mn-cs"/>
              </a:defRPr>
            </a:lvl2pPr>
            <a:lvl3pPr marL="1143000" indent="-228600" algn="l" rtl="0" eaLnBrk="0" fontAlgn="base" hangingPunct="0">
              <a:spcBef>
                <a:spcPct val="20000"/>
              </a:spcBef>
              <a:spcAft>
                <a:spcPct val="0"/>
              </a:spcAft>
              <a:buClr>
                <a:schemeClr val="accent2"/>
              </a:buClr>
              <a:buChar char="•"/>
              <a:defRPr sz="2000">
                <a:solidFill>
                  <a:schemeClr val="tx1"/>
                </a:solidFill>
                <a:latin typeface="+mn-lt"/>
                <a:cs typeface="+mn-cs"/>
              </a:defRPr>
            </a:lvl3pPr>
            <a:lvl4pPr marL="1600200" indent="-228600" algn="l" rtl="0" eaLnBrk="0" fontAlgn="base" hangingPunct="0">
              <a:spcBef>
                <a:spcPct val="20000"/>
              </a:spcBef>
              <a:spcAft>
                <a:spcPct val="0"/>
              </a:spcAft>
              <a:buFont typeface="Arial Unicode MS" panose="020B0604020202020204" pitchFamily="34" charset="-128"/>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1400">
                <a:solidFill>
                  <a:schemeClr val="tx1"/>
                </a:solidFill>
                <a:latin typeface="+mn-lt"/>
                <a:cs typeface="+mn-cs"/>
              </a:defRPr>
            </a:lvl5pPr>
            <a:lvl6pPr marL="2514600" indent="-228600" algn="l" rtl="0" eaLnBrk="1" fontAlgn="base" hangingPunct="1">
              <a:spcBef>
                <a:spcPct val="20000"/>
              </a:spcBef>
              <a:spcAft>
                <a:spcPct val="0"/>
              </a:spcAft>
              <a:buChar char="•"/>
              <a:defRPr sz="1400">
                <a:solidFill>
                  <a:schemeClr val="tx1"/>
                </a:solidFill>
                <a:latin typeface="+mn-lt"/>
                <a:cs typeface="+mn-cs"/>
              </a:defRPr>
            </a:lvl6pPr>
            <a:lvl7pPr marL="2971800" indent="-228600" algn="l" rtl="0" eaLnBrk="1" fontAlgn="base" hangingPunct="1">
              <a:spcBef>
                <a:spcPct val="20000"/>
              </a:spcBef>
              <a:spcAft>
                <a:spcPct val="0"/>
              </a:spcAft>
              <a:buChar char="•"/>
              <a:defRPr sz="1400">
                <a:solidFill>
                  <a:schemeClr val="tx1"/>
                </a:solidFill>
                <a:latin typeface="+mn-lt"/>
                <a:cs typeface="+mn-cs"/>
              </a:defRPr>
            </a:lvl7pPr>
            <a:lvl8pPr marL="3429000" indent="-228600" algn="l" rtl="0" eaLnBrk="1" fontAlgn="base" hangingPunct="1">
              <a:spcBef>
                <a:spcPct val="20000"/>
              </a:spcBef>
              <a:spcAft>
                <a:spcPct val="0"/>
              </a:spcAft>
              <a:buChar char="•"/>
              <a:defRPr sz="1400">
                <a:solidFill>
                  <a:schemeClr val="tx1"/>
                </a:solidFill>
                <a:latin typeface="+mn-lt"/>
                <a:cs typeface="+mn-cs"/>
              </a:defRPr>
            </a:lvl8pPr>
            <a:lvl9pPr marL="3886200" indent="-228600" algn="l" rtl="0" eaLnBrk="1" fontAlgn="base" hangingPunct="1">
              <a:spcBef>
                <a:spcPct val="20000"/>
              </a:spcBef>
              <a:spcAft>
                <a:spcPct val="0"/>
              </a:spcAft>
              <a:buChar char="•"/>
              <a:defRPr sz="1400">
                <a:solidFill>
                  <a:schemeClr val="tx1"/>
                </a:solidFill>
                <a:latin typeface="+mn-lt"/>
                <a:cs typeface="+mn-cs"/>
              </a:defRPr>
            </a:lvl9pPr>
          </a:lstStyle>
          <a:p>
            <a:pPr marL="428625" lvl="1" indent="0">
              <a:buNone/>
            </a:pPr>
            <a:r>
              <a:rPr lang="en-US" sz="1875" b="1" kern="0" dirty="0">
                <a:solidFill>
                  <a:prstClr val="black"/>
                </a:solidFill>
                <a:latin typeface="Century Gothic" panose="020B0502020202020204" pitchFamily="34" charset="0"/>
              </a:rPr>
              <a:t>Trailer Visibility </a:t>
            </a:r>
            <a:r>
              <a:rPr lang="en-US" sz="1875" kern="0" dirty="0">
                <a:solidFill>
                  <a:prstClr val="black"/>
                </a:solidFill>
                <a:latin typeface="Century Gothic" panose="020B0502020202020204" pitchFamily="34" charset="0"/>
              </a:rPr>
              <a:t>(TV</a:t>
            </a:r>
            <a:r>
              <a:rPr lang="en-US" sz="1875" kern="0" dirty="0" smtClean="0">
                <a:solidFill>
                  <a:prstClr val="black"/>
                </a:solidFill>
                <a:latin typeface="Century Gothic" panose="020B0502020202020204" pitchFamily="34" charset="0"/>
              </a:rPr>
              <a:t>) </a:t>
            </a:r>
            <a:r>
              <a:rPr lang="en-US" sz="1875" kern="0" dirty="0">
                <a:latin typeface="Century Gothic" panose="020B0502020202020204" pitchFamily="34" charset="0"/>
              </a:rPr>
              <a:t>– on </a:t>
            </a:r>
            <a:r>
              <a:rPr lang="en-US" sz="1875" kern="0" dirty="0" smtClean="0">
                <a:latin typeface="Century Gothic" panose="020B0502020202020204" pitchFamily="34" charset="0"/>
              </a:rPr>
              <a:t>hold</a:t>
            </a:r>
            <a:endParaRPr lang="en-US" sz="1875" kern="0" dirty="0">
              <a:solidFill>
                <a:prstClr val="black"/>
              </a:solidFill>
              <a:latin typeface="Century Gothic" panose="020B0502020202020204" pitchFamily="34" charset="0"/>
            </a:endParaRPr>
          </a:p>
          <a:p>
            <a:pPr marL="428625" lvl="1" indent="0">
              <a:buNone/>
            </a:pPr>
            <a:r>
              <a:rPr lang="en-US" sz="1875" b="1" kern="0" dirty="0">
                <a:solidFill>
                  <a:prstClr val="black"/>
                </a:solidFill>
                <a:latin typeface="Century Gothic" panose="020B0502020202020204" pitchFamily="34" charset="0"/>
              </a:rPr>
              <a:t>Mailer Visibility </a:t>
            </a:r>
            <a:r>
              <a:rPr lang="en-US" sz="1875" kern="0" dirty="0">
                <a:solidFill>
                  <a:prstClr val="black"/>
                </a:solidFill>
                <a:latin typeface="Century Gothic" panose="020B0502020202020204" pitchFamily="34" charset="0"/>
              </a:rPr>
              <a:t>(MV</a:t>
            </a:r>
            <a:r>
              <a:rPr lang="en-US" sz="1875" kern="0" dirty="0" smtClean="0">
                <a:solidFill>
                  <a:prstClr val="black"/>
                </a:solidFill>
                <a:latin typeface="Century Gothic" panose="020B0502020202020204" pitchFamily="34" charset="0"/>
              </a:rPr>
              <a:t>) </a:t>
            </a:r>
            <a:r>
              <a:rPr lang="en-US" sz="1875" kern="0" dirty="0">
                <a:latin typeface="Century Gothic" panose="020B0502020202020204" pitchFamily="34" charset="0"/>
              </a:rPr>
              <a:t>– on </a:t>
            </a:r>
            <a:r>
              <a:rPr lang="en-US" sz="1875" kern="0" dirty="0" smtClean="0">
                <a:latin typeface="Century Gothic" panose="020B0502020202020204" pitchFamily="34" charset="0"/>
              </a:rPr>
              <a:t>hold</a:t>
            </a:r>
            <a:endParaRPr lang="en-US" sz="1875" kern="0" dirty="0">
              <a:solidFill>
                <a:prstClr val="black"/>
              </a:solidFill>
              <a:latin typeface="Century Gothic" panose="020B0502020202020204" pitchFamily="34" charset="0"/>
            </a:endParaRPr>
          </a:p>
          <a:p>
            <a:pPr marL="428625" lvl="1" indent="0">
              <a:buNone/>
            </a:pPr>
            <a:r>
              <a:rPr lang="en-US" sz="1875" b="1" kern="0" dirty="0">
                <a:solidFill>
                  <a:prstClr val="black"/>
                </a:solidFill>
                <a:latin typeface="Century Gothic" panose="020B0502020202020204" pitchFamily="34" charset="0"/>
              </a:rPr>
              <a:t>Enhanced Barcode Diagnostics </a:t>
            </a:r>
            <a:r>
              <a:rPr lang="en-US" sz="1875" kern="0" dirty="0">
                <a:solidFill>
                  <a:prstClr val="black"/>
                </a:solidFill>
                <a:latin typeface="Century Gothic" panose="020B0502020202020204" pitchFamily="34" charset="0"/>
              </a:rPr>
              <a:t>(EBD</a:t>
            </a:r>
            <a:r>
              <a:rPr lang="en-US" sz="1875" kern="0" dirty="0" smtClean="0">
                <a:solidFill>
                  <a:prstClr val="black"/>
                </a:solidFill>
                <a:latin typeface="Century Gothic" panose="020B0502020202020204" pitchFamily="34" charset="0"/>
              </a:rPr>
              <a:t>) </a:t>
            </a:r>
            <a:r>
              <a:rPr lang="en-US" sz="1875" kern="0" dirty="0">
                <a:latin typeface="Century Gothic" panose="020B0502020202020204" pitchFamily="34" charset="0"/>
              </a:rPr>
              <a:t>– on </a:t>
            </a:r>
            <a:r>
              <a:rPr lang="en-US" sz="1875" kern="0" dirty="0" smtClean="0">
                <a:latin typeface="Century Gothic" panose="020B0502020202020204" pitchFamily="34" charset="0"/>
              </a:rPr>
              <a:t>hold</a:t>
            </a:r>
            <a:endParaRPr lang="en-US" sz="1875" kern="0" dirty="0">
              <a:latin typeface="Century Gothic" panose="020B0502020202020204" pitchFamily="34" charset="0"/>
            </a:endParaRPr>
          </a:p>
        </p:txBody>
      </p:sp>
      <p:sp>
        <p:nvSpPr>
          <p:cNvPr id="4" name="Title 3"/>
          <p:cNvSpPr>
            <a:spLocks noGrp="1"/>
          </p:cNvSpPr>
          <p:nvPr>
            <p:ph type="title"/>
          </p:nvPr>
        </p:nvSpPr>
        <p:spPr/>
        <p:txBody>
          <a:bodyPr/>
          <a:lstStyle/>
          <a:p>
            <a:r>
              <a:rPr lang="en-US" dirty="0" smtClean="0"/>
              <a:t>Mail Visibility Applications (MVA)</a:t>
            </a:r>
            <a:br>
              <a:rPr lang="en-US" dirty="0" smtClean="0"/>
            </a:br>
            <a:r>
              <a:rPr lang="en-US" sz="1800" b="0" dirty="0"/>
              <a:t>High Level Schedule</a:t>
            </a:r>
          </a:p>
        </p:txBody>
      </p:sp>
      <p:sp>
        <p:nvSpPr>
          <p:cNvPr id="2" name="Text Placeholder 1"/>
          <p:cNvSpPr>
            <a:spLocks noGrp="1"/>
          </p:cNvSpPr>
          <p:nvPr>
            <p:ph type="body" sz="quarter" idx="14"/>
          </p:nvPr>
        </p:nvSpPr>
        <p:spPr/>
        <p:txBody>
          <a:bodyPr/>
          <a:lstStyle/>
          <a:p>
            <a:endParaRPr lang="en-US"/>
          </a:p>
        </p:txBody>
      </p:sp>
      <p:grpSp>
        <p:nvGrpSpPr>
          <p:cNvPr id="10" name="Group 9"/>
          <p:cNvGrpSpPr/>
          <p:nvPr/>
        </p:nvGrpSpPr>
        <p:grpSpPr>
          <a:xfrm>
            <a:off x="1607695" y="5275666"/>
            <a:ext cx="601106" cy="947421"/>
            <a:chOff x="700945" y="5671451"/>
            <a:chExt cx="641180" cy="1010582"/>
          </a:xfrm>
        </p:grpSpPr>
        <p:sp>
          <p:nvSpPr>
            <p:cNvPr id="84" name="Rectangle 83"/>
            <p:cNvSpPr/>
            <p:nvPr/>
          </p:nvSpPr>
          <p:spPr>
            <a:xfrm>
              <a:off x="721452" y="6312631"/>
              <a:ext cx="600166" cy="369402"/>
            </a:xfrm>
            <a:prstGeom prst="rect">
              <a:avLst/>
            </a:prstGeom>
            <a:noFill/>
            <a:ln>
              <a:noFill/>
            </a:ln>
            <a:effectLst/>
          </p:spPr>
          <p:style>
            <a:lnRef idx="3">
              <a:schemeClr val="lt1"/>
            </a:lnRef>
            <a:fillRef idx="1">
              <a:schemeClr val="dk1"/>
            </a:fillRef>
            <a:effectRef idx="1">
              <a:schemeClr val="dk1"/>
            </a:effectRef>
            <a:fontRef idx="minor">
              <a:schemeClr val="lt1"/>
            </a:fontRef>
          </p:style>
          <p:txBody>
            <a:bodyPr wrap="none" lIns="85725" tIns="42863" rIns="85725" bIns="42863">
              <a:spAutoFit/>
            </a:bodyPr>
            <a:lstStyle/>
            <a:p>
              <a:pPr algn="ctr" fontAlgn="base">
                <a:spcBef>
                  <a:spcPct val="0"/>
                </a:spcBef>
                <a:spcAft>
                  <a:spcPct val="0"/>
                </a:spcAft>
                <a:buClr>
                  <a:srgbClr val="0000CC"/>
                </a:buClr>
                <a:buSzPct val="80000"/>
                <a:buFont typeface="Wingdings" pitchFamily="2" charset="2"/>
                <a:buNone/>
              </a:pPr>
              <a:r>
                <a:rPr lang="en-US" sz="1688" b="1" dirty="0">
                  <a:ln w="0"/>
                  <a:solidFill>
                    <a:prstClr val="black"/>
                  </a:solidFill>
                  <a:latin typeface="Century Gothic" panose="020B0502020202020204" pitchFamily="34" charset="0"/>
                </a:rPr>
                <a:t>EBD</a:t>
              </a:r>
            </a:p>
          </p:txBody>
        </p:sp>
        <p:pic>
          <p:nvPicPr>
            <p:cNvPr id="1026" name="Picture 2" descr="S:\EAMA\Icon ART\Ver 2\iOS-AppIcon-EnhancedBCDiagnostic-Ext_settings-v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945" y="5671451"/>
              <a:ext cx="641180" cy="6411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900854" y="3545404"/>
            <a:ext cx="601107" cy="947421"/>
            <a:chOff x="314101" y="3577807"/>
            <a:chExt cx="641181" cy="1010582"/>
          </a:xfrm>
        </p:grpSpPr>
        <p:pic>
          <p:nvPicPr>
            <p:cNvPr id="1027" name="Picture 3" descr="S:\EAMA\Icon ART\Ver 2\iOS-AppIcon-TrailerVisibility_settings-v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102" y="3577807"/>
              <a:ext cx="641180" cy="6411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a:extLst>
              <a:ext uri="{909E8E84-426E-40DD-AFC4-6F175D3DCCD1}">
                <a14:hiddenFill xmlns:a14="http://schemas.microsoft.com/office/drawing/2010/main">
                  <a:solidFill>
                    <a:srgbClr val="FFFFFF"/>
                  </a:solidFill>
                </a14:hiddenFill>
              </a:ext>
            </a:extLst>
          </p:spPr>
        </p:pic>
        <p:sp>
          <p:nvSpPr>
            <p:cNvPr id="39" name="Rectangle 38"/>
            <p:cNvSpPr/>
            <p:nvPr/>
          </p:nvSpPr>
          <p:spPr>
            <a:xfrm>
              <a:off x="314101" y="4218987"/>
              <a:ext cx="641181" cy="369402"/>
            </a:xfrm>
            <a:prstGeom prst="rect">
              <a:avLst/>
            </a:prstGeom>
            <a:noFill/>
            <a:ln>
              <a:noFill/>
            </a:ln>
            <a:effectLst/>
          </p:spPr>
          <p:style>
            <a:lnRef idx="3">
              <a:schemeClr val="lt1"/>
            </a:lnRef>
            <a:fillRef idx="1">
              <a:schemeClr val="dk1"/>
            </a:fillRef>
            <a:effectRef idx="1">
              <a:schemeClr val="dk1"/>
            </a:effectRef>
            <a:fontRef idx="minor">
              <a:schemeClr val="lt1"/>
            </a:fontRef>
          </p:style>
          <p:txBody>
            <a:bodyPr wrap="square" lIns="85725" tIns="42863" rIns="85725" bIns="42863">
              <a:spAutoFit/>
            </a:bodyPr>
            <a:lstStyle/>
            <a:p>
              <a:pPr algn="ctr" fontAlgn="base">
                <a:spcBef>
                  <a:spcPct val="0"/>
                </a:spcBef>
                <a:spcAft>
                  <a:spcPct val="0"/>
                </a:spcAft>
                <a:buClr>
                  <a:srgbClr val="0000CC"/>
                </a:buClr>
                <a:buSzPct val="80000"/>
                <a:buFont typeface="Wingdings" pitchFamily="2" charset="2"/>
                <a:buNone/>
              </a:pPr>
              <a:r>
                <a:rPr lang="en-US" sz="1688" b="1" dirty="0">
                  <a:ln w="0"/>
                  <a:solidFill>
                    <a:prstClr val="black"/>
                  </a:solidFill>
                  <a:latin typeface="Century Gothic" panose="020B0502020202020204" pitchFamily="34" charset="0"/>
                </a:rPr>
                <a:t>TV</a:t>
              </a:r>
            </a:p>
          </p:txBody>
        </p:sp>
      </p:grpSp>
      <p:grpSp>
        <p:nvGrpSpPr>
          <p:cNvPr id="11" name="Group 10"/>
          <p:cNvGrpSpPr/>
          <p:nvPr/>
        </p:nvGrpSpPr>
        <p:grpSpPr>
          <a:xfrm>
            <a:off x="1607695" y="3545404"/>
            <a:ext cx="608357" cy="947421"/>
            <a:chOff x="1166266" y="3577807"/>
            <a:chExt cx="648914" cy="1010582"/>
          </a:xfrm>
        </p:grpSpPr>
        <p:pic>
          <p:nvPicPr>
            <p:cNvPr id="1028" name="Picture 4" descr="S:\EAMA\Icon ART\Ver 2\iOS-AppIcon-MailVisibility_settings-v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6266" y="3577807"/>
              <a:ext cx="641180" cy="6411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a:extLst>
              <a:ext uri="{909E8E84-426E-40DD-AFC4-6F175D3DCCD1}">
                <a14:hiddenFill xmlns:a14="http://schemas.microsoft.com/office/drawing/2010/main">
                  <a:solidFill>
                    <a:srgbClr val="FFFFFF"/>
                  </a:solidFill>
                </a14:hiddenFill>
              </a:ext>
            </a:extLst>
          </p:spPr>
        </p:pic>
        <p:sp>
          <p:nvSpPr>
            <p:cNvPr id="40" name="Rectangle 39"/>
            <p:cNvSpPr/>
            <p:nvPr/>
          </p:nvSpPr>
          <p:spPr>
            <a:xfrm>
              <a:off x="1173999" y="4218987"/>
              <a:ext cx="641181" cy="369402"/>
            </a:xfrm>
            <a:prstGeom prst="rect">
              <a:avLst/>
            </a:prstGeom>
            <a:noFill/>
            <a:ln>
              <a:noFill/>
            </a:ln>
            <a:effectLst/>
          </p:spPr>
          <p:style>
            <a:lnRef idx="3">
              <a:schemeClr val="lt1"/>
            </a:lnRef>
            <a:fillRef idx="1">
              <a:schemeClr val="dk1"/>
            </a:fillRef>
            <a:effectRef idx="1">
              <a:schemeClr val="dk1"/>
            </a:effectRef>
            <a:fontRef idx="minor">
              <a:schemeClr val="lt1"/>
            </a:fontRef>
          </p:style>
          <p:txBody>
            <a:bodyPr wrap="square" lIns="85725" tIns="42863" rIns="85725" bIns="42863">
              <a:spAutoFit/>
            </a:bodyPr>
            <a:lstStyle/>
            <a:p>
              <a:pPr algn="ctr" fontAlgn="base">
                <a:spcBef>
                  <a:spcPct val="0"/>
                </a:spcBef>
                <a:spcAft>
                  <a:spcPct val="0"/>
                </a:spcAft>
                <a:buClr>
                  <a:srgbClr val="0000CC"/>
                </a:buClr>
                <a:buSzPct val="80000"/>
                <a:buFont typeface="Wingdings" pitchFamily="2" charset="2"/>
                <a:buNone/>
              </a:pPr>
              <a:r>
                <a:rPr lang="en-US" sz="1688" b="1" dirty="0">
                  <a:ln w="0"/>
                  <a:solidFill>
                    <a:prstClr val="black"/>
                  </a:solidFill>
                  <a:latin typeface="Century Gothic" panose="020B0502020202020204" pitchFamily="34" charset="0"/>
                </a:rPr>
                <a:t>MV</a:t>
              </a:r>
            </a:p>
          </p:txBody>
        </p:sp>
      </p:grpSp>
      <p:sp>
        <p:nvSpPr>
          <p:cNvPr id="49" name="TextBox 48"/>
          <p:cNvSpPr txBox="1"/>
          <p:nvPr/>
        </p:nvSpPr>
        <p:spPr>
          <a:xfrm>
            <a:off x="2601233" y="3648805"/>
            <a:ext cx="824138" cy="443078"/>
          </a:xfrm>
          <a:prstGeom prst="rect">
            <a:avLst/>
          </a:prstGeom>
          <a:noFill/>
        </p:spPr>
        <p:txBody>
          <a:bodyPr vert="horz" wrap="square" lIns="85725" tIns="42863" rIns="85725" bIns="42863" rtlCol="0" anchor="ctr" anchorCtr="0">
            <a:noAutofit/>
          </a:bodyPr>
          <a:lstStyle/>
          <a:p>
            <a:r>
              <a:rPr lang="en-US" sz="1125" dirty="0">
                <a:solidFill>
                  <a:srgbClr val="FFFFFF"/>
                </a:solidFill>
                <a:latin typeface="Century Gothic" panose="020B0502020202020204" pitchFamily="34" charset="0"/>
                <a:cs typeface="Arial" charset="0"/>
              </a:rPr>
              <a:t>Aug ‘17</a:t>
            </a:r>
          </a:p>
        </p:txBody>
      </p:sp>
      <p:sp>
        <p:nvSpPr>
          <p:cNvPr id="50" name="TextBox 49"/>
          <p:cNvSpPr txBox="1"/>
          <p:nvPr/>
        </p:nvSpPr>
        <p:spPr>
          <a:xfrm>
            <a:off x="4619770" y="3648805"/>
            <a:ext cx="738869" cy="443078"/>
          </a:xfrm>
          <a:prstGeom prst="rect">
            <a:avLst/>
          </a:prstGeom>
          <a:noFill/>
        </p:spPr>
        <p:txBody>
          <a:bodyPr vert="horz" wrap="square" lIns="85725" tIns="42863" rIns="85725" bIns="42863" rtlCol="0" anchor="ctr" anchorCtr="0">
            <a:noAutofit/>
          </a:bodyPr>
          <a:lstStyle/>
          <a:p>
            <a:r>
              <a:rPr lang="en-US" sz="1125" dirty="0">
                <a:solidFill>
                  <a:srgbClr val="FFFFFF"/>
                </a:solidFill>
                <a:latin typeface="Century Gothic" panose="020B0502020202020204" pitchFamily="34" charset="0"/>
                <a:cs typeface="Arial" charset="0"/>
              </a:rPr>
              <a:t>Sep ‘17</a:t>
            </a:r>
          </a:p>
        </p:txBody>
      </p:sp>
      <p:sp>
        <p:nvSpPr>
          <p:cNvPr id="51" name="TextBox 50"/>
          <p:cNvSpPr txBox="1"/>
          <p:nvPr/>
        </p:nvSpPr>
        <p:spPr>
          <a:xfrm>
            <a:off x="4619770" y="5350666"/>
            <a:ext cx="738869" cy="443078"/>
          </a:xfrm>
          <a:prstGeom prst="rect">
            <a:avLst/>
          </a:prstGeom>
          <a:noFill/>
        </p:spPr>
        <p:txBody>
          <a:bodyPr vert="horz" wrap="square" lIns="85725" tIns="42863" rIns="85725" bIns="42863" rtlCol="0" anchor="ctr" anchorCtr="0">
            <a:noAutofit/>
          </a:bodyPr>
          <a:lstStyle/>
          <a:p>
            <a:r>
              <a:rPr lang="en-US" sz="1125" dirty="0">
                <a:solidFill>
                  <a:srgbClr val="FFFFFF"/>
                </a:solidFill>
                <a:latin typeface="Century Gothic" panose="020B0502020202020204" pitchFamily="34" charset="0"/>
                <a:cs typeface="Arial" charset="0"/>
              </a:rPr>
              <a:t>Sep ‘17</a:t>
            </a:r>
          </a:p>
        </p:txBody>
      </p:sp>
      <p:sp>
        <p:nvSpPr>
          <p:cNvPr id="52" name="TextBox 51"/>
          <p:cNvSpPr txBox="1"/>
          <p:nvPr/>
        </p:nvSpPr>
        <p:spPr>
          <a:xfrm>
            <a:off x="2609593" y="5350666"/>
            <a:ext cx="824138" cy="443078"/>
          </a:xfrm>
          <a:prstGeom prst="rect">
            <a:avLst/>
          </a:prstGeom>
          <a:noFill/>
        </p:spPr>
        <p:txBody>
          <a:bodyPr vert="horz" wrap="square" lIns="85725" tIns="42863" rIns="85725" bIns="42863" rtlCol="0" anchor="ctr" anchorCtr="0">
            <a:noAutofit/>
          </a:bodyPr>
          <a:lstStyle/>
          <a:p>
            <a:r>
              <a:rPr lang="en-US" sz="1125" dirty="0">
                <a:solidFill>
                  <a:srgbClr val="FFFFFF"/>
                </a:solidFill>
                <a:latin typeface="Century Gothic" panose="020B0502020202020204" pitchFamily="34" charset="0"/>
                <a:cs typeface="Arial" charset="0"/>
              </a:rPr>
              <a:t>Aug ‘17</a:t>
            </a:r>
          </a:p>
        </p:txBody>
      </p:sp>
    </p:spTree>
    <p:extLst>
      <p:ext uri="{BB962C8B-B14F-4D97-AF65-F5344CB8AC3E}">
        <p14:creationId xmlns:p14="http://schemas.microsoft.com/office/powerpoint/2010/main" val="154144910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Bundle </a:t>
            </a:r>
            <a:r>
              <a:rPr lang="en-US" dirty="0" smtClean="0"/>
              <a:t>Visibility</a:t>
            </a:r>
            <a:endParaRPr lang="en-US" dirty="0"/>
          </a:p>
        </p:txBody>
      </p:sp>
    </p:spTree>
    <p:extLst>
      <p:ext uri="{BB962C8B-B14F-4D97-AF65-F5344CB8AC3E}">
        <p14:creationId xmlns:p14="http://schemas.microsoft.com/office/powerpoint/2010/main" val="169921948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626" y="1143001"/>
            <a:ext cx="3741539" cy="2212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quarter" idx="10"/>
          </p:nvPr>
        </p:nvSpPr>
        <p:spPr>
          <a:xfrm>
            <a:off x="357188" y="1143000"/>
            <a:ext cx="8182389" cy="3929063"/>
          </a:xfrm>
        </p:spPr>
        <p:txBody>
          <a:bodyPr/>
          <a:lstStyle/>
          <a:p>
            <a:pPr>
              <a:spcAft>
                <a:spcPts val="1688"/>
              </a:spcAft>
              <a:buClr>
                <a:srgbClr val="4F81BD"/>
              </a:buClr>
            </a:pPr>
            <a:r>
              <a:rPr lang="en-US" sz="1500" b="1" dirty="0">
                <a:solidFill>
                  <a:srgbClr val="4F81BD"/>
                </a:solidFill>
              </a:rPr>
              <a:t>Status:</a:t>
            </a:r>
            <a:r>
              <a:rPr lang="en-US" sz="1500" b="1" dirty="0"/>
              <a:t> </a:t>
            </a:r>
            <a:r>
              <a:rPr lang="en-US" sz="1500" dirty="0"/>
              <a:t>Continue to expand and enhance:                              </a:t>
            </a:r>
          </a:p>
          <a:p>
            <a:pPr>
              <a:buClr>
                <a:srgbClr val="4F81BD"/>
              </a:buClr>
            </a:pPr>
            <a:r>
              <a:rPr lang="en-US" sz="1500" b="1" dirty="0"/>
              <a:t>Bundle Visibility</a:t>
            </a:r>
          </a:p>
          <a:p>
            <a:pPr marL="372070" lvl="2" indent="-160734">
              <a:buClr>
                <a:srgbClr val="5193C6"/>
              </a:buClr>
              <a:buFont typeface="Wingdings" panose="05000000000000000000" pitchFamily="2" charset="2"/>
              <a:buChar char="§"/>
              <a:defRPr/>
            </a:pPr>
            <a:r>
              <a:rPr lang="en-US" altLang="en-US" sz="1313" dirty="0">
                <a:solidFill>
                  <a:srgbClr val="000000"/>
                </a:solidFill>
                <a:cs typeface="Arial" panose="020B0604020202020204" pitchFamily="34" charset="0"/>
              </a:rPr>
              <a:t>Enabled nesting on new equipment (SPSS / HTPS)</a:t>
            </a:r>
          </a:p>
          <a:p>
            <a:pPr marL="372070" lvl="2" indent="-160734">
              <a:buClr>
                <a:srgbClr val="5193C6"/>
              </a:buClr>
              <a:buFont typeface="Wingdings" panose="05000000000000000000" pitchFamily="2" charset="2"/>
              <a:buChar char="§"/>
              <a:defRPr/>
            </a:pPr>
            <a:r>
              <a:rPr lang="en-US" altLang="en-US" sz="1313" dirty="0">
                <a:solidFill>
                  <a:srgbClr val="000000"/>
                </a:solidFill>
                <a:cs typeface="Arial" panose="020B0604020202020204" pitchFamily="34" charset="0"/>
              </a:rPr>
              <a:t>Enabling nesting to and distribution from sacks</a:t>
            </a:r>
          </a:p>
          <a:p>
            <a:pPr marL="372070" lvl="2" indent="-160734">
              <a:buClr>
                <a:srgbClr val="5193C6"/>
              </a:buClr>
              <a:buFont typeface="Wingdings" panose="05000000000000000000" pitchFamily="2" charset="2"/>
              <a:buChar char="§"/>
              <a:defRPr/>
            </a:pPr>
            <a:r>
              <a:rPr lang="en-US" altLang="en-US" sz="1313" dirty="0">
                <a:solidFill>
                  <a:srgbClr val="000000"/>
                </a:solidFill>
                <a:cs typeface="Arial" panose="020B0604020202020204" pitchFamily="34" charset="0"/>
              </a:rPr>
              <a:t>Additional diagnostics for field personnel</a:t>
            </a:r>
          </a:p>
          <a:p>
            <a:pPr marL="372070" lvl="2" indent="-160734">
              <a:buClr>
                <a:srgbClr val="5193C6"/>
              </a:buClr>
              <a:buFont typeface="Wingdings" panose="05000000000000000000" pitchFamily="2" charset="2"/>
              <a:buChar char="§"/>
              <a:defRPr/>
            </a:pPr>
            <a:r>
              <a:rPr lang="en-US" altLang="en-US" sz="1313" dirty="0">
                <a:solidFill>
                  <a:srgbClr val="000000"/>
                </a:solidFill>
                <a:cs typeface="Arial" panose="020B0604020202020204" pitchFamily="34" charset="0"/>
              </a:rPr>
              <a:t>Utilizing IV tools to readily identify and resolve </a:t>
            </a:r>
            <a:r>
              <a:rPr lang="en-US" altLang="en-US" sz="1313" dirty="0" smtClean="0">
                <a:solidFill>
                  <a:srgbClr val="000000"/>
                </a:solidFill>
                <a:cs typeface="Arial" panose="020B0604020202020204" pitchFamily="34" charset="0"/>
              </a:rPr>
              <a:t>issues</a:t>
            </a:r>
            <a:endParaRPr lang="en-US" sz="1313" dirty="0"/>
          </a:p>
          <a:p>
            <a:pPr marL="211336" lvl="2" indent="0">
              <a:buClr>
                <a:srgbClr val="5193C6"/>
              </a:buClr>
              <a:buNone/>
              <a:defRPr/>
            </a:pPr>
            <a:endParaRPr lang="en-US" sz="1313" dirty="0"/>
          </a:p>
          <a:p>
            <a:pPr>
              <a:buClr>
                <a:srgbClr val="4F81BD"/>
              </a:buClr>
            </a:pPr>
            <a:r>
              <a:rPr lang="en-US" sz="1500" b="1" dirty="0"/>
              <a:t>Performance and Reliability</a:t>
            </a:r>
          </a:p>
          <a:p>
            <a:pPr marL="372070" lvl="2" indent="-160734">
              <a:buClr>
                <a:srgbClr val="5193C6"/>
              </a:buClr>
              <a:buFont typeface="Wingdings" panose="05000000000000000000" pitchFamily="2" charset="2"/>
              <a:buChar char="§"/>
              <a:defRPr/>
            </a:pPr>
            <a:r>
              <a:rPr lang="en-US" sz="1313" dirty="0"/>
              <a:t>Diagnostic Training for Subject Matter Experts</a:t>
            </a:r>
          </a:p>
          <a:p>
            <a:pPr marL="372070" lvl="2" indent="-160734">
              <a:buClr>
                <a:srgbClr val="5193C6"/>
              </a:buClr>
              <a:buFont typeface="Wingdings" panose="05000000000000000000" pitchFamily="2" charset="2"/>
              <a:buChar char="§"/>
              <a:defRPr/>
            </a:pPr>
            <a:r>
              <a:rPr lang="en-US" sz="1313" dirty="0"/>
              <a:t>Continued field training (with certification) and created training videos</a:t>
            </a:r>
          </a:p>
          <a:p>
            <a:pPr marL="372070" lvl="2" indent="-160734">
              <a:buClr>
                <a:srgbClr val="5193C6"/>
              </a:buClr>
              <a:buFont typeface="Wingdings" panose="05000000000000000000" pitchFamily="2" charset="2"/>
              <a:buChar char="§"/>
              <a:defRPr/>
            </a:pPr>
            <a:r>
              <a:rPr lang="en-US" sz="1313" dirty="0"/>
              <a:t>Updating of  Service Talks and Visual Aids</a:t>
            </a:r>
          </a:p>
          <a:p>
            <a:pPr marL="372070" lvl="2" indent="-160734">
              <a:buClr>
                <a:srgbClr val="5193C6"/>
              </a:buClr>
              <a:buFont typeface="Wingdings" panose="05000000000000000000" pitchFamily="2" charset="2"/>
              <a:buChar char="§"/>
              <a:defRPr/>
            </a:pPr>
            <a:r>
              <a:rPr lang="en-US" sz="1313" dirty="0"/>
              <a:t>Driving scanning behavior relative to direct containers either DDU or plant dropped</a:t>
            </a:r>
          </a:p>
          <a:p>
            <a:pPr marL="372070" lvl="2" indent="-160734">
              <a:buClr>
                <a:srgbClr val="5193C6"/>
              </a:buClr>
              <a:buFont typeface="Wingdings" panose="05000000000000000000" pitchFamily="2" charset="2"/>
              <a:buChar char="§"/>
              <a:defRPr/>
            </a:pPr>
            <a:r>
              <a:rPr lang="en-US" sz="1313" dirty="0"/>
              <a:t>Continued focus on accurate placarding with exception reports to identify impact </a:t>
            </a:r>
            <a:r>
              <a:rPr lang="en-US" sz="1313" dirty="0" smtClean="0"/>
              <a:t>offices</a:t>
            </a:r>
            <a:endParaRPr lang="en-US" altLang="en-US" sz="1313" dirty="0">
              <a:solidFill>
                <a:srgbClr val="000000"/>
              </a:solidFill>
              <a:cs typeface="Arial" panose="020B0604020202020204" pitchFamily="34" charset="0"/>
            </a:endParaRPr>
          </a:p>
          <a:p>
            <a:pPr>
              <a:buClr>
                <a:srgbClr val="4F81BD"/>
              </a:buClr>
            </a:pPr>
            <a:r>
              <a:rPr lang="en-US" sz="1500" b="1" dirty="0"/>
              <a:t>Weekly Averages</a:t>
            </a:r>
          </a:p>
          <a:p>
            <a:pPr>
              <a:buClr>
                <a:srgbClr val="4F81BD"/>
              </a:buClr>
            </a:pPr>
            <a:r>
              <a:rPr lang="en-US" sz="1500" dirty="0"/>
              <a:t>	Averaging weekly (07/01/2017 – 09/30/2017):</a:t>
            </a:r>
          </a:p>
        </p:txBody>
      </p:sp>
      <p:sp>
        <p:nvSpPr>
          <p:cNvPr id="3" name="Title 2"/>
          <p:cNvSpPr>
            <a:spLocks noGrp="1"/>
          </p:cNvSpPr>
          <p:nvPr>
            <p:ph type="title"/>
          </p:nvPr>
        </p:nvSpPr>
        <p:spPr/>
        <p:txBody>
          <a:bodyPr/>
          <a:lstStyle/>
          <a:p>
            <a:r>
              <a:rPr lang="en-US" dirty="0" smtClean="0"/>
              <a:t>Bundle Visibility – Program Status</a:t>
            </a:r>
            <a:endParaRPr lang="en-US" dirty="0">
              <a:solidFill>
                <a:srgbClr val="FF0000"/>
              </a:solidFill>
            </a:endParaRPr>
          </a:p>
        </p:txBody>
      </p:sp>
      <p:sp>
        <p:nvSpPr>
          <p:cNvPr id="7" name="TextBox 6"/>
          <p:cNvSpPr txBox="1"/>
          <p:nvPr/>
        </p:nvSpPr>
        <p:spPr>
          <a:xfrm>
            <a:off x="2072844" y="5627850"/>
            <a:ext cx="2218877" cy="888961"/>
          </a:xfrm>
          <a:prstGeom prst="rect">
            <a:avLst/>
          </a:prstGeom>
          <a:noFill/>
        </p:spPr>
        <p:txBody>
          <a:bodyPr wrap="none" rtlCol="0" anchor="ctr">
            <a:spAutoFit/>
          </a:bodyPr>
          <a:lstStyle/>
          <a:p>
            <a:pPr algn="ctr" fontAlgn="base">
              <a:lnSpc>
                <a:spcPct val="20000"/>
              </a:lnSpc>
              <a:spcBef>
                <a:spcPct val="0"/>
              </a:spcBef>
              <a:spcAft>
                <a:spcPct val="0"/>
              </a:spcAft>
              <a:buClr>
                <a:srgbClr val="0000CC"/>
              </a:buClr>
              <a:buSzPct val="80000"/>
              <a:buFont typeface="Wingdings" pitchFamily="2" charset="2"/>
              <a:buNone/>
            </a:pPr>
            <a:r>
              <a:rPr lang="en-US" sz="5625" b="1" dirty="0">
                <a:solidFill>
                  <a:srgbClr val="5193C6"/>
                </a:solidFill>
                <a:latin typeface="Century Gothic" panose="020B0502020202020204" pitchFamily="34" charset="0"/>
              </a:rPr>
              <a:t>91.1%</a:t>
            </a:r>
            <a:endParaRPr lang="en-US" sz="5625" b="1" dirty="0">
              <a:solidFill>
                <a:prstClr val="black"/>
              </a:solidFill>
              <a:latin typeface="Century Gothic" panose="020B0502020202020204" pitchFamily="34" charset="0"/>
            </a:endParaRPr>
          </a:p>
          <a:p>
            <a:pPr algn="ctr" fontAlgn="base">
              <a:lnSpc>
                <a:spcPct val="90000"/>
              </a:lnSpc>
              <a:spcBef>
                <a:spcPct val="0"/>
              </a:spcBef>
              <a:spcAft>
                <a:spcPct val="0"/>
              </a:spcAft>
              <a:buClr>
                <a:srgbClr val="0000CC"/>
              </a:buClr>
              <a:buSzPct val="80000"/>
              <a:buFont typeface="Wingdings" pitchFamily="2" charset="2"/>
              <a:buNone/>
            </a:pPr>
            <a:r>
              <a:rPr lang="en-US" sz="938" b="1" dirty="0">
                <a:solidFill>
                  <a:prstClr val="black"/>
                </a:solidFill>
                <a:latin typeface="Century Gothic" panose="020B0502020202020204" pitchFamily="34" charset="0"/>
              </a:rPr>
              <a:t>and</a:t>
            </a:r>
            <a:r>
              <a:rPr lang="en-US" sz="1688" b="1" dirty="0">
                <a:solidFill>
                  <a:prstClr val="black"/>
                </a:solidFill>
                <a:latin typeface="Century Gothic" panose="020B0502020202020204" pitchFamily="34" charset="0"/>
              </a:rPr>
              <a:t/>
            </a:r>
            <a:br>
              <a:rPr lang="en-US" sz="1688" b="1" dirty="0">
                <a:solidFill>
                  <a:prstClr val="black"/>
                </a:solidFill>
                <a:latin typeface="Century Gothic" panose="020B0502020202020204" pitchFamily="34" charset="0"/>
              </a:rPr>
            </a:br>
            <a:r>
              <a:rPr lang="en-US" sz="1688" b="1" dirty="0" smtClean="0">
                <a:solidFill>
                  <a:prstClr val="black">
                    <a:lumMod val="75000"/>
                    <a:lumOff val="25000"/>
                  </a:prstClr>
                </a:solidFill>
                <a:latin typeface="Century Gothic" panose="020B0502020202020204" pitchFamily="34" charset="0"/>
              </a:rPr>
              <a:t>5.3</a:t>
            </a:r>
            <a:r>
              <a:rPr lang="en-US" sz="1500" b="1" dirty="0" smtClean="0">
                <a:solidFill>
                  <a:prstClr val="black">
                    <a:lumMod val="75000"/>
                    <a:lumOff val="25000"/>
                  </a:prstClr>
                </a:solidFill>
                <a:latin typeface="Century Gothic" panose="020B0502020202020204" pitchFamily="34" charset="0"/>
              </a:rPr>
              <a:t> </a:t>
            </a:r>
            <a:r>
              <a:rPr lang="en-US" sz="1500" b="1" dirty="0">
                <a:solidFill>
                  <a:prstClr val="black">
                    <a:lumMod val="75000"/>
                    <a:lumOff val="25000"/>
                  </a:prstClr>
                </a:solidFill>
                <a:latin typeface="Century Gothic" panose="020B0502020202020204" pitchFamily="34" charset="0"/>
              </a:rPr>
              <a:t>million</a:t>
            </a:r>
            <a:r>
              <a:rPr lang="en-US" sz="1500" b="1" dirty="0">
                <a:solidFill>
                  <a:prstClr val="black"/>
                </a:solidFill>
                <a:latin typeface="Century Gothic" panose="020B0502020202020204" pitchFamily="34" charset="0"/>
              </a:rPr>
              <a:t/>
            </a:r>
            <a:br>
              <a:rPr lang="en-US" sz="1500" b="1" dirty="0">
                <a:solidFill>
                  <a:prstClr val="black"/>
                </a:solidFill>
                <a:latin typeface="Century Gothic" panose="020B0502020202020204" pitchFamily="34" charset="0"/>
              </a:rPr>
            </a:br>
            <a:r>
              <a:rPr lang="en-US" sz="938" b="1" dirty="0">
                <a:solidFill>
                  <a:prstClr val="black"/>
                </a:solidFill>
                <a:latin typeface="Century Gothic" panose="020B0502020202020204" pitchFamily="34" charset="0"/>
              </a:rPr>
              <a:t>bundles nested per week</a:t>
            </a:r>
            <a:br>
              <a:rPr lang="en-US" sz="938" b="1" dirty="0">
                <a:solidFill>
                  <a:prstClr val="black"/>
                </a:solidFill>
                <a:latin typeface="Century Gothic" panose="020B0502020202020204" pitchFamily="34" charset="0"/>
              </a:rPr>
            </a:br>
            <a:r>
              <a:rPr lang="en-US" sz="938" b="1" dirty="0">
                <a:solidFill>
                  <a:prstClr val="black"/>
                </a:solidFill>
                <a:latin typeface="Century Gothic" panose="020B0502020202020204" pitchFamily="34" charset="0"/>
              </a:rPr>
              <a:t>(Plants)</a:t>
            </a:r>
          </a:p>
        </p:txBody>
      </p:sp>
      <p:sp>
        <p:nvSpPr>
          <p:cNvPr id="9" name="TextBox 8"/>
          <p:cNvSpPr txBox="1"/>
          <p:nvPr/>
        </p:nvSpPr>
        <p:spPr>
          <a:xfrm>
            <a:off x="4848187" y="5627850"/>
            <a:ext cx="2162772" cy="888961"/>
          </a:xfrm>
          <a:prstGeom prst="rect">
            <a:avLst/>
          </a:prstGeom>
          <a:noFill/>
        </p:spPr>
        <p:txBody>
          <a:bodyPr wrap="none" rtlCol="0" anchor="ctr">
            <a:spAutoFit/>
          </a:bodyPr>
          <a:lstStyle/>
          <a:p>
            <a:pPr algn="ctr" fontAlgn="base">
              <a:lnSpc>
                <a:spcPct val="20000"/>
              </a:lnSpc>
              <a:spcBef>
                <a:spcPct val="0"/>
              </a:spcBef>
              <a:spcAft>
                <a:spcPct val="0"/>
              </a:spcAft>
              <a:buClr>
                <a:srgbClr val="0000CC"/>
              </a:buClr>
              <a:buSzPct val="80000"/>
              <a:buFont typeface="Wingdings" pitchFamily="2" charset="2"/>
              <a:buNone/>
            </a:pPr>
            <a:r>
              <a:rPr lang="en-US" sz="5400" b="1" dirty="0" smtClean="0">
                <a:solidFill>
                  <a:srgbClr val="5193C6"/>
                </a:solidFill>
                <a:latin typeface="Century Gothic" panose="020B0502020202020204" pitchFamily="34" charset="0"/>
              </a:rPr>
              <a:t>84.3</a:t>
            </a:r>
            <a:r>
              <a:rPr lang="en-US" sz="5625" b="1" dirty="0" smtClean="0">
                <a:solidFill>
                  <a:srgbClr val="5193C6"/>
                </a:solidFill>
                <a:latin typeface="Century Gothic" panose="020B0502020202020204" pitchFamily="34" charset="0"/>
              </a:rPr>
              <a:t>%</a:t>
            </a:r>
            <a:endParaRPr lang="en-US" sz="5625" b="1" dirty="0">
              <a:solidFill>
                <a:prstClr val="black"/>
              </a:solidFill>
              <a:latin typeface="Century Gothic" panose="020B0502020202020204" pitchFamily="34" charset="0"/>
            </a:endParaRPr>
          </a:p>
          <a:p>
            <a:pPr algn="ctr" fontAlgn="base">
              <a:lnSpc>
                <a:spcPct val="90000"/>
              </a:lnSpc>
              <a:spcBef>
                <a:spcPct val="0"/>
              </a:spcBef>
              <a:spcAft>
                <a:spcPct val="0"/>
              </a:spcAft>
              <a:buClr>
                <a:srgbClr val="0000CC"/>
              </a:buClr>
              <a:buSzPct val="80000"/>
              <a:buFont typeface="Wingdings" pitchFamily="2" charset="2"/>
              <a:buNone/>
            </a:pPr>
            <a:r>
              <a:rPr lang="en-US" sz="938" b="1" dirty="0">
                <a:solidFill>
                  <a:prstClr val="black"/>
                </a:solidFill>
                <a:latin typeface="Century Gothic" panose="020B0502020202020204" pitchFamily="34" charset="0"/>
              </a:rPr>
              <a:t>and</a:t>
            </a:r>
            <a:r>
              <a:rPr lang="en-US" sz="1688" b="1" dirty="0">
                <a:solidFill>
                  <a:prstClr val="black"/>
                </a:solidFill>
                <a:latin typeface="Century Gothic" panose="020B0502020202020204" pitchFamily="34" charset="0"/>
              </a:rPr>
              <a:t/>
            </a:r>
            <a:br>
              <a:rPr lang="en-US" sz="1688" b="1" dirty="0">
                <a:solidFill>
                  <a:prstClr val="black"/>
                </a:solidFill>
                <a:latin typeface="Century Gothic" panose="020B0502020202020204" pitchFamily="34" charset="0"/>
              </a:rPr>
            </a:br>
            <a:r>
              <a:rPr lang="en-US" sz="1690" b="1" dirty="0" smtClean="0">
                <a:solidFill>
                  <a:prstClr val="black">
                    <a:lumMod val="75000"/>
                    <a:lumOff val="25000"/>
                  </a:prstClr>
                </a:solidFill>
                <a:latin typeface="Century Gothic" panose="020B0502020202020204" pitchFamily="34" charset="0"/>
              </a:rPr>
              <a:t>3.8</a:t>
            </a:r>
            <a:r>
              <a:rPr lang="en-US" sz="1500" b="1" dirty="0" smtClean="0">
                <a:solidFill>
                  <a:prstClr val="black">
                    <a:lumMod val="75000"/>
                    <a:lumOff val="25000"/>
                  </a:prstClr>
                </a:solidFill>
                <a:latin typeface="Century Gothic" panose="020B0502020202020204" pitchFamily="34" charset="0"/>
              </a:rPr>
              <a:t> million</a:t>
            </a:r>
            <a:r>
              <a:rPr lang="en-US" sz="2625" b="1" dirty="0">
                <a:solidFill>
                  <a:prstClr val="black"/>
                </a:solidFill>
                <a:latin typeface="Century Gothic" panose="020B0502020202020204" pitchFamily="34" charset="0"/>
              </a:rPr>
              <a:t/>
            </a:r>
            <a:br>
              <a:rPr lang="en-US" sz="2625" b="1" dirty="0">
                <a:solidFill>
                  <a:prstClr val="black"/>
                </a:solidFill>
                <a:latin typeface="Century Gothic" panose="020B0502020202020204" pitchFamily="34" charset="0"/>
              </a:rPr>
            </a:br>
            <a:r>
              <a:rPr lang="en-US" sz="938" b="1" dirty="0">
                <a:solidFill>
                  <a:prstClr val="black"/>
                </a:solidFill>
                <a:latin typeface="Century Gothic" panose="020B0502020202020204" pitchFamily="34" charset="0"/>
              </a:rPr>
              <a:t>bundles distributed</a:t>
            </a:r>
            <a:br>
              <a:rPr lang="en-US" sz="938" b="1" dirty="0">
                <a:solidFill>
                  <a:prstClr val="black"/>
                </a:solidFill>
                <a:latin typeface="Century Gothic" panose="020B0502020202020204" pitchFamily="34" charset="0"/>
              </a:rPr>
            </a:br>
            <a:r>
              <a:rPr lang="en-US" sz="938" b="1" dirty="0">
                <a:solidFill>
                  <a:prstClr val="black"/>
                </a:solidFill>
                <a:latin typeface="Century Gothic" panose="020B0502020202020204" pitchFamily="34" charset="0"/>
              </a:rPr>
              <a:t>(DUs)</a:t>
            </a:r>
          </a:p>
        </p:txBody>
      </p:sp>
      <p:sp>
        <p:nvSpPr>
          <p:cNvPr id="5" name="TextBox 4"/>
          <p:cNvSpPr txBox="1"/>
          <p:nvPr/>
        </p:nvSpPr>
        <p:spPr>
          <a:xfrm>
            <a:off x="2644498" y="6572544"/>
            <a:ext cx="3607767" cy="222240"/>
          </a:xfrm>
          <a:prstGeom prst="rect">
            <a:avLst/>
          </a:prstGeom>
          <a:noFill/>
        </p:spPr>
        <p:txBody>
          <a:bodyPr wrap="square" rtlCol="0">
            <a:spAutoFit/>
          </a:bodyPr>
          <a:lstStyle/>
          <a:p>
            <a:pPr algn="ctr" eaLnBrk="0" fontAlgn="base" hangingPunct="0">
              <a:lnSpc>
                <a:spcPct val="90000"/>
              </a:lnSpc>
              <a:spcBef>
                <a:spcPct val="0"/>
              </a:spcBef>
              <a:spcAft>
                <a:spcPts val="1688"/>
              </a:spcAft>
              <a:buClr>
                <a:srgbClr val="4F81BD"/>
              </a:buClr>
              <a:buSzPct val="80000"/>
            </a:pPr>
            <a:r>
              <a:rPr lang="en-US" sz="938" b="1" kern="0" dirty="0">
                <a:solidFill>
                  <a:srgbClr val="A6A6A6"/>
                </a:solidFill>
                <a:latin typeface="Century Gothic" panose="020B0502020202020204" pitchFamily="34" charset="0"/>
              </a:rPr>
              <a:t>*(Filtered for Surface Visibility Plants Service Area)</a:t>
            </a:r>
          </a:p>
        </p:txBody>
      </p:sp>
    </p:spTree>
    <p:extLst>
      <p:ext uri="{BB962C8B-B14F-4D97-AF65-F5344CB8AC3E}">
        <p14:creationId xmlns:p14="http://schemas.microsoft.com/office/powerpoint/2010/main" val="269812916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a:t>Mail in Measurement</a:t>
            </a:r>
          </a:p>
        </p:txBody>
      </p:sp>
    </p:spTree>
    <p:extLst>
      <p:ext uri="{BB962C8B-B14F-4D97-AF65-F5344CB8AC3E}">
        <p14:creationId xmlns:p14="http://schemas.microsoft.com/office/powerpoint/2010/main" val="207054890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714625" y="2974646"/>
            <a:ext cx="3714750" cy="642938"/>
          </a:xfrm>
        </p:spPr>
        <p:txBody>
          <a:bodyPr/>
          <a:lstStyle/>
          <a:p>
            <a:r>
              <a:rPr lang="en-US" b="1" dirty="0"/>
              <a:t>Mail In Measurement</a:t>
            </a:r>
          </a:p>
          <a:p>
            <a:r>
              <a:rPr lang="en-US" altLang="en-US" dirty="0"/>
              <a:t>First-Class Mail®</a:t>
            </a:r>
          </a:p>
        </p:txBody>
      </p:sp>
    </p:spTree>
    <p:extLst>
      <p:ext uri="{BB962C8B-B14F-4D97-AF65-F5344CB8AC3E}">
        <p14:creationId xmlns:p14="http://schemas.microsoft.com/office/powerpoint/2010/main" val="322355739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FY17 Q4 Commercial Mail Volume</a:t>
            </a:r>
            <a:br>
              <a:rPr lang="en-US" altLang="en-US" dirty="0"/>
            </a:br>
            <a:r>
              <a:rPr lang="en-US" altLang="en-US" sz="1800" b="0" dirty="0"/>
              <a:t>Mail In Measurement</a:t>
            </a:r>
            <a:endParaRPr lang="en-US" sz="1200" b="0" dirty="0"/>
          </a:p>
        </p:txBody>
      </p:sp>
      <p:sp>
        <p:nvSpPr>
          <p:cNvPr id="3" name="Text Placeholder 2"/>
          <p:cNvSpPr>
            <a:spLocks noGrp="1"/>
          </p:cNvSpPr>
          <p:nvPr>
            <p:ph type="body" sz="quarter" idx="14"/>
          </p:nvPr>
        </p:nvSpPr>
        <p:spPr/>
        <p:txBody>
          <a:bodyPr/>
          <a:lstStyle/>
          <a:p>
            <a:r>
              <a:rPr lang="en-US" dirty="0"/>
              <a:t>In FY17 Q4, over 77% of Full-Service mail was in Measurement</a:t>
            </a:r>
          </a:p>
        </p:txBody>
      </p:sp>
      <p:graphicFrame>
        <p:nvGraphicFramePr>
          <p:cNvPr id="7" name="Table 6"/>
          <p:cNvGraphicFramePr>
            <a:graphicFrameLocks noGrp="1"/>
          </p:cNvGraphicFramePr>
          <p:nvPr>
            <p:extLst/>
          </p:nvPr>
        </p:nvGraphicFramePr>
        <p:xfrm>
          <a:off x="392164" y="2040535"/>
          <a:ext cx="8254683" cy="3450052"/>
        </p:xfrm>
        <a:graphic>
          <a:graphicData uri="http://schemas.openxmlformats.org/drawingml/2006/table">
            <a:tbl>
              <a:tblPr firstRow="1" bandRow="1"/>
              <a:tblGrid>
                <a:gridCol w="1361093">
                  <a:extLst>
                    <a:ext uri="{9D8B030D-6E8A-4147-A177-3AD203B41FA5}">
                      <a16:colId xmlns:a16="http://schemas.microsoft.com/office/drawing/2014/main" xmlns="" val="20000"/>
                    </a:ext>
                  </a:extLst>
                </a:gridCol>
                <a:gridCol w="900866">
                  <a:extLst>
                    <a:ext uri="{9D8B030D-6E8A-4147-A177-3AD203B41FA5}">
                      <a16:colId xmlns:a16="http://schemas.microsoft.com/office/drawing/2014/main" xmlns="" val="20001"/>
                    </a:ext>
                  </a:extLst>
                </a:gridCol>
                <a:gridCol w="1194628">
                  <a:extLst>
                    <a:ext uri="{9D8B030D-6E8A-4147-A177-3AD203B41FA5}">
                      <a16:colId xmlns:a16="http://schemas.microsoft.com/office/drawing/2014/main" xmlns="" val="20002"/>
                    </a:ext>
                  </a:extLst>
                </a:gridCol>
                <a:gridCol w="1194628">
                  <a:extLst>
                    <a:ext uri="{9D8B030D-6E8A-4147-A177-3AD203B41FA5}">
                      <a16:colId xmlns:a16="http://schemas.microsoft.com/office/drawing/2014/main" xmlns="" val="20003"/>
                    </a:ext>
                  </a:extLst>
                </a:gridCol>
                <a:gridCol w="1194628">
                  <a:extLst>
                    <a:ext uri="{9D8B030D-6E8A-4147-A177-3AD203B41FA5}">
                      <a16:colId xmlns:a16="http://schemas.microsoft.com/office/drawing/2014/main" xmlns="" val="20004"/>
                    </a:ext>
                  </a:extLst>
                </a:gridCol>
                <a:gridCol w="1194628">
                  <a:extLst>
                    <a:ext uri="{9D8B030D-6E8A-4147-A177-3AD203B41FA5}">
                      <a16:colId xmlns:a16="http://schemas.microsoft.com/office/drawing/2014/main" xmlns="" val="20005"/>
                    </a:ext>
                  </a:extLst>
                </a:gridCol>
                <a:gridCol w="1214212">
                  <a:extLst>
                    <a:ext uri="{9D8B030D-6E8A-4147-A177-3AD203B41FA5}">
                      <a16:colId xmlns:a16="http://schemas.microsoft.com/office/drawing/2014/main" xmlns="" val="20006"/>
                    </a:ext>
                  </a:extLst>
                </a:gridCol>
              </a:tblGrid>
              <a:tr h="530137">
                <a:tc>
                  <a:txBody>
                    <a:bodyPr/>
                    <a:lstStyle/>
                    <a:p>
                      <a:pPr algn="ctr" rtl="0" fontAlgn="ctr"/>
                      <a:r>
                        <a:rPr lang="en-US" sz="1200" b="1" i="0" u="none" strike="noStrike" dirty="0">
                          <a:solidFill>
                            <a:srgbClr val="FFFFFF"/>
                          </a:solidFill>
                          <a:effectLst/>
                          <a:latin typeface="Calibri" panose="020F0502020204030204" pitchFamily="34" charset="0"/>
                        </a:rPr>
                        <a:t>Mail Class</a:t>
                      </a:r>
                    </a:p>
                  </a:txBody>
                  <a:tcPr marL="5613" marR="5613" marT="56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US" sz="1200" b="1" i="0" u="none" strike="noStrike" dirty="0">
                          <a:solidFill>
                            <a:srgbClr val="FFFFFF"/>
                          </a:solidFill>
                          <a:effectLst/>
                          <a:latin typeface="Calibri" panose="020F0502020204030204" pitchFamily="34" charset="0"/>
                        </a:rPr>
                        <a:t>Mail Shape</a:t>
                      </a:r>
                    </a:p>
                  </a:txBody>
                  <a:tcPr marL="5613" marR="5613" marT="56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US" sz="1200" b="1" i="0" u="none" strike="noStrike" dirty="0">
                          <a:solidFill>
                            <a:srgbClr val="FFFFFF"/>
                          </a:solidFill>
                          <a:effectLst/>
                          <a:latin typeface="Calibri" panose="020F0502020204030204" pitchFamily="34" charset="0"/>
                        </a:rPr>
                        <a:t>Commercial</a:t>
                      </a:r>
                    </a:p>
                  </a:txBody>
                  <a:tcPr marL="5613" marR="5613" marT="56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US" sz="1200" b="1" i="0" u="none" strike="noStrike" dirty="0">
                          <a:solidFill>
                            <a:srgbClr val="FFFFFF"/>
                          </a:solidFill>
                          <a:effectLst/>
                          <a:latin typeface="Calibri" panose="020F0502020204030204" pitchFamily="34" charset="0"/>
                        </a:rPr>
                        <a:t>Full-Service Eligible</a:t>
                      </a:r>
                    </a:p>
                  </a:txBody>
                  <a:tcPr marL="5613" marR="5613" marT="56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US" sz="1200" b="1" i="0" u="none" strike="noStrike" dirty="0">
                          <a:solidFill>
                            <a:srgbClr val="FFFFFF"/>
                          </a:solidFill>
                          <a:effectLst/>
                          <a:latin typeface="Calibri" panose="020F0502020204030204" pitchFamily="34" charset="0"/>
                        </a:rPr>
                        <a:t>Full-Service</a:t>
                      </a:r>
                    </a:p>
                  </a:txBody>
                  <a:tcPr marL="5613" marR="5613" marT="56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US" sz="1200" b="1" i="0" u="none" strike="noStrike" dirty="0">
                          <a:solidFill>
                            <a:srgbClr val="FFFFFF"/>
                          </a:solidFill>
                          <a:effectLst/>
                          <a:latin typeface="Calibri" panose="020F0502020204030204" pitchFamily="34" charset="0"/>
                        </a:rPr>
                        <a:t>In Measurement</a:t>
                      </a:r>
                    </a:p>
                  </a:txBody>
                  <a:tcPr marL="5613" marR="5613" marT="56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US" sz="1200" b="1" i="0" u="none" strike="noStrike" dirty="0">
                          <a:solidFill>
                            <a:srgbClr val="FFFFFF"/>
                          </a:solidFill>
                          <a:effectLst/>
                          <a:latin typeface="Calibri" panose="020F0502020204030204" pitchFamily="34" charset="0"/>
                        </a:rPr>
                        <a:t> % of Full-Service </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In Measurement</a:t>
                      </a:r>
                    </a:p>
                  </a:txBody>
                  <a:tcPr marL="5613" marR="5613" marT="56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xmlns="" val="10000"/>
                  </a:ext>
                </a:extLst>
              </a:tr>
              <a:tr h="492661">
                <a:tc>
                  <a:txBody>
                    <a:bodyPr/>
                    <a:lstStyle/>
                    <a:p>
                      <a:pPr algn="ctr" rtl="0" fontAlgn="ctr"/>
                      <a:r>
                        <a:rPr lang="en-US" sz="1100" b="0" i="0" u="none" strike="noStrike" dirty="0">
                          <a:solidFill>
                            <a:srgbClr val="000000"/>
                          </a:solidFill>
                          <a:effectLst/>
                          <a:latin typeface="Calibri" panose="020F0502020204030204" pitchFamily="34" charset="0"/>
                        </a:rPr>
                        <a:t>First Class Presort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100" b="0" i="0" u="none" strike="noStrike" dirty="0">
                          <a:solidFill>
                            <a:srgbClr val="000000"/>
                          </a:solidFill>
                          <a:effectLst/>
                          <a:latin typeface="Calibri" panose="020F0502020204030204" pitchFamily="34" charset="0"/>
                        </a:rPr>
                        <a:t>Letter/Card</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9,157,518,125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8,791,290,029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8,282,380,822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6,011,484,249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72.58%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xmlns="" val="10001"/>
                  </a:ext>
                </a:extLst>
              </a:tr>
              <a:tr h="480644">
                <a:tc>
                  <a:txBody>
                    <a:bodyPr/>
                    <a:lstStyle/>
                    <a:p>
                      <a:pPr algn="ctr" rtl="0" fontAlgn="ctr"/>
                      <a:r>
                        <a:rPr lang="en-US" sz="1100" b="0" i="0" u="none" strike="noStrike" dirty="0">
                          <a:solidFill>
                            <a:srgbClr val="000000"/>
                          </a:solidFill>
                          <a:effectLst/>
                          <a:latin typeface="Calibri" panose="020F0502020204030204" pitchFamily="34" charset="0"/>
                        </a:rPr>
                        <a:t>First Class Presort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100" b="0" i="0" u="none" strike="noStrike" dirty="0">
                          <a:solidFill>
                            <a:srgbClr val="000000"/>
                          </a:solidFill>
                          <a:effectLst/>
                          <a:latin typeface="Calibri" panose="020F0502020204030204" pitchFamily="34" charset="0"/>
                        </a:rPr>
                        <a:t>Flat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0" i="0" u="none" strike="noStrike">
                          <a:solidFill>
                            <a:srgbClr val="000000"/>
                          </a:solidFill>
                          <a:effectLst/>
                          <a:latin typeface="Calibri" panose="020F0502020204030204" pitchFamily="34" charset="0"/>
                        </a:rPr>
                        <a:t>148,064,258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0" i="0" u="none" strike="noStrike">
                          <a:solidFill>
                            <a:srgbClr val="000000"/>
                          </a:solidFill>
                          <a:effectLst/>
                          <a:latin typeface="Calibri" panose="020F0502020204030204" pitchFamily="34" charset="0"/>
                        </a:rPr>
                        <a:t>131,624,600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0" i="0" u="none" strike="noStrike">
                          <a:solidFill>
                            <a:srgbClr val="000000"/>
                          </a:solidFill>
                          <a:effectLst/>
                          <a:latin typeface="Calibri" panose="020F0502020204030204" pitchFamily="34" charset="0"/>
                        </a:rPr>
                        <a:t>111,737,817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0" i="0" u="none" strike="noStrike">
                          <a:solidFill>
                            <a:srgbClr val="000000"/>
                          </a:solidFill>
                          <a:effectLst/>
                          <a:latin typeface="Calibri" panose="020F0502020204030204" pitchFamily="34" charset="0"/>
                        </a:rPr>
                        <a:t>78,096,181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0" i="0" u="none" strike="noStrike">
                          <a:solidFill>
                            <a:srgbClr val="000000"/>
                          </a:solidFill>
                          <a:effectLst/>
                          <a:latin typeface="Calibri" panose="020F0502020204030204" pitchFamily="34" charset="0"/>
                        </a:rPr>
                        <a:t>69.89%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xmlns="" val="10002"/>
                  </a:ext>
                </a:extLst>
              </a:tr>
              <a:tr h="492661">
                <a:tc>
                  <a:txBody>
                    <a:bodyPr/>
                    <a:lstStyle/>
                    <a:p>
                      <a:pPr algn="ctr" rtl="0" fontAlgn="ctr"/>
                      <a:r>
                        <a:rPr lang="en-US" sz="1100" b="0" i="0" u="none" strike="noStrike" dirty="0">
                          <a:solidFill>
                            <a:srgbClr val="000000"/>
                          </a:solidFill>
                          <a:effectLst/>
                          <a:latin typeface="Calibri" panose="020F0502020204030204" pitchFamily="34" charset="0"/>
                        </a:rPr>
                        <a:t>USPS Marketing</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100" b="0" i="0" u="none" strike="noStrike" dirty="0">
                          <a:solidFill>
                            <a:srgbClr val="000000"/>
                          </a:solidFill>
                          <a:effectLst/>
                          <a:latin typeface="Calibri" panose="020F0502020204030204" pitchFamily="34" charset="0"/>
                        </a:rPr>
                        <a:t>Letter</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12,807,440,978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12,553,844,307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11,672,730,146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9,617,141,505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82.39%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xmlns="" val="10003"/>
                  </a:ext>
                </a:extLst>
              </a:tr>
              <a:tr h="480644">
                <a:tc>
                  <a:txBody>
                    <a:bodyPr/>
                    <a:lstStyle/>
                    <a:p>
                      <a:pPr algn="ctr" rtl="0" fontAlgn="ctr"/>
                      <a:r>
                        <a:rPr lang="en-US" sz="1100" b="0" i="0" u="none" strike="noStrike" dirty="0">
                          <a:solidFill>
                            <a:srgbClr val="000000"/>
                          </a:solidFill>
                          <a:effectLst/>
                          <a:latin typeface="Calibri" panose="020F0502020204030204" pitchFamily="34" charset="0"/>
                        </a:rPr>
                        <a:t>USPS Marketing</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100" b="0" i="0" u="none" strike="noStrike" dirty="0">
                          <a:solidFill>
                            <a:srgbClr val="000000"/>
                          </a:solidFill>
                          <a:effectLst/>
                          <a:latin typeface="Calibri" panose="020F0502020204030204" pitchFamily="34" charset="0"/>
                        </a:rPr>
                        <a:t>Flat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0" i="0" u="none" strike="noStrike">
                          <a:solidFill>
                            <a:srgbClr val="000000"/>
                          </a:solidFill>
                          <a:effectLst/>
                          <a:latin typeface="Calibri" panose="020F0502020204030204" pitchFamily="34" charset="0"/>
                        </a:rPr>
                        <a:t>5,318,758,209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0" i="0" u="none" strike="noStrike">
                          <a:solidFill>
                            <a:srgbClr val="000000"/>
                          </a:solidFill>
                          <a:effectLst/>
                          <a:latin typeface="Calibri" panose="020F0502020204030204" pitchFamily="34" charset="0"/>
                        </a:rPr>
                        <a:t>3,168,917,836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0" i="0" u="none" strike="noStrike">
                          <a:solidFill>
                            <a:srgbClr val="000000"/>
                          </a:solidFill>
                          <a:effectLst/>
                          <a:latin typeface="Calibri" panose="020F0502020204030204" pitchFamily="34" charset="0"/>
                        </a:rPr>
                        <a:t>2,811,131,442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0" i="0" u="none" strike="noStrike">
                          <a:solidFill>
                            <a:srgbClr val="000000"/>
                          </a:solidFill>
                          <a:effectLst/>
                          <a:latin typeface="Calibri" panose="020F0502020204030204" pitchFamily="34" charset="0"/>
                        </a:rPr>
                        <a:t>2,152,861,434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0" i="0" u="none" strike="noStrike">
                          <a:solidFill>
                            <a:srgbClr val="000000"/>
                          </a:solidFill>
                          <a:effectLst/>
                          <a:latin typeface="Calibri" panose="020F0502020204030204" pitchFamily="34" charset="0"/>
                        </a:rPr>
                        <a:t>76.58%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xmlns="" val="10004"/>
                  </a:ext>
                </a:extLst>
              </a:tr>
              <a:tr h="492661">
                <a:tc>
                  <a:txBody>
                    <a:bodyPr/>
                    <a:lstStyle/>
                    <a:p>
                      <a:pPr algn="ctr" rtl="0" fontAlgn="ctr"/>
                      <a:r>
                        <a:rPr lang="en-US" sz="1100" b="0" i="0" u="none" strike="noStrike" dirty="0">
                          <a:solidFill>
                            <a:srgbClr val="000000"/>
                          </a:solidFill>
                          <a:effectLst/>
                          <a:latin typeface="Calibri" panose="020F0502020204030204" pitchFamily="34" charset="0"/>
                        </a:rPr>
                        <a:t>Periodicals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100" b="0" i="0" u="none" strike="noStrike" dirty="0">
                          <a:solidFill>
                            <a:srgbClr val="000000"/>
                          </a:solidFill>
                          <a:effectLst/>
                          <a:latin typeface="Calibri" panose="020F0502020204030204" pitchFamily="34" charset="0"/>
                        </a:rPr>
                        <a:t>Flat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1,156,658,810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1,112,049,671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948,885,655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692,671,328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73.00%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xmlns="" val="10005"/>
                  </a:ext>
                </a:extLst>
              </a:tr>
              <a:tr h="480644">
                <a:tc>
                  <a:txBody>
                    <a:bodyPr/>
                    <a:lstStyle/>
                    <a:p>
                      <a:pPr algn="ctr" rtl="0" fontAlgn="ctr"/>
                      <a:r>
                        <a:rPr lang="en-US" sz="1100" b="1" i="0" u="none" strike="noStrike" dirty="0">
                          <a:solidFill>
                            <a:srgbClr val="000000"/>
                          </a:solidFill>
                          <a:effectLst/>
                          <a:latin typeface="Calibri" panose="020F0502020204030204" pitchFamily="34" charset="0"/>
                        </a:rPr>
                        <a:t>Total</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1" i="0" u="none" strike="noStrike">
                          <a:solidFill>
                            <a:srgbClr val="000000"/>
                          </a:solidFill>
                          <a:effectLst/>
                          <a:latin typeface="Calibri" panose="020F0502020204030204" pitchFamily="34" charset="0"/>
                        </a:rPr>
                        <a:t>28,588,440,380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1" i="0" u="none" strike="noStrike">
                          <a:solidFill>
                            <a:srgbClr val="000000"/>
                          </a:solidFill>
                          <a:effectLst/>
                          <a:latin typeface="Calibri" panose="020F0502020204030204" pitchFamily="34" charset="0"/>
                        </a:rPr>
                        <a:t>25,757,726,443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1" i="0" u="none" strike="noStrike">
                          <a:solidFill>
                            <a:srgbClr val="000000"/>
                          </a:solidFill>
                          <a:effectLst/>
                          <a:latin typeface="Calibri" panose="020F0502020204030204" pitchFamily="34" charset="0"/>
                        </a:rPr>
                        <a:t>23,826,865,882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1" i="0" u="none" strike="noStrike">
                          <a:solidFill>
                            <a:srgbClr val="000000"/>
                          </a:solidFill>
                          <a:effectLst/>
                          <a:latin typeface="Calibri" panose="020F0502020204030204" pitchFamily="34" charset="0"/>
                        </a:rPr>
                        <a:t>18,552,254,697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1" i="0" u="none" strike="noStrike" dirty="0">
                          <a:solidFill>
                            <a:srgbClr val="000000"/>
                          </a:solidFill>
                          <a:effectLst/>
                          <a:latin typeface="Calibri" panose="020F0502020204030204" pitchFamily="34" charset="0"/>
                        </a:rPr>
                        <a:t>77.86%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xmlns="" val="10006"/>
                  </a:ext>
                </a:extLst>
              </a:tr>
            </a:tbl>
          </a:graphicData>
        </a:graphic>
      </p:graphicFrame>
      <p:sp>
        <p:nvSpPr>
          <p:cNvPr id="8" name="TextBox 7">
            <a:extLst>
              <a:ext uri="{FF2B5EF4-FFF2-40B4-BE49-F238E27FC236}">
                <a16:creationId xmlns:a16="http://schemas.microsoft.com/office/drawing/2014/main" xmlns="" id="{05B59D3A-22DD-498A-8353-EB3578A2A696}"/>
              </a:ext>
            </a:extLst>
          </p:cNvPr>
          <p:cNvSpPr txBox="1"/>
          <p:nvPr/>
        </p:nvSpPr>
        <p:spPr>
          <a:xfrm>
            <a:off x="381000" y="6458635"/>
            <a:ext cx="5011419" cy="323165"/>
          </a:xfrm>
          <a:prstGeom prst="rect">
            <a:avLst/>
          </a:prstGeom>
          <a:noFill/>
        </p:spPr>
        <p:txBody>
          <a:bodyPr wrap="square" rtlCol="0">
            <a:spAutoFit/>
          </a:bodyPr>
          <a:lstStyle/>
          <a:p>
            <a:pPr>
              <a:buSzPct val="80000"/>
              <a:buFont typeface="Wingdings" pitchFamily="2" charset="2"/>
              <a:buNone/>
            </a:pPr>
            <a:r>
              <a:rPr lang="en-US" altLang="en-US" sz="750" dirty="0">
                <a:solidFill>
                  <a:prstClr val="black"/>
                </a:solidFill>
                <a:latin typeface="Arial"/>
                <a:ea typeface="+mn-ea"/>
                <a:cs typeface="Arial"/>
              </a:rPr>
              <a:t>Note: Metrics are for Mailing Dates 7/1/2017 – 9/30/2017</a:t>
            </a:r>
          </a:p>
          <a:p>
            <a:pPr>
              <a:buSzPct val="80000"/>
              <a:buFont typeface="Wingdings" pitchFamily="2" charset="2"/>
              <a:buNone/>
            </a:pPr>
            <a:r>
              <a:rPr lang="en-US" sz="750" b="1" dirty="0">
                <a:solidFill>
                  <a:prstClr val="black"/>
                </a:solidFill>
                <a:latin typeface="Arial"/>
                <a:ea typeface="+mn-ea"/>
                <a:cs typeface="Arial"/>
              </a:rPr>
              <a:t>          </a:t>
            </a:r>
            <a:r>
              <a:rPr lang="en-US" sz="750" dirty="0">
                <a:solidFill>
                  <a:prstClr val="black"/>
                </a:solidFill>
                <a:latin typeface="Arial"/>
                <a:ea typeface="+mn-ea"/>
                <a:cs typeface="Arial"/>
              </a:rPr>
              <a:t>Commercial and Full-Service Eligible Volumes sourced from PostalOne!</a:t>
            </a:r>
          </a:p>
        </p:txBody>
      </p:sp>
    </p:spTree>
    <p:extLst>
      <p:ext uri="{BB962C8B-B14F-4D97-AF65-F5344CB8AC3E}">
        <p14:creationId xmlns:p14="http://schemas.microsoft.com/office/powerpoint/2010/main" val="66725481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smtClean="0"/>
              <a:t>Informed Visibility® Update</a:t>
            </a:r>
            <a:endParaRPr lang="en-US" dirty="0"/>
          </a:p>
        </p:txBody>
      </p:sp>
    </p:spTree>
    <p:extLst>
      <p:ext uri="{BB962C8B-B14F-4D97-AF65-F5344CB8AC3E}">
        <p14:creationId xmlns:p14="http://schemas.microsoft.com/office/powerpoint/2010/main" val="369384375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xmlns="" id="{00000000-0008-0000-0600-000007000000}"/>
              </a:ext>
            </a:extLst>
          </p:cNvPr>
          <p:cNvGraphicFramePr>
            <a:graphicFrameLocks/>
          </p:cNvGraphicFramePr>
          <p:nvPr/>
        </p:nvGraphicFramePr>
        <p:xfrm>
          <a:off x="76200" y="1720490"/>
          <a:ext cx="8686800" cy="511067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762000" y="1704201"/>
            <a:ext cx="8153400" cy="261610"/>
          </a:xfrm>
          <a:prstGeom prst="rect">
            <a:avLst/>
          </a:prstGeom>
          <a:noFill/>
        </p:spPr>
        <p:txBody>
          <a:bodyPr wrap="square" rtlCol="0">
            <a:spAutoFit/>
          </a:bodyPr>
          <a:lstStyle/>
          <a:p>
            <a:pPr fontAlgn="base">
              <a:spcBef>
                <a:spcPct val="0"/>
              </a:spcBef>
              <a:spcAft>
                <a:spcPct val="0"/>
              </a:spcAft>
            </a:pPr>
            <a:r>
              <a:rPr lang="en-US" sz="1100" b="1" dirty="0">
                <a:solidFill>
                  <a:srgbClr val="000000"/>
                </a:solidFill>
                <a:latin typeface="Century Gothic" panose="020B0502020202020204" pitchFamily="34" charset="0"/>
              </a:rPr>
              <a:t>Note: </a:t>
            </a:r>
            <a:r>
              <a:rPr lang="en-US" sz="1100" dirty="0">
                <a:solidFill>
                  <a:srgbClr val="000000"/>
                </a:solidFill>
                <a:latin typeface="Century Gothic" panose="020B0502020202020204" pitchFamily="34" charset="0"/>
              </a:rPr>
              <a:t>Below graph depicts FS Adoption % as an avg. for the quarter; Slide title depicts the % for the latest month.</a:t>
            </a:r>
          </a:p>
        </p:txBody>
      </p:sp>
      <p:sp>
        <p:nvSpPr>
          <p:cNvPr id="3" name="Title 2"/>
          <p:cNvSpPr>
            <a:spLocks noGrp="1"/>
          </p:cNvSpPr>
          <p:nvPr>
            <p:ph type="title"/>
          </p:nvPr>
        </p:nvSpPr>
        <p:spPr/>
        <p:txBody>
          <a:bodyPr/>
          <a:lstStyle/>
          <a:p>
            <a:r>
              <a:rPr lang="en-US" dirty="0"/>
              <a:t>Full Service Mail </a:t>
            </a:r>
            <a:r>
              <a:rPr lang="en-US" dirty="0" smtClean="0"/>
              <a:t>Trend</a:t>
            </a:r>
            <a:endParaRPr lang="en-US" dirty="0"/>
          </a:p>
        </p:txBody>
      </p:sp>
      <p:sp>
        <p:nvSpPr>
          <p:cNvPr id="5" name="Text Placeholder 4"/>
          <p:cNvSpPr>
            <a:spLocks noGrp="1"/>
          </p:cNvSpPr>
          <p:nvPr>
            <p:ph type="body" sz="quarter" idx="14"/>
          </p:nvPr>
        </p:nvSpPr>
        <p:spPr/>
        <p:txBody>
          <a:bodyPr/>
          <a:lstStyle/>
          <a:p>
            <a:r>
              <a:rPr lang="en-US" dirty="0"/>
              <a:t>In September 2017, 92% of Commercial mail     </a:t>
            </a:r>
          </a:p>
          <a:p>
            <a:r>
              <a:rPr lang="en-US" dirty="0"/>
              <a:t>   eligible for Full-Service was Full-Service</a:t>
            </a:r>
            <a:r>
              <a:rPr lang="en-US" dirty="0" smtClean="0"/>
              <a:t>.</a:t>
            </a:r>
            <a:endParaRPr lang="en-US" dirty="0"/>
          </a:p>
        </p:txBody>
      </p:sp>
    </p:spTree>
    <p:extLst>
      <p:ext uri="{BB962C8B-B14F-4D97-AF65-F5344CB8AC3E}">
        <p14:creationId xmlns:p14="http://schemas.microsoft.com/office/powerpoint/2010/main" val="81183551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xmlns="" id="{00000000-0008-0000-0700-000004000000}"/>
              </a:ext>
            </a:extLst>
          </p:cNvPr>
          <p:cNvGraphicFramePr>
            <a:graphicFrameLocks/>
          </p:cNvGraphicFramePr>
          <p:nvPr>
            <p:extLst/>
          </p:nvPr>
        </p:nvGraphicFramePr>
        <p:xfrm>
          <a:off x="6880" y="1680123"/>
          <a:ext cx="5551713" cy="444137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410200" y="3581400"/>
            <a:ext cx="3200400" cy="1015663"/>
          </a:xfrm>
          <a:prstGeom prst="rect">
            <a:avLst/>
          </a:prstGeom>
          <a:noFill/>
          <a:ln w="19050">
            <a:solidFill>
              <a:schemeClr val="tx1"/>
            </a:solidFill>
          </a:ln>
        </p:spPr>
        <p:txBody>
          <a:bodyPr wrap="square" rtlCol="0">
            <a:spAutoFit/>
          </a:bodyPr>
          <a:lstStyle/>
          <a:p>
            <a:r>
              <a:rPr lang="en-US" sz="1200" b="1" dirty="0">
                <a:solidFill>
                  <a:srgbClr val="000000"/>
                </a:solidFill>
                <a:latin typeface="Arial" panose="020B0604020202020204" pitchFamily="34" charset="0"/>
              </a:rPr>
              <a:t>Basic (FS Eligible) Breakdown:	</a:t>
            </a:r>
          </a:p>
          <a:p>
            <a:r>
              <a:rPr lang="en-US" sz="1200" dirty="0">
                <a:solidFill>
                  <a:srgbClr val="000000"/>
                </a:solidFill>
                <a:latin typeface="Arial" panose="020B0604020202020204" pitchFamily="34" charset="0"/>
              </a:rPr>
              <a:t>  •   53% of this mail is associated with 	</a:t>
            </a:r>
          </a:p>
          <a:p>
            <a:r>
              <a:rPr lang="en-US" sz="1200" dirty="0">
                <a:solidFill>
                  <a:srgbClr val="000000"/>
                </a:solidFill>
                <a:latin typeface="Arial" panose="020B0604020202020204" pitchFamily="34" charset="0"/>
              </a:rPr>
              <a:t>      existing Full-Service Mailers	</a:t>
            </a:r>
          </a:p>
          <a:p>
            <a:r>
              <a:rPr lang="en-US" sz="1200" dirty="0">
                <a:solidFill>
                  <a:srgbClr val="000000"/>
                </a:solidFill>
                <a:latin typeface="Arial" panose="020B0604020202020204" pitchFamily="34" charset="0"/>
              </a:rPr>
              <a:t>  •   47% of this mail is associated with 	</a:t>
            </a:r>
          </a:p>
          <a:p>
            <a:r>
              <a:rPr lang="en-US" sz="1200" dirty="0">
                <a:solidFill>
                  <a:srgbClr val="000000"/>
                </a:solidFill>
                <a:latin typeface="Arial" panose="020B0604020202020204" pitchFamily="34" charset="0"/>
              </a:rPr>
              <a:t>      Non Full-Service Mailers	</a:t>
            </a:r>
          </a:p>
        </p:txBody>
      </p:sp>
      <p:cxnSp>
        <p:nvCxnSpPr>
          <p:cNvPr id="12" name="Straight Connector 11"/>
          <p:cNvCxnSpPr>
            <a:cxnSpLocks/>
          </p:cNvCxnSpPr>
          <p:nvPr/>
        </p:nvCxnSpPr>
        <p:spPr>
          <a:xfrm>
            <a:off x="2209800" y="2667000"/>
            <a:ext cx="3186260" cy="1402592"/>
          </a:xfrm>
          <a:prstGeom prst="line">
            <a:avLst/>
          </a:prstGeom>
          <a:ln w="19050">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z="2000" dirty="0">
                <a:solidFill>
                  <a:schemeClr val="bg1"/>
                </a:solidFill>
              </a:rPr>
              <a:t>First-Class Mail® (Letters)</a:t>
            </a:r>
            <a:br>
              <a:rPr lang="en-US" sz="2000" dirty="0">
                <a:solidFill>
                  <a:schemeClr val="bg1"/>
                </a:solidFill>
              </a:rPr>
            </a:br>
            <a:r>
              <a:rPr lang="en-US" sz="1800" b="0" dirty="0"/>
              <a:t>Volume In </a:t>
            </a:r>
            <a:r>
              <a:rPr lang="en-US" sz="1800" b="0" dirty="0" smtClean="0"/>
              <a:t>Measurement</a:t>
            </a:r>
            <a:endParaRPr lang="en-US" sz="1800" b="0" dirty="0"/>
          </a:p>
        </p:txBody>
      </p:sp>
      <p:sp>
        <p:nvSpPr>
          <p:cNvPr id="3" name="Text Placeholder 2"/>
          <p:cNvSpPr>
            <a:spLocks noGrp="1"/>
          </p:cNvSpPr>
          <p:nvPr>
            <p:ph type="body" sz="quarter" idx="14"/>
          </p:nvPr>
        </p:nvSpPr>
        <p:spPr/>
        <p:txBody>
          <a:bodyPr/>
          <a:lstStyle/>
          <a:p>
            <a:r>
              <a:rPr lang="en-US" dirty="0"/>
              <a:t>In September 2017, 64% of Commercial First-Class Letters were in measurement. Over 1.9 Billion pieces were measured</a:t>
            </a:r>
            <a:r>
              <a:rPr lang="en-US" dirty="0" smtClean="0"/>
              <a:t>.</a:t>
            </a:r>
            <a:endParaRPr lang="en-US" dirty="0"/>
          </a:p>
        </p:txBody>
      </p:sp>
    </p:spTree>
    <p:extLst>
      <p:ext uri="{BB962C8B-B14F-4D97-AF65-F5344CB8AC3E}">
        <p14:creationId xmlns:p14="http://schemas.microsoft.com/office/powerpoint/2010/main" val="158029144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xmlns="" id="{00000000-0008-0000-0600-000005000000}"/>
              </a:ext>
            </a:extLst>
          </p:cNvPr>
          <p:cNvGraphicFramePr>
            <a:graphicFrameLocks/>
          </p:cNvGraphicFramePr>
          <p:nvPr>
            <p:extLst/>
          </p:nvPr>
        </p:nvGraphicFramePr>
        <p:xfrm>
          <a:off x="0" y="1736466"/>
          <a:ext cx="5406813" cy="44032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extLst/>
          </p:nvPr>
        </p:nvGraphicFramePr>
        <p:xfrm>
          <a:off x="5334006" y="1899642"/>
          <a:ext cx="3200402" cy="441960"/>
        </p:xfrm>
        <a:graphic>
          <a:graphicData uri="http://schemas.openxmlformats.org/drawingml/2006/table">
            <a:tbl>
              <a:tblPr>
                <a:tableStyleId>{BC89EF96-8CEA-46FF-86C4-4CE0E7609802}</a:tableStyleId>
              </a:tblPr>
              <a:tblGrid>
                <a:gridCol w="2362200">
                  <a:extLst>
                    <a:ext uri="{9D8B030D-6E8A-4147-A177-3AD203B41FA5}">
                      <a16:colId xmlns:a16="http://schemas.microsoft.com/office/drawing/2014/main" xmlns="" val="20000"/>
                    </a:ext>
                  </a:extLst>
                </a:gridCol>
                <a:gridCol w="838202">
                  <a:extLst>
                    <a:ext uri="{9D8B030D-6E8A-4147-A177-3AD203B41FA5}">
                      <a16:colId xmlns:a16="http://schemas.microsoft.com/office/drawing/2014/main" xmlns="" val="20001"/>
                    </a:ext>
                  </a:extLst>
                </a:gridCol>
              </a:tblGrid>
              <a:tr h="177165">
                <a:tc>
                  <a:txBody>
                    <a:bodyPr/>
                    <a:lstStyle/>
                    <a:p>
                      <a:pPr algn="ctr" fontAlgn="ctr"/>
                      <a:r>
                        <a:rPr lang="en-US" sz="1100" b="1" u="none" strike="noStrike" dirty="0">
                          <a:effectLst/>
                        </a:rPr>
                        <a:t>Attributed</a:t>
                      </a:r>
                      <a:r>
                        <a:rPr lang="en-US" sz="1100" b="1" u="none" strike="noStrike" baseline="0" dirty="0">
                          <a:effectLst/>
                        </a:rPr>
                        <a:t> </a:t>
                      </a:r>
                      <a:r>
                        <a:rPr lang="en-US" sz="1100" b="1" u="none" strike="noStrike" dirty="0">
                          <a:effectLst/>
                        </a:rPr>
                        <a:t>to</a:t>
                      </a:r>
                      <a:r>
                        <a:rPr lang="en-US" sz="1100" b="1" u="none" strike="noStrike" baseline="0" dirty="0">
                          <a:effectLst/>
                        </a:rPr>
                        <a:t> </a:t>
                      </a:r>
                      <a:r>
                        <a:rPr lang="en-US" sz="1100" b="1" u="none" strike="noStrike" dirty="0">
                          <a:effectLst/>
                        </a:rPr>
                        <a:t>Mailers</a:t>
                      </a:r>
                      <a:endParaRPr lang="en-US" sz="1100" b="1" i="0" u="none" strike="noStrike" dirty="0">
                        <a:solidFill>
                          <a:srgbClr val="000000"/>
                        </a:solidFill>
                        <a:effectLst/>
                        <a:latin typeface="Calibri"/>
                      </a:endParaRP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13.14%</a:t>
                      </a:r>
                    </a:p>
                  </a:txBody>
                  <a:tcPr marL="7620" marR="7620" marT="7620" anchor="ctr"/>
                </a:tc>
                <a:extLst>
                  <a:ext uri="{0D108BD9-81ED-4DB2-BD59-A6C34878D82A}">
                    <a16:rowId xmlns:a16="http://schemas.microsoft.com/office/drawing/2014/main" xmlns="" val="10000"/>
                  </a:ext>
                </a:extLst>
              </a:tr>
              <a:tr h="190500">
                <a:tc>
                  <a:txBody>
                    <a:bodyPr/>
                    <a:lstStyle/>
                    <a:p>
                      <a:pPr algn="ctr" fontAlgn="ctr"/>
                      <a:r>
                        <a:rPr lang="en-US" sz="1100" b="1" u="none" strike="noStrike" baseline="0" dirty="0">
                          <a:effectLst/>
                        </a:rPr>
                        <a:t>Attributed to USPS / Unknown</a:t>
                      </a:r>
                      <a:endParaRPr lang="en-US" sz="1100" b="1" i="0" u="none" strike="noStrike" dirty="0">
                        <a:solidFill>
                          <a:srgbClr val="000000"/>
                        </a:solidFill>
                        <a:effectLst/>
                        <a:latin typeface="Calibri"/>
                      </a:endParaRP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86.86%</a:t>
                      </a:r>
                    </a:p>
                  </a:txBody>
                  <a:tcPr marL="7620" marR="7620" marT="7620" anchor="ctr"/>
                </a:tc>
                <a:extLst>
                  <a:ext uri="{0D108BD9-81ED-4DB2-BD59-A6C34878D82A}">
                    <a16:rowId xmlns:a16="http://schemas.microsoft.com/office/drawing/2014/main" xmlns="" val="10001"/>
                  </a:ext>
                </a:extLst>
              </a:tr>
            </a:tbl>
          </a:graphicData>
        </a:graphic>
      </p:graphicFrame>
      <p:graphicFrame>
        <p:nvGraphicFramePr>
          <p:cNvPr id="14" name="Table 13"/>
          <p:cNvGraphicFramePr>
            <a:graphicFrameLocks noGrp="1"/>
          </p:cNvGraphicFramePr>
          <p:nvPr>
            <p:extLst/>
          </p:nvPr>
        </p:nvGraphicFramePr>
        <p:xfrm>
          <a:off x="5334006" y="2341602"/>
          <a:ext cx="3657600" cy="3447290"/>
        </p:xfrm>
        <a:graphic>
          <a:graphicData uri="http://schemas.openxmlformats.org/drawingml/2006/table">
            <a:tbl>
              <a:tblPr/>
              <a:tblGrid>
                <a:gridCol w="2385392">
                  <a:extLst>
                    <a:ext uri="{9D8B030D-6E8A-4147-A177-3AD203B41FA5}">
                      <a16:colId xmlns:a16="http://schemas.microsoft.com/office/drawing/2014/main" xmlns="" val="20000"/>
                    </a:ext>
                  </a:extLst>
                </a:gridCol>
                <a:gridCol w="738802">
                  <a:extLst>
                    <a:ext uri="{9D8B030D-6E8A-4147-A177-3AD203B41FA5}">
                      <a16:colId xmlns:a16="http://schemas.microsoft.com/office/drawing/2014/main" xmlns="" val="20001"/>
                    </a:ext>
                  </a:extLst>
                </a:gridCol>
                <a:gridCol w="533406">
                  <a:extLst>
                    <a:ext uri="{9D8B030D-6E8A-4147-A177-3AD203B41FA5}">
                      <a16:colId xmlns:a16="http://schemas.microsoft.com/office/drawing/2014/main" xmlns="" val="20002"/>
                    </a:ext>
                  </a:extLst>
                </a:gridCol>
              </a:tblGrid>
              <a:tr h="385026">
                <a:tc>
                  <a:txBody>
                    <a:bodyPr/>
                    <a:lstStyle/>
                    <a:p>
                      <a:pPr algn="ctr" fontAlgn="ctr"/>
                      <a:r>
                        <a:rPr lang="en-US" sz="1200" b="1" i="0" u="none" strike="noStrike" dirty="0">
                          <a:solidFill>
                            <a:srgbClr val="FFFFFF"/>
                          </a:solidFill>
                          <a:effectLst/>
                          <a:latin typeface="Arial"/>
                        </a:rPr>
                        <a:t>Exclusion Reason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200" b="1" i="0" u="none" strike="noStrike" dirty="0">
                          <a:solidFill>
                            <a:srgbClr val="FFFFFF"/>
                          </a:solidFill>
                          <a:effectLst/>
                          <a:latin typeface="Arial"/>
                        </a:rPr>
                        <a:t>% of Excluded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200" b="1" i="0" u="none" strike="noStrike" dirty="0">
                          <a:solidFill>
                            <a:srgbClr val="FFFFFF"/>
                          </a:solidFill>
                          <a:effectLst/>
                          <a:latin typeface="Arial"/>
                        </a:rPr>
                        <a:t>% of 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307157">
                <a:tc>
                  <a:txBody>
                    <a:bodyPr/>
                    <a:lstStyle/>
                    <a:p>
                      <a:pPr algn="ctr" fontAlgn="ctr"/>
                      <a:r>
                        <a:rPr lang="en-US" sz="1100" b="0" i="0" u="none" strike="noStrike" dirty="0">
                          <a:solidFill>
                            <a:srgbClr val="000000"/>
                          </a:solidFill>
                          <a:effectLst/>
                          <a:latin typeface="Calibri" panose="020F0502020204030204" pitchFamily="34" charset="0"/>
                        </a:rPr>
                        <a:t>Long Haul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41.86%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13.71%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r h="307157">
                <a:tc>
                  <a:txBody>
                    <a:bodyPr/>
                    <a:lstStyle/>
                    <a:p>
                      <a:pPr algn="ctr" fontAlgn="ctr"/>
                      <a:r>
                        <a:rPr lang="en-US" sz="1100" b="0" i="0" u="none" strike="noStrike" dirty="0">
                          <a:solidFill>
                            <a:srgbClr val="000000"/>
                          </a:solidFill>
                          <a:effectLst/>
                          <a:latin typeface="Calibri" panose="020F0502020204030204" pitchFamily="34" charset="0"/>
                        </a:rPr>
                        <a:t>No Start-the-Clock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dirty="0">
                          <a:solidFill>
                            <a:srgbClr val="000000"/>
                          </a:solidFill>
                          <a:effectLst/>
                          <a:latin typeface="Calibri" panose="020F0502020204030204" pitchFamily="34" charset="0"/>
                        </a:rPr>
                        <a:t>34.17%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11.19%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303800">
                <a:tc>
                  <a:txBody>
                    <a:bodyPr/>
                    <a:lstStyle/>
                    <a:p>
                      <a:pPr algn="ctr" fontAlgn="ctr"/>
                      <a:r>
                        <a:rPr lang="en-US" sz="1100" b="0" i="0" u="none" strike="noStrike">
                          <a:solidFill>
                            <a:srgbClr val="000000"/>
                          </a:solidFill>
                          <a:effectLst/>
                          <a:latin typeface="Calibri" panose="020F0502020204030204" pitchFamily="34" charset="0"/>
                        </a:rPr>
                        <a:t>No Piece Scan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dirty="0">
                          <a:solidFill>
                            <a:srgbClr val="000000"/>
                          </a:solidFill>
                          <a:effectLst/>
                          <a:latin typeface="Calibri" panose="020F0502020204030204" pitchFamily="34" charset="0"/>
                        </a:rPr>
                        <a:t>9.09%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dirty="0">
                          <a:solidFill>
                            <a:srgbClr val="000000"/>
                          </a:solidFill>
                          <a:effectLst/>
                          <a:latin typeface="Calibri" panose="020F0502020204030204" pitchFamily="34" charset="0"/>
                        </a:rPr>
                        <a:t>2.98%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r h="307922">
                <a:tc>
                  <a:txBody>
                    <a:bodyPr/>
                    <a:lstStyle/>
                    <a:p>
                      <a:pPr algn="ctr" fontAlgn="ctr"/>
                      <a:r>
                        <a:rPr lang="en-US" sz="1100" b="0" i="0" u="none" strike="noStrike">
                          <a:solidFill>
                            <a:srgbClr val="000000"/>
                          </a:solidFill>
                          <a:effectLst/>
                          <a:latin typeface="Calibri" panose="020F0502020204030204" pitchFamily="34" charset="0"/>
                        </a:rPr>
                        <a:t>Undeliverable-as-Addressed / PARS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03800">
                <a:tc>
                  <a:txBody>
                    <a:bodyPr/>
                    <a:lstStyle/>
                    <a:p>
                      <a:pPr algn="ctr" fontAlgn="ctr"/>
                      <a:r>
                        <a:rPr lang="en-US" sz="1100" b="0" i="0" u="none" strike="noStrike">
                          <a:solidFill>
                            <a:srgbClr val="000000"/>
                          </a:solidFill>
                          <a:effectLst/>
                          <a:latin typeface="Calibri" panose="020F0502020204030204" pitchFamily="34" charset="0"/>
                        </a:rPr>
                        <a:t>Incorrect Entry Facility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03800">
                <a:tc>
                  <a:txBody>
                    <a:bodyPr/>
                    <a:lstStyle/>
                    <a:p>
                      <a:pPr algn="ctr" fontAlgn="ctr"/>
                      <a:r>
                        <a:rPr lang="en-US" sz="1100" b="0" i="0" u="none" strike="noStrike">
                          <a:solidFill>
                            <a:srgbClr val="000000"/>
                          </a:solidFill>
                          <a:effectLst/>
                          <a:latin typeface="Calibri" panose="020F0502020204030204" pitchFamily="34" charset="0"/>
                        </a:rPr>
                        <a:t>Non-Unique IMb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07157">
                <a:tc>
                  <a:txBody>
                    <a:bodyPr/>
                    <a:lstStyle/>
                    <a:p>
                      <a:pPr algn="ctr" fontAlgn="ctr"/>
                      <a:r>
                        <a:rPr lang="en-US" sz="1100" b="0" i="0" u="none" strike="noStrike">
                          <a:solidFill>
                            <a:srgbClr val="000000"/>
                          </a:solidFill>
                          <a:effectLst/>
                          <a:latin typeface="Calibri" panose="020F0502020204030204" pitchFamily="34" charset="0"/>
                        </a:rPr>
                        <a:t>Orphan Handling Unit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07157">
                <a:tc>
                  <a:txBody>
                    <a:bodyPr/>
                    <a:lstStyle/>
                    <a:p>
                      <a:pPr algn="ctr" fontAlgn="ctr"/>
                      <a:r>
                        <a:rPr lang="en-US" sz="1100" b="0" i="0" u="none" strike="noStrike">
                          <a:solidFill>
                            <a:srgbClr val="000000"/>
                          </a:solidFill>
                          <a:effectLst/>
                          <a:latin typeface="Calibri" panose="020F0502020204030204" pitchFamily="34" charset="0"/>
                        </a:rPr>
                        <a:t>Inconsistent SPM Data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07157">
                <a:tc>
                  <a:txBody>
                    <a:bodyPr/>
                    <a:lstStyle/>
                    <a:p>
                      <a:pPr algn="ctr" fontAlgn="ctr"/>
                      <a:r>
                        <a:rPr lang="en-US" sz="1100" b="0" i="0" u="none" strike="noStrike">
                          <a:solidFill>
                            <a:srgbClr val="000000"/>
                          </a:solidFill>
                          <a:effectLst/>
                          <a:latin typeface="Calibri" panose="020F0502020204030204" pitchFamily="34" charset="0"/>
                        </a:rPr>
                        <a:t>Non-Compliant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07157">
                <a:tc>
                  <a:txBody>
                    <a:bodyPr/>
                    <a:lstStyle/>
                    <a:p>
                      <a:pPr algn="ctr" fontAlgn="ctr"/>
                      <a:r>
                        <a:rPr lang="en-US" sz="1100" b="0" i="0" u="none" strike="noStrike">
                          <a:solidFill>
                            <a:srgbClr val="000000"/>
                          </a:solidFill>
                          <a:effectLst/>
                          <a:latin typeface="Calibri" panose="020F0502020204030204" pitchFamily="34" charset="0"/>
                        </a:rPr>
                        <a:t>Other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0.53%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
        <p:nvSpPr>
          <p:cNvPr id="3" name="TextBox 2"/>
          <p:cNvSpPr txBox="1"/>
          <p:nvPr/>
        </p:nvSpPr>
        <p:spPr>
          <a:xfrm>
            <a:off x="5257800" y="5867400"/>
            <a:ext cx="3810000" cy="553998"/>
          </a:xfrm>
          <a:prstGeom prst="rect">
            <a:avLst/>
          </a:prstGeom>
          <a:noFill/>
        </p:spPr>
        <p:txBody>
          <a:bodyPr wrap="square" rtlCol="0">
            <a:spAutoFit/>
          </a:bodyPr>
          <a:lstStyle/>
          <a:p>
            <a:r>
              <a:rPr lang="en-US" sz="1000" dirty="0"/>
              <a:t>* Mail can be excluded due to more than one reason. As a result, the sum of individual exclusion percentages (33%) is greater than the overall percentage of mail not in measurement (29%)</a:t>
            </a:r>
          </a:p>
        </p:txBody>
      </p:sp>
      <p:sp>
        <p:nvSpPr>
          <p:cNvPr id="2" name="Title 1"/>
          <p:cNvSpPr>
            <a:spLocks noGrp="1"/>
          </p:cNvSpPr>
          <p:nvPr>
            <p:ph type="title"/>
          </p:nvPr>
        </p:nvSpPr>
        <p:spPr/>
        <p:txBody>
          <a:bodyPr/>
          <a:lstStyle/>
          <a:p>
            <a:r>
              <a:rPr lang="en-US" dirty="0"/>
              <a:t>First-Class Mail® (Letters)</a:t>
            </a:r>
            <a:br>
              <a:rPr lang="en-US" dirty="0"/>
            </a:br>
            <a:r>
              <a:rPr lang="en-US" sz="1800" b="0" dirty="0"/>
              <a:t>Reasons why mail is not in </a:t>
            </a:r>
            <a:r>
              <a:rPr lang="en-US" sz="1800" b="0" dirty="0" smtClean="0"/>
              <a:t>measurement</a:t>
            </a:r>
            <a:endParaRPr lang="en-US" b="0" dirty="0"/>
          </a:p>
        </p:txBody>
      </p:sp>
      <p:sp>
        <p:nvSpPr>
          <p:cNvPr id="4" name="Text Placeholder 3"/>
          <p:cNvSpPr>
            <a:spLocks noGrp="1"/>
          </p:cNvSpPr>
          <p:nvPr>
            <p:ph type="body" sz="quarter" idx="14"/>
          </p:nvPr>
        </p:nvSpPr>
        <p:spPr>
          <a:xfrm>
            <a:off x="1395663" y="838200"/>
            <a:ext cx="6352674" cy="515938"/>
          </a:xfrm>
        </p:spPr>
        <p:txBody>
          <a:bodyPr/>
          <a:lstStyle/>
          <a:p>
            <a:r>
              <a:rPr lang="en-US" dirty="0"/>
              <a:t>In September 2017, 29% of Full-Service First-Class Letters were excluded from </a:t>
            </a:r>
            <a:r>
              <a:rPr lang="en-US" dirty="0" smtClean="0"/>
              <a:t>measurement.</a:t>
            </a:r>
            <a:endParaRPr lang="en-US" dirty="0"/>
          </a:p>
        </p:txBody>
      </p:sp>
    </p:spTree>
    <p:extLst>
      <p:ext uri="{BB962C8B-B14F-4D97-AF65-F5344CB8AC3E}">
        <p14:creationId xmlns:p14="http://schemas.microsoft.com/office/powerpoint/2010/main" val="234959595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xmlns="" id="{00000000-0008-0000-0800-000005000000}"/>
              </a:ext>
            </a:extLst>
          </p:cNvPr>
          <p:cNvGraphicFramePr>
            <a:graphicFrameLocks/>
          </p:cNvGraphicFramePr>
          <p:nvPr>
            <p:extLst/>
          </p:nvPr>
        </p:nvGraphicFramePr>
        <p:xfrm>
          <a:off x="-52468" y="1711763"/>
          <a:ext cx="5515137" cy="44413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410200" y="3581400"/>
            <a:ext cx="3200400" cy="1015663"/>
          </a:xfrm>
          <a:prstGeom prst="rect">
            <a:avLst/>
          </a:prstGeom>
          <a:noFill/>
          <a:ln w="19050">
            <a:solidFill>
              <a:schemeClr val="tx1"/>
            </a:solidFill>
          </a:ln>
        </p:spPr>
        <p:txBody>
          <a:bodyPr wrap="square" rtlCol="0">
            <a:spAutoFit/>
          </a:bodyPr>
          <a:lstStyle/>
          <a:p>
            <a:r>
              <a:rPr lang="en-US" sz="1200" b="1" dirty="0">
                <a:solidFill>
                  <a:srgbClr val="000000"/>
                </a:solidFill>
                <a:latin typeface="Arial" panose="020B0604020202020204" pitchFamily="34" charset="0"/>
              </a:rPr>
              <a:t>Basic (FS Eligible) Breakdown:	</a:t>
            </a:r>
          </a:p>
          <a:p>
            <a:r>
              <a:rPr lang="en-US" sz="1200" dirty="0">
                <a:solidFill>
                  <a:srgbClr val="000000"/>
                </a:solidFill>
                <a:latin typeface="Arial" panose="020B0604020202020204" pitchFamily="34" charset="0"/>
              </a:rPr>
              <a:t>  •   68% of this mail is associated with 	</a:t>
            </a:r>
          </a:p>
          <a:p>
            <a:r>
              <a:rPr lang="en-US" sz="1200" dirty="0">
                <a:solidFill>
                  <a:srgbClr val="000000"/>
                </a:solidFill>
                <a:latin typeface="Arial" panose="020B0604020202020204" pitchFamily="34" charset="0"/>
              </a:rPr>
              <a:t>      existing Full-Service Mailers	</a:t>
            </a:r>
          </a:p>
          <a:p>
            <a:r>
              <a:rPr lang="en-US" sz="1200" dirty="0">
                <a:solidFill>
                  <a:srgbClr val="000000"/>
                </a:solidFill>
                <a:latin typeface="Arial" panose="020B0604020202020204" pitchFamily="34" charset="0"/>
              </a:rPr>
              <a:t>  •   32% of this mail is associated with 	</a:t>
            </a:r>
          </a:p>
          <a:p>
            <a:r>
              <a:rPr lang="en-US" sz="1200" dirty="0">
                <a:solidFill>
                  <a:srgbClr val="000000"/>
                </a:solidFill>
                <a:latin typeface="Arial" panose="020B0604020202020204" pitchFamily="34" charset="0"/>
              </a:rPr>
              <a:t>      Non Full-Service Mailers	</a:t>
            </a:r>
          </a:p>
        </p:txBody>
      </p:sp>
      <p:cxnSp>
        <p:nvCxnSpPr>
          <p:cNvPr id="9" name="Straight Connector 8"/>
          <p:cNvCxnSpPr>
            <a:cxnSpLocks/>
          </p:cNvCxnSpPr>
          <p:nvPr/>
        </p:nvCxnSpPr>
        <p:spPr>
          <a:xfrm>
            <a:off x="1524000" y="3352800"/>
            <a:ext cx="3886200" cy="685800"/>
          </a:xfrm>
          <a:prstGeom prst="line">
            <a:avLst/>
          </a:prstGeom>
          <a:ln w="19050">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First-Class Mail® (Flats)</a:t>
            </a:r>
            <a:br>
              <a:rPr lang="en-US" dirty="0"/>
            </a:br>
            <a:r>
              <a:rPr lang="en-US" sz="1800" b="0" dirty="0"/>
              <a:t>Volume In </a:t>
            </a:r>
            <a:r>
              <a:rPr lang="en-US" sz="1800" b="0" dirty="0" smtClean="0"/>
              <a:t>Measurement</a:t>
            </a:r>
            <a:endParaRPr lang="en-US" b="0" dirty="0"/>
          </a:p>
        </p:txBody>
      </p:sp>
      <p:sp>
        <p:nvSpPr>
          <p:cNvPr id="3" name="Text Placeholder 2"/>
          <p:cNvSpPr>
            <a:spLocks noGrp="1"/>
          </p:cNvSpPr>
          <p:nvPr>
            <p:ph type="body" sz="quarter" idx="14"/>
          </p:nvPr>
        </p:nvSpPr>
        <p:spPr>
          <a:xfrm>
            <a:off x="394636" y="838200"/>
            <a:ext cx="8354728" cy="515938"/>
          </a:xfrm>
        </p:spPr>
        <p:txBody>
          <a:bodyPr/>
          <a:lstStyle/>
          <a:p>
            <a:r>
              <a:rPr lang="en-US" dirty="0"/>
              <a:t>In September 2017, 52% of Commercial First-Class Flats were in measurement. Over 26 Million pieces were measured</a:t>
            </a:r>
            <a:r>
              <a:rPr lang="en-US" dirty="0" smtClean="0"/>
              <a:t>.</a:t>
            </a:r>
            <a:endParaRPr lang="en-US" dirty="0"/>
          </a:p>
        </p:txBody>
      </p:sp>
    </p:spTree>
    <p:extLst>
      <p:ext uri="{BB962C8B-B14F-4D97-AF65-F5344CB8AC3E}">
        <p14:creationId xmlns:p14="http://schemas.microsoft.com/office/powerpoint/2010/main" val="219170612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xmlns="" id="{00000000-0008-0000-0700-000002000000}"/>
              </a:ext>
            </a:extLst>
          </p:cNvPr>
          <p:cNvGraphicFramePr>
            <a:graphicFrameLocks/>
          </p:cNvGraphicFramePr>
          <p:nvPr>
            <p:extLst/>
          </p:nvPr>
        </p:nvGraphicFramePr>
        <p:xfrm>
          <a:off x="-225213" y="1736468"/>
          <a:ext cx="5559213" cy="45039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extLst/>
          </p:nvPr>
        </p:nvGraphicFramePr>
        <p:xfrm>
          <a:off x="5334000" y="1910247"/>
          <a:ext cx="3200402" cy="441960"/>
        </p:xfrm>
        <a:graphic>
          <a:graphicData uri="http://schemas.openxmlformats.org/drawingml/2006/table">
            <a:tbl>
              <a:tblPr>
                <a:tableStyleId>{BC89EF96-8CEA-46FF-86C4-4CE0E7609802}</a:tableStyleId>
              </a:tblPr>
              <a:tblGrid>
                <a:gridCol w="2362200">
                  <a:extLst>
                    <a:ext uri="{9D8B030D-6E8A-4147-A177-3AD203B41FA5}">
                      <a16:colId xmlns:a16="http://schemas.microsoft.com/office/drawing/2014/main" xmlns="" val="20000"/>
                    </a:ext>
                  </a:extLst>
                </a:gridCol>
                <a:gridCol w="838202">
                  <a:extLst>
                    <a:ext uri="{9D8B030D-6E8A-4147-A177-3AD203B41FA5}">
                      <a16:colId xmlns:a16="http://schemas.microsoft.com/office/drawing/2014/main" xmlns="" val="20001"/>
                    </a:ext>
                  </a:extLst>
                </a:gridCol>
              </a:tblGrid>
              <a:tr h="177165">
                <a:tc>
                  <a:txBody>
                    <a:bodyPr/>
                    <a:lstStyle/>
                    <a:p>
                      <a:pPr algn="ctr" fontAlgn="ctr"/>
                      <a:r>
                        <a:rPr lang="en-US" sz="1100" b="1" u="none" strike="noStrike" dirty="0">
                          <a:effectLst/>
                        </a:rPr>
                        <a:t>Attributed</a:t>
                      </a:r>
                      <a:r>
                        <a:rPr lang="en-US" sz="1100" b="1" u="none" strike="noStrike" baseline="0" dirty="0">
                          <a:effectLst/>
                        </a:rPr>
                        <a:t> </a:t>
                      </a:r>
                      <a:r>
                        <a:rPr lang="en-US" sz="1100" b="1" u="none" strike="noStrike" dirty="0">
                          <a:effectLst/>
                        </a:rPr>
                        <a:t>to</a:t>
                      </a:r>
                      <a:r>
                        <a:rPr lang="en-US" sz="1100" b="1" u="none" strike="noStrike" baseline="0" dirty="0">
                          <a:effectLst/>
                        </a:rPr>
                        <a:t> </a:t>
                      </a:r>
                      <a:r>
                        <a:rPr lang="en-US" sz="1100" b="1" u="none" strike="noStrike" dirty="0">
                          <a:effectLst/>
                        </a:rPr>
                        <a:t>Mailers</a:t>
                      </a:r>
                      <a:endParaRPr lang="en-US" sz="1100" b="1" i="0" u="none" strike="noStrike" dirty="0">
                        <a:solidFill>
                          <a:srgbClr val="000000"/>
                        </a:solidFill>
                        <a:effectLst/>
                        <a:latin typeface="Calibri"/>
                      </a:endParaRP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10.22%</a:t>
                      </a:r>
                    </a:p>
                  </a:txBody>
                  <a:tcPr marL="7620" marR="7620" marT="7620" anchor="ctr"/>
                </a:tc>
                <a:extLst>
                  <a:ext uri="{0D108BD9-81ED-4DB2-BD59-A6C34878D82A}">
                    <a16:rowId xmlns:a16="http://schemas.microsoft.com/office/drawing/2014/main" xmlns="" val="10000"/>
                  </a:ext>
                </a:extLst>
              </a:tr>
              <a:tr h="190500">
                <a:tc>
                  <a:txBody>
                    <a:bodyPr/>
                    <a:lstStyle/>
                    <a:p>
                      <a:pPr algn="ctr" fontAlgn="ctr"/>
                      <a:r>
                        <a:rPr lang="en-US" sz="1100" b="1" u="none" strike="noStrike" baseline="0" dirty="0">
                          <a:effectLst/>
                        </a:rPr>
                        <a:t>Attributed to USPS / Unknown</a:t>
                      </a:r>
                      <a:endParaRPr lang="en-US" sz="1100" b="1" i="0" u="none" strike="noStrike" dirty="0">
                        <a:solidFill>
                          <a:srgbClr val="000000"/>
                        </a:solidFill>
                        <a:effectLst/>
                        <a:latin typeface="Calibri"/>
                      </a:endParaRP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89.78%</a:t>
                      </a:r>
                    </a:p>
                  </a:txBody>
                  <a:tcPr marL="7620" marR="7620" marT="7620" anchor="ctr"/>
                </a:tc>
                <a:extLst>
                  <a:ext uri="{0D108BD9-81ED-4DB2-BD59-A6C34878D82A}">
                    <a16:rowId xmlns:a16="http://schemas.microsoft.com/office/drawing/2014/main" xmlns="" val="10001"/>
                  </a:ext>
                </a:extLst>
              </a:tr>
            </a:tbl>
          </a:graphicData>
        </a:graphic>
      </p:graphicFrame>
      <p:graphicFrame>
        <p:nvGraphicFramePr>
          <p:cNvPr id="14" name="Table 13"/>
          <p:cNvGraphicFramePr>
            <a:graphicFrameLocks noGrp="1"/>
          </p:cNvGraphicFramePr>
          <p:nvPr>
            <p:extLst/>
          </p:nvPr>
        </p:nvGraphicFramePr>
        <p:xfrm>
          <a:off x="5334006" y="2341602"/>
          <a:ext cx="3657600" cy="3447290"/>
        </p:xfrm>
        <a:graphic>
          <a:graphicData uri="http://schemas.openxmlformats.org/drawingml/2006/table">
            <a:tbl>
              <a:tblPr/>
              <a:tblGrid>
                <a:gridCol w="2385392">
                  <a:extLst>
                    <a:ext uri="{9D8B030D-6E8A-4147-A177-3AD203B41FA5}">
                      <a16:colId xmlns:a16="http://schemas.microsoft.com/office/drawing/2014/main" xmlns="" val="20000"/>
                    </a:ext>
                  </a:extLst>
                </a:gridCol>
                <a:gridCol w="715617">
                  <a:extLst>
                    <a:ext uri="{9D8B030D-6E8A-4147-A177-3AD203B41FA5}">
                      <a16:colId xmlns:a16="http://schemas.microsoft.com/office/drawing/2014/main" xmlns="" val="20001"/>
                    </a:ext>
                  </a:extLst>
                </a:gridCol>
                <a:gridCol w="556591">
                  <a:extLst>
                    <a:ext uri="{9D8B030D-6E8A-4147-A177-3AD203B41FA5}">
                      <a16:colId xmlns:a16="http://schemas.microsoft.com/office/drawing/2014/main" xmlns="" val="20002"/>
                    </a:ext>
                  </a:extLst>
                </a:gridCol>
              </a:tblGrid>
              <a:tr h="385026">
                <a:tc>
                  <a:txBody>
                    <a:bodyPr/>
                    <a:lstStyle/>
                    <a:p>
                      <a:pPr algn="ctr" fontAlgn="ctr"/>
                      <a:r>
                        <a:rPr lang="en-US" sz="1200" b="1" i="0" u="none" strike="noStrike" dirty="0">
                          <a:solidFill>
                            <a:srgbClr val="FFFFFF"/>
                          </a:solidFill>
                          <a:effectLst/>
                          <a:latin typeface="Arial"/>
                        </a:rPr>
                        <a:t>Exclusion Reason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200" b="1" i="0" u="none" strike="noStrike" dirty="0">
                          <a:solidFill>
                            <a:srgbClr val="FFFFFF"/>
                          </a:solidFill>
                          <a:effectLst/>
                          <a:latin typeface="Arial"/>
                        </a:rPr>
                        <a:t>% of Excluded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200" b="1" i="0" u="none" strike="noStrike" dirty="0">
                          <a:solidFill>
                            <a:srgbClr val="FFFFFF"/>
                          </a:solidFill>
                          <a:effectLst/>
                          <a:latin typeface="Arial"/>
                        </a:rPr>
                        <a:t>% of Total*</a:t>
                      </a:r>
                      <a:endParaRPr lang="en-US" sz="1200" b="1" i="0" u="none" strike="noStrike" baseline="30000" dirty="0">
                        <a:solidFill>
                          <a:srgbClr val="FFFFFF"/>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307157">
                <a:tc>
                  <a:txBody>
                    <a:bodyPr/>
                    <a:lstStyle/>
                    <a:p>
                      <a:pPr algn="ctr" fontAlgn="ctr"/>
                      <a:r>
                        <a:rPr lang="en-US" sz="1100" b="0" i="0" u="none" strike="noStrike" dirty="0">
                          <a:solidFill>
                            <a:srgbClr val="000000"/>
                          </a:solidFill>
                          <a:effectLst/>
                          <a:latin typeface="Calibri" panose="020F0502020204030204" pitchFamily="34" charset="0"/>
                        </a:rPr>
                        <a:t>No Start-the-Clock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35.90%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12.93%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r h="307157">
                <a:tc>
                  <a:txBody>
                    <a:bodyPr/>
                    <a:lstStyle/>
                    <a:p>
                      <a:pPr algn="ctr" fontAlgn="ctr"/>
                      <a:r>
                        <a:rPr lang="en-US" sz="1100" b="0" i="0" u="none" strike="noStrike" dirty="0">
                          <a:solidFill>
                            <a:srgbClr val="000000"/>
                          </a:solidFill>
                          <a:effectLst/>
                          <a:latin typeface="Calibri" panose="020F0502020204030204" pitchFamily="34" charset="0"/>
                        </a:rPr>
                        <a:t>No Piece Scan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dirty="0">
                          <a:solidFill>
                            <a:srgbClr val="000000"/>
                          </a:solidFill>
                          <a:effectLst/>
                          <a:latin typeface="Calibri" panose="020F0502020204030204" pitchFamily="34" charset="0"/>
                        </a:rPr>
                        <a:t>31.09%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11.20%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303800">
                <a:tc>
                  <a:txBody>
                    <a:bodyPr/>
                    <a:lstStyle/>
                    <a:p>
                      <a:pPr algn="ctr" fontAlgn="ctr"/>
                      <a:r>
                        <a:rPr lang="en-US" sz="1100" b="0" i="0" u="none" strike="noStrike">
                          <a:solidFill>
                            <a:srgbClr val="000000"/>
                          </a:solidFill>
                          <a:effectLst/>
                          <a:latin typeface="Calibri" panose="020F0502020204030204" pitchFamily="34" charset="0"/>
                        </a:rPr>
                        <a:t>Long Haul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dirty="0">
                          <a:solidFill>
                            <a:srgbClr val="000000"/>
                          </a:solidFill>
                          <a:effectLst/>
                          <a:latin typeface="Calibri" panose="020F0502020204030204" pitchFamily="34" charset="0"/>
                        </a:rPr>
                        <a:t>21.21%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dirty="0">
                          <a:solidFill>
                            <a:srgbClr val="000000"/>
                          </a:solidFill>
                          <a:effectLst/>
                          <a:latin typeface="Calibri" panose="020F0502020204030204" pitchFamily="34" charset="0"/>
                        </a:rPr>
                        <a:t>7.64%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r h="307922">
                <a:tc>
                  <a:txBody>
                    <a:bodyPr/>
                    <a:lstStyle/>
                    <a:p>
                      <a:pPr algn="ctr" fontAlgn="ctr"/>
                      <a:r>
                        <a:rPr lang="en-US" sz="1100" b="0" i="0" u="none" strike="noStrike">
                          <a:solidFill>
                            <a:srgbClr val="000000"/>
                          </a:solidFill>
                          <a:effectLst/>
                          <a:latin typeface="Calibri" panose="020F0502020204030204" pitchFamily="34" charset="0"/>
                        </a:rPr>
                        <a:t>Undeliverable-as-Addressed / PARS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03800">
                <a:tc>
                  <a:txBody>
                    <a:bodyPr/>
                    <a:lstStyle/>
                    <a:p>
                      <a:pPr algn="ctr" fontAlgn="ctr"/>
                      <a:r>
                        <a:rPr lang="en-US" sz="1100" b="0" i="0" u="none" strike="noStrike">
                          <a:solidFill>
                            <a:srgbClr val="000000"/>
                          </a:solidFill>
                          <a:effectLst/>
                          <a:latin typeface="Calibri" panose="020F0502020204030204" pitchFamily="34" charset="0"/>
                        </a:rPr>
                        <a:t>Non-Unique IMb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03800">
                <a:tc>
                  <a:txBody>
                    <a:bodyPr/>
                    <a:lstStyle/>
                    <a:p>
                      <a:pPr algn="ctr" fontAlgn="ctr"/>
                      <a:r>
                        <a:rPr lang="en-US" sz="1100" b="0" i="0" u="none" strike="noStrike">
                          <a:solidFill>
                            <a:srgbClr val="000000"/>
                          </a:solidFill>
                          <a:effectLst/>
                          <a:latin typeface="Calibri" panose="020F0502020204030204" pitchFamily="34" charset="0"/>
                        </a:rPr>
                        <a:t>Incorrect Entry Facility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07157">
                <a:tc>
                  <a:txBody>
                    <a:bodyPr/>
                    <a:lstStyle/>
                    <a:p>
                      <a:pPr algn="ctr" fontAlgn="ctr"/>
                      <a:r>
                        <a:rPr lang="en-US" sz="1100" b="0" i="0" u="none" strike="noStrike">
                          <a:solidFill>
                            <a:srgbClr val="000000"/>
                          </a:solidFill>
                          <a:effectLst/>
                          <a:latin typeface="Calibri" panose="020F0502020204030204" pitchFamily="34" charset="0"/>
                        </a:rPr>
                        <a:t>Invalid Final Processing ZIP5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07157">
                <a:tc>
                  <a:txBody>
                    <a:bodyPr/>
                    <a:lstStyle/>
                    <a:p>
                      <a:pPr algn="ctr" fontAlgn="ctr"/>
                      <a:r>
                        <a:rPr lang="en-US" sz="1100" b="0" i="0" u="none" strike="noStrike">
                          <a:solidFill>
                            <a:srgbClr val="000000"/>
                          </a:solidFill>
                          <a:effectLst/>
                          <a:latin typeface="Calibri" panose="020F0502020204030204" pitchFamily="34" charset="0"/>
                        </a:rPr>
                        <a:t>Inaccurate Scheduled Ship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07157">
                <a:tc>
                  <a:txBody>
                    <a:bodyPr/>
                    <a:lstStyle/>
                    <a:p>
                      <a:pPr algn="ctr" fontAlgn="ctr"/>
                      <a:r>
                        <a:rPr lang="en-US" sz="1100" b="0" i="0" u="none" strike="noStrike">
                          <a:solidFill>
                            <a:srgbClr val="000000"/>
                          </a:solidFill>
                          <a:effectLst/>
                          <a:latin typeface="Calibri" panose="020F0502020204030204" pitchFamily="34" charset="0"/>
                        </a:rPr>
                        <a:t>Non-Unique Physical IMcb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07157">
                <a:tc>
                  <a:txBody>
                    <a:bodyPr/>
                    <a:lstStyle/>
                    <a:p>
                      <a:pPr algn="ctr" fontAlgn="ctr"/>
                      <a:r>
                        <a:rPr lang="en-US" sz="1100" b="0" i="0" u="none" strike="noStrike">
                          <a:solidFill>
                            <a:srgbClr val="000000"/>
                          </a:solidFill>
                          <a:effectLst/>
                          <a:latin typeface="Calibri" panose="020F0502020204030204" pitchFamily="34" charset="0"/>
                        </a:rPr>
                        <a:t>Other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0.64%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
        <p:nvSpPr>
          <p:cNvPr id="10" name="TextBox 9"/>
          <p:cNvSpPr txBox="1"/>
          <p:nvPr/>
        </p:nvSpPr>
        <p:spPr>
          <a:xfrm>
            <a:off x="5257800" y="5843826"/>
            <a:ext cx="3810000" cy="553998"/>
          </a:xfrm>
          <a:prstGeom prst="rect">
            <a:avLst/>
          </a:prstGeom>
          <a:noFill/>
        </p:spPr>
        <p:txBody>
          <a:bodyPr wrap="square" rtlCol="0">
            <a:spAutoFit/>
          </a:bodyPr>
          <a:lstStyle/>
          <a:p>
            <a:r>
              <a:rPr lang="en-US" sz="1000" dirty="0"/>
              <a:t>* Mail can be excluded due to more than one reason. As a result, the sum of individual exclusion percentages (36%) is greater than the overall percentage of mail not in measurement (31%)</a:t>
            </a:r>
          </a:p>
        </p:txBody>
      </p:sp>
      <p:sp>
        <p:nvSpPr>
          <p:cNvPr id="2" name="Title 1"/>
          <p:cNvSpPr>
            <a:spLocks noGrp="1"/>
          </p:cNvSpPr>
          <p:nvPr>
            <p:ph type="title"/>
          </p:nvPr>
        </p:nvSpPr>
        <p:spPr/>
        <p:txBody>
          <a:bodyPr/>
          <a:lstStyle/>
          <a:p>
            <a:r>
              <a:rPr lang="en-US" dirty="0"/>
              <a:t>First-Class Mail® (Flats)</a:t>
            </a:r>
            <a:br>
              <a:rPr lang="en-US" dirty="0"/>
            </a:br>
            <a:r>
              <a:rPr lang="en-US" sz="1800" b="0" dirty="0"/>
              <a:t>Reasons why mail is not in </a:t>
            </a:r>
            <a:r>
              <a:rPr lang="en-US" sz="1800" b="0" dirty="0" smtClean="0"/>
              <a:t>measurement</a:t>
            </a:r>
            <a:endParaRPr lang="en-US" b="0" dirty="0"/>
          </a:p>
        </p:txBody>
      </p:sp>
      <p:sp>
        <p:nvSpPr>
          <p:cNvPr id="3" name="Text Placeholder 2"/>
          <p:cNvSpPr>
            <a:spLocks noGrp="1"/>
          </p:cNvSpPr>
          <p:nvPr>
            <p:ph type="body" sz="quarter" idx="14"/>
          </p:nvPr>
        </p:nvSpPr>
        <p:spPr>
          <a:xfrm>
            <a:off x="1357162" y="838200"/>
            <a:ext cx="6429676" cy="515938"/>
          </a:xfrm>
        </p:spPr>
        <p:txBody>
          <a:bodyPr/>
          <a:lstStyle/>
          <a:p>
            <a:r>
              <a:rPr lang="en-US" dirty="0"/>
              <a:t>In September 2017, 31% of Full-Service First-Class Flats were excluded from </a:t>
            </a:r>
            <a:r>
              <a:rPr lang="en-US" dirty="0" smtClean="0"/>
              <a:t>measurement.</a:t>
            </a:r>
            <a:endParaRPr lang="en-US" dirty="0"/>
          </a:p>
        </p:txBody>
      </p:sp>
    </p:spTree>
    <p:extLst>
      <p:ext uri="{BB962C8B-B14F-4D97-AF65-F5344CB8AC3E}">
        <p14:creationId xmlns:p14="http://schemas.microsoft.com/office/powerpoint/2010/main" val="124678116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Mail Not In Measurement</a:t>
            </a:r>
            <a:br>
              <a:rPr lang="en-US" dirty="0"/>
            </a:br>
            <a:r>
              <a:rPr lang="en-US" sz="1800" b="0" dirty="0"/>
              <a:t>Exclusion Reason Descriptions</a:t>
            </a:r>
          </a:p>
        </p:txBody>
      </p:sp>
      <p:graphicFrame>
        <p:nvGraphicFramePr>
          <p:cNvPr id="5" name="Table 4">
            <a:extLst>
              <a:ext uri="{FF2B5EF4-FFF2-40B4-BE49-F238E27FC236}">
                <a16:creationId xmlns:a16="http://schemas.microsoft.com/office/drawing/2014/main" xmlns="" id="{9B5C7AEE-3C29-44DD-B07A-DBE67E4D6E99}"/>
              </a:ext>
            </a:extLst>
          </p:cNvPr>
          <p:cNvGraphicFramePr>
            <a:graphicFrameLocks noGrp="1"/>
          </p:cNvGraphicFramePr>
          <p:nvPr>
            <p:extLst/>
          </p:nvPr>
        </p:nvGraphicFramePr>
        <p:xfrm>
          <a:off x="191589" y="838200"/>
          <a:ext cx="8778240" cy="5638804"/>
        </p:xfrm>
        <a:graphic>
          <a:graphicData uri="http://schemas.openxmlformats.org/drawingml/2006/table">
            <a:tbl>
              <a:tblPr firstRow="1" bandRow="1">
                <a:tableStyleId>{5C22544A-7EE6-4342-B048-85BDC9FD1C3A}</a:tableStyleId>
              </a:tblPr>
              <a:tblGrid>
                <a:gridCol w="2323011">
                  <a:extLst>
                    <a:ext uri="{9D8B030D-6E8A-4147-A177-3AD203B41FA5}">
                      <a16:colId xmlns:a16="http://schemas.microsoft.com/office/drawing/2014/main" xmlns="" val="20000"/>
                    </a:ext>
                  </a:extLst>
                </a:gridCol>
                <a:gridCol w="5486400">
                  <a:extLst>
                    <a:ext uri="{9D8B030D-6E8A-4147-A177-3AD203B41FA5}">
                      <a16:colId xmlns:a16="http://schemas.microsoft.com/office/drawing/2014/main" xmlns="" val="20001"/>
                    </a:ext>
                  </a:extLst>
                </a:gridCol>
                <a:gridCol w="968829">
                  <a:extLst>
                    <a:ext uri="{9D8B030D-6E8A-4147-A177-3AD203B41FA5}">
                      <a16:colId xmlns:a16="http://schemas.microsoft.com/office/drawing/2014/main" xmlns="" val="20002"/>
                    </a:ext>
                  </a:extLst>
                </a:gridCol>
              </a:tblGrid>
              <a:tr h="461045">
                <a:tc>
                  <a:txBody>
                    <a:bodyPr/>
                    <a:lstStyle/>
                    <a:p>
                      <a:pPr algn="ctr"/>
                      <a:r>
                        <a:rPr lang="en-US" sz="1400" u="none" strike="noStrike" kern="1200" dirty="0">
                          <a:solidFill>
                            <a:schemeClr val="tx1"/>
                          </a:solidFill>
                          <a:effectLst/>
                        </a:rPr>
                        <a:t>Exclusion Reason</a:t>
                      </a:r>
                      <a:endParaRPr lang="en-US" sz="1400" b="1" i="0" u="none" strike="noStrike" kern="1200" dirty="0">
                        <a:solidFill>
                          <a:schemeClr val="tx1"/>
                        </a:solidFill>
                        <a:effectLst/>
                        <a:latin typeface="Calibri" panose="020F0502020204030204" pitchFamily="34" charset="0"/>
                        <a:ea typeface="+mn-ea"/>
                        <a:cs typeface="+mn-cs"/>
                      </a:endParaRPr>
                    </a:p>
                  </a:txBody>
                  <a:tcPr marL="9072" marR="9072" marT="9067" marB="0" anchor="ctr"/>
                </a:tc>
                <a:tc>
                  <a:txBody>
                    <a:bodyPr/>
                    <a:lstStyle/>
                    <a:p>
                      <a:pPr algn="ctr" rtl="0" fontAlgn="ctr"/>
                      <a:r>
                        <a:rPr lang="en-US" sz="1400" u="none" strike="noStrike" dirty="0">
                          <a:solidFill>
                            <a:schemeClr val="tx1"/>
                          </a:solidFill>
                          <a:effectLst/>
                        </a:rPr>
                        <a:t>Exclusion Description</a:t>
                      </a:r>
                      <a:endParaRPr lang="en-US" sz="1400" b="1" i="0" u="none" strike="noStrike" dirty="0">
                        <a:solidFill>
                          <a:schemeClr val="tx1"/>
                        </a:solidFill>
                        <a:effectLst/>
                        <a:latin typeface="Calibri" panose="020F0502020204030204" pitchFamily="34" charset="0"/>
                      </a:endParaRPr>
                    </a:p>
                  </a:txBody>
                  <a:tcPr marL="9072" marR="9072" marT="9067" marB="0" anchor="ctr"/>
                </a:tc>
                <a:tc>
                  <a:txBody>
                    <a:bodyPr/>
                    <a:lstStyle/>
                    <a:p>
                      <a:pPr algn="ctr" rtl="0" fontAlgn="ctr"/>
                      <a:r>
                        <a:rPr lang="en-US" sz="1400" u="none" strike="noStrike" dirty="0">
                          <a:solidFill>
                            <a:schemeClr val="tx1"/>
                          </a:solidFill>
                          <a:effectLst/>
                        </a:rPr>
                        <a:t>Mailer Attributed</a:t>
                      </a:r>
                      <a:endParaRPr lang="en-US" sz="1400" b="1" i="0" u="none" strike="noStrike" dirty="0">
                        <a:solidFill>
                          <a:schemeClr val="tx1"/>
                        </a:solidFill>
                        <a:effectLst/>
                        <a:latin typeface="Calibri" panose="020F0502020204030204" pitchFamily="34" charset="0"/>
                      </a:endParaRPr>
                    </a:p>
                  </a:txBody>
                  <a:tcPr marL="9072" marR="9072" marT="9067" marB="0" anchor="ctr"/>
                </a:tc>
                <a:extLst>
                  <a:ext uri="{0D108BD9-81ED-4DB2-BD59-A6C34878D82A}">
                    <a16:rowId xmlns:a16="http://schemas.microsoft.com/office/drawing/2014/main" xmlns="" val="10000"/>
                  </a:ext>
                </a:extLst>
              </a:tr>
              <a:tr h="397033">
                <a:tc>
                  <a:txBody>
                    <a:bodyPr/>
                    <a:lstStyle/>
                    <a:p>
                      <a:pPr algn="ctr" fontAlgn="ctr"/>
                      <a:r>
                        <a:rPr lang="en-US" sz="1200" u="none" strike="noStrike" dirty="0">
                          <a:effectLst/>
                          <a:latin typeface="Calibri" panose="020F0502020204030204" pitchFamily="34" charset="0"/>
                        </a:rPr>
                        <a:t>Invalid Entry Point for Entry Discount (FAST MDF)</a:t>
                      </a:r>
                      <a:endParaRPr lang="en-US" sz="1200" b="0" i="0" u="none" strike="noStrike" dirty="0">
                        <a:solidFill>
                          <a:srgbClr val="000000"/>
                        </a:solidFill>
                        <a:effectLst/>
                        <a:latin typeface="Calibri" panose="020F0502020204030204" pitchFamily="34" charset="0"/>
                      </a:endParaRPr>
                    </a:p>
                  </a:txBody>
                  <a:tcPr marL="9525" marR="9525" marT="9522" marB="0" anchor="ctr"/>
                </a:tc>
                <a:tc>
                  <a:txBody>
                    <a:bodyPr/>
                    <a:lstStyle/>
                    <a:p>
                      <a:pPr algn="l" rtl="0" fontAlgn="ctr"/>
                      <a:r>
                        <a:rPr lang="en-US" sz="1200" u="none" strike="noStrike" dirty="0">
                          <a:effectLst/>
                          <a:latin typeface="Calibri" panose="020F0502020204030204" pitchFamily="34" charset="0"/>
                        </a:rPr>
                        <a:t>Entry Point for Entry Discount claimed in eDoc is invalid for the entry point and destination of the mail</a:t>
                      </a:r>
                      <a:endParaRPr lang="en-US" sz="1200" b="0" i="0" u="none" strike="noStrike" dirty="0">
                        <a:solidFill>
                          <a:srgbClr val="000000"/>
                        </a:solidFill>
                        <a:effectLst/>
                        <a:latin typeface="Calibri" panose="020F0502020204030204" pitchFamily="34" charset="0"/>
                      </a:endParaRPr>
                    </a:p>
                  </a:txBody>
                  <a:tcPr marR="9072" marT="9068" marB="0" anchor="ctr"/>
                </a:tc>
                <a:tc>
                  <a:txBody>
                    <a:bodyPr/>
                    <a:lstStyle/>
                    <a:p>
                      <a:pPr algn="ctr" rtl="0" fontAlgn="ctr"/>
                      <a:r>
                        <a:rPr lang="en-US" sz="1200" u="none" strike="noStrike" dirty="0">
                          <a:effectLst/>
                          <a:latin typeface="Calibri" panose="020F0502020204030204" pitchFamily="34" charset="0"/>
                        </a:rPr>
                        <a:t>Y</a:t>
                      </a:r>
                      <a:endParaRPr lang="en-US" sz="1200" b="0" i="0" u="none" strike="noStrike" dirty="0">
                        <a:solidFill>
                          <a:srgbClr val="000000"/>
                        </a:solidFill>
                        <a:effectLst/>
                        <a:latin typeface="Calibri" panose="020F0502020204030204" pitchFamily="34" charset="0"/>
                      </a:endParaRPr>
                    </a:p>
                  </a:txBody>
                  <a:tcPr marL="9072" marR="9072" marT="9067" marB="0" anchor="ctr"/>
                </a:tc>
                <a:extLst>
                  <a:ext uri="{0D108BD9-81ED-4DB2-BD59-A6C34878D82A}">
                    <a16:rowId xmlns:a16="http://schemas.microsoft.com/office/drawing/2014/main" xmlns="" val="10001"/>
                  </a:ext>
                </a:extLst>
              </a:tr>
              <a:tr h="396553">
                <a:tc>
                  <a:txBody>
                    <a:bodyPr/>
                    <a:lstStyle/>
                    <a:p>
                      <a:pPr algn="ctr" fontAlgn="ctr"/>
                      <a:r>
                        <a:rPr lang="en-US" sz="1200" u="none" strike="noStrike" dirty="0">
                          <a:effectLst/>
                          <a:latin typeface="Calibri" panose="020F0502020204030204" pitchFamily="34" charset="0"/>
                        </a:rPr>
                        <a:t>Incorrect Entry Facility</a:t>
                      </a:r>
                      <a:endParaRPr lang="en-US" sz="1200" b="0" i="0" u="none" strike="noStrike" dirty="0">
                        <a:solidFill>
                          <a:srgbClr val="000000"/>
                        </a:solidFill>
                        <a:effectLst/>
                        <a:latin typeface="Calibri" panose="020F0502020204030204" pitchFamily="34" charset="0"/>
                      </a:endParaRPr>
                    </a:p>
                  </a:txBody>
                  <a:tcPr marL="9525" marR="9525" marT="9522" marB="0" anchor="ctr"/>
                </a:tc>
                <a:tc>
                  <a:txBody>
                    <a:bodyPr/>
                    <a:lstStyle/>
                    <a:p>
                      <a:pPr algn="l" rtl="0" fontAlgn="ctr"/>
                      <a:r>
                        <a:rPr lang="en-US" sz="1200" u="none" strike="noStrike" dirty="0">
                          <a:effectLst/>
                          <a:latin typeface="Calibri" panose="020F0502020204030204" pitchFamily="34" charset="0"/>
                        </a:rPr>
                        <a:t>eDoc entry facility does not match the facility specified in the associated FAST Appointment</a:t>
                      </a:r>
                      <a:endParaRPr lang="en-US" sz="1200" b="0" i="0" u="none" strike="noStrike" dirty="0">
                        <a:solidFill>
                          <a:srgbClr val="000000"/>
                        </a:solidFill>
                        <a:effectLst/>
                        <a:latin typeface="Calibri" panose="020F0502020204030204" pitchFamily="34" charset="0"/>
                      </a:endParaRPr>
                    </a:p>
                  </a:txBody>
                  <a:tcPr marR="9072" marT="9068" marB="0" anchor="ctr"/>
                </a:tc>
                <a:tc>
                  <a:txBody>
                    <a:bodyPr/>
                    <a:lstStyle/>
                    <a:p>
                      <a:pPr algn="ctr" rtl="0" fontAlgn="ctr"/>
                      <a:r>
                        <a:rPr lang="en-US" sz="1200" u="none" strike="noStrike" dirty="0">
                          <a:effectLst/>
                          <a:latin typeface="Calibri" panose="020F0502020204030204" pitchFamily="34" charset="0"/>
                        </a:rPr>
                        <a:t>Y</a:t>
                      </a:r>
                      <a:endParaRPr lang="en-US" sz="1200" b="0" i="0" u="none" strike="noStrike" dirty="0">
                        <a:solidFill>
                          <a:srgbClr val="000000"/>
                        </a:solidFill>
                        <a:effectLst/>
                        <a:latin typeface="Calibri" panose="020F0502020204030204" pitchFamily="34" charset="0"/>
                      </a:endParaRPr>
                    </a:p>
                  </a:txBody>
                  <a:tcPr marL="9072" marR="9072" marT="9067" marB="0" anchor="ctr"/>
                </a:tc>
                <a:extLst>
                  <a:ext uri="{0D108BD9-81ED-4DB2-BD59-A6C34878D82A}">
                    <a16:rowId xmlns:a16="http://schemas.microsoft.com/office/drawing/2014/main" xmlns="" val="10002"/>
                  </a:ext>
                </a:extLst>
              </a:tr>
              <a:tr h="203557">
                <a:tc>
                  <a:txBody>
                    <a:bodyPr/>
                    <a:lstStyle/>
                    <a:p>
                      <a:pPr marL="0" algn="ctr" defTabSz="914400" rtl="0" eaLnBrk="1" fontAlgn="ctr" latinLnBrk="0" hangingPunct="1"/>
                      <a:r>
                        <a:rPr lang="en-US" sz="1200" u="none" strike="noStrike" kern="1200" dirty="0">
                          <a:effectLst/>
                          <a:latin typeface="Calibri" panose="020F0502020204030204" pitchFamily="34" charset="0"/>
                        </a:rPr>
                        <a:t>Non-Unique IMb</a:t>
                      </a:r>
                      <a:endParaRPr lang="en-US" sz="1200" u="none" strike="noStrike" kern="1200" dirty="0">
                        <a:solidFill>
                          <a:schemeClr val="dk1"/>
                        </a:solidFill>
                        <a:effectLst/>
                        <a:latin typeface="Calibri" panose="020F0502020204030204" pitchFamily="34" charset="0"/>
                        <a:ea typeface="+mn-ea"/>
                        <a:cs typeface="+mn-cs"/>
                      </a:endParaRPr>
                    </a:p>
                  </a:txBody>
                  <a:tcPr marL="9525" marR="9525" marT="9525" marB="0" anchor="ctr"/>
                </a:tc>
                <a:tc>
                  <a:txBody>
                    <a:bodyPr/>
                    <a:lstStyle/>
                    <a:p>
                      <a:pPr marL="0" algn="l" defTabSz="914400" rtl="0" eaLnBrk="1" fontAlgn="ctr" latinLnBrk="0" hangingPunct="1"/>
                      <a:r>
                        <a:rPr lang="en-US" sz="1200" u="none" strike="noStrike" kern="1200" dirty="0">
                          <a:effectLst/>
                          <a:latin typeface="Calibri" panose="020F0502020204030204" pitchFamily="34" charset="0"/>
                        </a:rPr>
                        <a:t>eDoc contains mail pieces with a non-unique IMb</a:t>
                      </a:r>
                      <a:endParaRPr lang="en-US" sz="1200" u="none" strike="noStrike" kern="1200" dirty="0">
                        <a:solidFill>
                          <a:schemeClr val="dk1"/>
                        </a:solidFill>
                        <a:effectLst/>
                        <a:latin typeface="Calibri" panose="020F0502020204030204" pitchFamily="34" charset="0"/>
                        <a:ea typeface="+mn-ea"/>
                        <a:cs typeface="+mn-cs"/>
                      </a:endParaRPr>
                    </a:p>
                  </a:txBody>
                  <a:tcPr marR="9525" marT="9525" marB="0" anchor="ctr"/>
                </a:tc>
                <a:tc>
                  <a:txBody>
                    <a:bodyPr/>
                    <a:lstStyle/>
                    <a:p>
                      <a:pPr algn="ctr" rtl="0" fontAlgn="ctr"/>
                      <a:r>
                        <a:rPr lang="en-US" sz="1200" u="none" strike="noStrike" dirty="0">
                          <a:effectLst/>
                          <a:latin typeface="Calibri" panose="020F0502020204030204" pitchFamily="34" charset="0"/>
                        </a:rPr>
                        <a:t>Y</a:t>
                      </a:r>
                      <a:endParaRPr lang="en-US" sz="1200" b="0" i="0" u="none" strike="noStrike" dirty="0">
                        <a:solidFill>
                          <a:srgbClr val="000000"/>
                        </a:solidFill>
                        <a:effectLst/>
                        <a:latin typeface="Calibri" panose="020F0502020204030204" pitchFamily="34" charset="0"/>
                      </a:endParaRPr>
                    </a:p>
                  </a:txBody>
                  <a:tcPr marL="9072" marR="9072" marT="9067" marB="0" anchor="ctr"/>
                </a:tc>
                <a:extLst>
                  <a:ext uri="{0D108BD9-81ED-4DB2-BD59-A6C34878D82A}">
                    <a16:rowId xmlns:a16="http://schemas.microsoft.com/office/drawing/2014/main" xmlns="" val="10003"/>
                  </a:ext>
                </a:extLst>
              </a:tr>
              <a:tr h="396553">
                <a:tc>
                  <a:txBody>
                    <a:bodyPr/>
                    <a:lstStyle/>
                    <a:p>
                      <a:pPr marL="0" algn="ctr" defTabSz="914400" rtl="0" eaLnBrk="1" fontAlgn="ctr" latinLnBrk="0" hangingPunct="1"/>
                      <a:r>
                        <a:rPr lang="en-US" sz="1200" u="none" strike="noStrike" kern="1200" dirty="0">
                          <a:effectLst/>
                          <a:latin typeface="Calibri" panose="020F0502020204030204" pitchFamily="34" charset="0"/>
                        </a:rPr>
                        <a:t>Undeliverable</a:t>
                      </a:r>
                      <a:r>
                        <a:rPr lang="en-US" sz="1200" u="none" strike="noStrike" kern="1200" baseline="0" dirty="0">
                          <a:effectLst/>
                          <a:latin typeface="Calibri" panose="020F0502020204030204" pitchFamily="34" charset="0"/>
                        </a:rPr>
                        <a:t>-as-Addressed </a:t>
                      </a:r>
                      <a:r>
                        <a:rPr lang="en-US" sz="1200" u="none" strike="noStrike" kern="1200" dirty="0">
                          <a:effectLst/>
                          <a:latin typeface="Calibri" panose="020F0502020204030204" pitchFamily="34" charset="0"/>
                        </a:rPr>
                        <a:t>/ PARS</a:t>
                      </a:r>
                      <a:endParaRPr lang="en-US" sz="1200" u="none" strike="noStrike" kern="1200" dirty="0">
                        <a:solidFill>
                          <a:schemeClr val="dk1"/>
                        </a:solidFill>
                        <a:effectLst/>
                        <a:latin typeface="Calibri" panose="020F0502020204030204" pitchFamily="34" charset="0"/>
                        <a:ea typeface="+mn-ea"/>
                        <a:cs typeface="+mn-cs"/>
                      </a:endParaRPr>
                    </a:p>
                  </a:txBody>
                  <a:tcPr marL="9525" marR="9525" marT="9522" marB="0" anchor="ctr"/>
                </a:tc>
                <a:tc>
                  <a:txBody>
                    <a:bodyPr/>
                    <a:lstStyle/>
                    <a:p>
                      <a:pPr marL="0" algn="l" defTabSz="914400" rtl="0" eaLnBrk="1" fontAlgn="ctr" latinLnBrk="0" hangingPunct="1"/>
                      <a:r>
                        <a:rPr lang="en-US" sz="1200" u="none" strike="noStrike" kern="1200" dirty="0">
                          <a:effectLst/>
                          <a:latin typeface="Calibri" panose="020F0502020204030204" pitchFamily="34" charset="0"/>
                        </a:rPr>
                        <a:t>Undeliverable-as Addressed (UAA) mail as indicated by ACS and/or PARS operation when mail piece is processed</a:t>
                      </a:r>
                      <a:endParaRPr lang="en-US" sz="1200" u="none" strike="noStrike" kern="1200" dirty="0">
                        <a:solidFill>
                          <a:schemeClr val="dk1"/>
                        </a:solidFill>
                        <a:effectLst/>
                        <a:latin typeface="Calibri" panose="020F0502020204030204" pitchFamily="34" charset="0"/>
                        <a:ea typeface="+mn-ea"/>
                        <a:cs typeface="+mn-cs"/>
                      </a:endParaRPr>
                    </a:p>
                  </a:txBody>
                  <a:tcPr marR="9072" marT="9068" marB="0" anchor="ctr"/>
                </a:tc>
                <a:tc>
                  <a:txBody>
                    <a:bodyPr/>
                    <a:lstStyle/>
                    <a:p>
                      <a:pPr algn="ctr" rtl="0" fontAlgn="ctr"/>
                      <a:r>
                        <a:rPr lang="en-US" sz="1200" u="none" strike="noStrike" kern="1200" dirty="0">
                          <a:effectLst/>
                          <a:latin typeface="Calibri" panose="020F0502020204030204" pitchFamily="34" charset="0"/>
                        </a:rPr>
                        <a:t>Y</a:t>
                      </a:r>
                      <a:endParaRPr lang="en-US" sz="1200" u="none" strike="noStrike" kern="1200" dirty="0">
                        <a:solidFill>
                          <a:schemeClr val="dk1"/>
                        </a:solidFill>
                        <a:effectLst/>
                        <a:latin typeface="Calibri" panose="020F0502020204030204" pitchFamily="34" charset="0"/>
                        <a:ea typeface="+mn-ea"/>
                        <a:cs typeface="+mn-cs"/>
                      </a:endParaRPr>
                    </a:p>
                  </a:txBody>
                  <a:tcPr marL="9072" marR="9072" marT="9067" marB="0" anchor="ctr"/>
                </a:tc>
                <a:extLst>
                  <a:ext uri="{0D108BD9-81ED-4DB2-BD59-A6C34878D82A}">
                    <a16:rowId xmlns:a16="http://schemas.microsoft.com/office/drawing/2014/main" xmlns="" val="10004"/>
                  </a:ext>
                </a:extLst>
              </a:tr>
              <a:tr h="396555">
                <a:tc>
                  <a:txBody>
                    <a:bodyPr/>
                    <a:lstStyle/>
                    <a:p>
                      <a:pPr algn="ctr" fontAlgn="ctr"/>
                      <a:r>
                        <a:rPr lang="en-US" sz="1200" u="none" strike="noStrike" dirty="0">
                          <a:effectLst/>
                          <a:latin typeface="Calibri" panose="020F0502020204030204" pitchFamily="34" charset="0"/>
                        </a:rPr>
                        <a:t>Inaccurate Scheduled Ship Date</a:t>
                      </a:r>
                      <a:endParaRPr lang="en-US" sz="1200" b="0" i="0" u="none" strike="noStrike" dirty="0">
                        <a:solidFill>
                          <a:srgbClr val="000000"/>
                        </a:solidFill>
                        <a:effectLst/>
                        <a:latin typeface="Calibri" panose="020F0502020204030204" pitchFamily="34" charset="0"/>
                      </a:endParaRPr>
                    </a:p>
                  </a:txBody>
                  <a:tcPr marL="9525" marR="9525" marT="9526" marB="0" anchor="ctr"/>
                </a:tc>
                <a:tc>
                  <a:txBody>
                    <a:bodyPr/>
                    <a:lstStyle/>
                    <a:p>
                      <a:pPr algn="l" rtl="0" fontAlgn="ctr"/>
                      <a:r>
                        <a:rPr lang="en-US" sz="1200" u="none" strike="noStrike" kern="1200" dirty="0">
                          <a:effectLst/>
                          <a:latin typeface="Calibri" panose="020F0502020204030204" pitchFamily="34" charset="0"/>
                        </a:rPr>
                        <a:t>eDoc scheduled ship date time is 48+ hours earlier than the postage statement finalization date time</a:t>
                      </a:r>
                      <a:endParaRPr lang="en-US" sz="1200" u="none" strike="noStrike" kern="1200" dirty="0">
                        <a:solidFill>
                          <a:schemeClr val="dk1"/>
                        </a:solidFill>
                        <a:effectLst/>
                        <a:latin typeface="Calibri" panose="020F0502020204030204" pitchFamily="34" charset="0"/>
                        <a:ea typeface="+mn-ea"/>
                        <a:cs typeface="+mn-cs"/>
                      </a:endParaRPr>
                    </a:p>
                  </a:txBody>
                  <a:tcPr marR="9072" marT="9070" marB="0" anchor="ctr"/>
                </a:tc>
                <a:tc>
                  <a:txBody>
                    <a:bodyPr/>
                    <a:lstStyle/>
                    <a:p>
                      <a:pPr algn="ctr" rtl="0" fontAlgn="ctr"/>
                      <a:r>
                        <a:rPr lang="en-US" sz="1200" u="none" strike="noStrike" kern="1200" dirty="0">
                          <a:effectLst/>
                          <a:latin typeface="Calibri" panose="020F0502020204030204" pitchFamily="34" charset="0"/>
                        </a:rPr>
                        <a:t>Y</a:t>
                      </a:r>
                      <a:endParaRPr lang="en-US" sz="1200" u="none" strike="noStrike" kern="1200" dirty="0">
                        <a:solidFill>
                          <a:schemeClr val="dk1"/>
                        </a:solidFill>
                        <a:effectLst/>
                        <a:latin typeface="Calibri" panose="020F0502020204030204" pitchFamily="34" charset="0"/>
                        <a:ea typeface="+mn-ea"/>
                        <a:cs typeface="+mn-cs"/>
                      </a:endParaRPr>
                    </a:p>
                  </a:txBody>
                  <a:tcPr marL="9072" marR="9072" marT="9067" marB="0" anchor="ctr"/>
                </a:tc>
                <a:extLst>
                  <a:ext uri="{0D108BD9-81ED-4DB2-BD59-A6C34878D82A}">
                    <a16:rowId xmlns:a16="http://schemas.microsoft.com/office/drawing/2014/main" xmlns="" val="10005"/>
                  </a:ext>
                </a:extLst>
              </a:tr>
              <a:tr h="396555">
                <a:tc>
                  <a:txBody>
                    <a:bodyPr/>
                    <a:lstStyle/>
                    <a:p>
                      <a:pPr algn="ctr" fontAlgn="ctr"/>
                      <a:r>
                        <a:rPr lang="en-US" sz="1200" u="none" strike="noStrike" dirty="0">
                          <a:effectLst/>
                          <a:latin typeface="Calibri" panose="020F0502020204030204" pitchFamily="34" charset="0"/>
                        </a:rPr>
                        <a:t>FAST Appointment Irregularity</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kern="1200" dirty="0">
                          <a:effectLst/>
                          <a:latin typeface="Calibri" panose="020F0502020204030204" pitchFamily="34" charset="0"/>
                        </a:rPr>
                        <a:t>Irregularity</a:t>
                      </a:r>
                      <a:r>
                        <a:rPr lang="en-US" sz="1200" kern="1200" baseline="0" dirty="0">
                          <a:effectLst/>
                          <a:latin typeface="Calibri" panose="020F0502020204030204" pitchFamily="34" charset="0"/>
                        </a:rPr>
                        <a:t> with the mailing/trip captured by </a:t>
                      </a:r>
                      <a:r>
                        <a:rPr lang="en-US" sz="1200" kern="1200" dirty="0">
                          <a:effectLst/>
                          <a:latin typeface="Calibri" panose="020F0502020204030204" pitchFamily="34" charset="0"/>
                        </a:rPr>
                        <a:t>FAST</a:t>
                      </a:r>
                      <a:endParaRPr lang="en-US" sz="1200" kern="1200" baseline="0" dirty="0">
                        <a:effectLst/>
                        <a:latin typeface="Calibri" panose="020F050202020403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en-US" sz="1200" kern="1200" baseline="0" dirty="0">
                          <a:effectLst/>
                          <a:latin typeface="Calibri" panose="020F0502020204030204" pitchFamily="34" charset="0"/>
                        </a:rPr>
                        <a:t>(e.g. contents not matching 8125)</a:t>
                      </a:r>
                      <a:endParaRPr lang="en-US" sz="1200" kern="1200" dirty="0">
                        <a:solidFill>
                          <a:schemeClr val="dk1"/>
                        </a:solidFill>
                        <a:effectLst/>
                        <a:latin typeface="Calibri" panose="020F0502020204030204" pitchFamily="34" charset="0"/>
                        <a:ea typeface="+mn-ea"/>
                        <a:cs typeface="+mn-cs"/>
                      </a:endParaRPr>
                    </a:p>
                  </a:txBody>
                  <a:tcPr marR="9072" marT="9070" marB="0" anchor="ctr"/>
                </a:tc>
                <a:tc>
                  <a:txBody>
                    <a:bodyPr/>
                    <a:lstStyle/>
                    <a:p>
                      <a:pPr algn="ctr" fontAlgn="b"/>
                      <a:r>
                        <a:rPr lang="en-US" sz="1200" u="none" strike="noStrike" dirty="0">
                          <a:effectLst/>
                          <a:latin typeface="Calibri" panose="020F0502020204030204" pitchFamily="34" charset="0"/>
                        </a:rPr>
                        <a:t>Y</a:t>
                      </a:r>
                      <a:endParaRPr lang="en-US" sz="1200" b="0" i="0" u="none" strike="noStrike" dirty="0">
                        <a:solidFill>
                          <a:srgbClr val="000000"/>
                        </a:solidFill>
                        <a:effectLst/>
                        <a:latin typeface="Calibri" panose="020F0502020204030204" pitchFamily="34" charset="0"/>
                      </a:endParaRPr>
                    </a:p>
                  </a:txBody>
                  <a:tcPr marL="9525" marR="9525" marT="9522" marB="0" anchor="ctr"/>
                </a:tc>
                <a:extLst>
                  <a:ext uri="{0D108BD9-81ED-4DB2-BD59-A6C34878D82A}">
                    <a16:rowId xmlns:a16="http://schemas.microsoft.com/office/drawing/2014/main" xmlns="" val="10006"/>
                  </a:ext>
                </a:extLst>
              </a:tr>
              <a:tr h="397036">
                <a:tc>
                  <a:txBody>
                    <a:bodyPr/>
                    <a:lstStyle/>
                    <a:p>
                      <a:pPr algn="ctr" fontAlgn="ctr"/>
                      <a:r>
                        <a:rPr lang="en-US" sz="1200" u="none" strike="noStrike" dirty="0">
                          <a:effectLst/>
                          <a:latin typeface="Calibri" panose="020F0502020204030204" pitchFamily="34" charset="0"/>
                        </a:rPr>
                        <a:t>Non-Unique </a:t>
                      </a:r>
                    </a:p>
                    <a:p>
                      <a:pPr algn="ctr" fontAlgn="ctr"/>
                      <a:r>
                        <a:rPr lang="en-US" sz="1200" u="none" strike="noStrike" dirty="0">
                          <a:effectLst/>
                          <a:latin typeface="Calibri" panose="020F0502020204030204" pitchFamily="34" charset="0"/>
                        </a:rPr>
                        <a:t>Physical IMcb</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200" u="none" strike="noStrike" dirty="0">
                          <a:effectLst/>
                          <a:latin typeface="Calibri" panose="020F0502020204030204" pitchFamily="34" charset="0"/>
                        </a:rPr>
                        <a:t>Physical containers with non-unique IMcb on the placard</a:t>
                      </a:r>
                      <a:endParaRPr lang="en-US" sz="1200" b="0" i="0" u="none" strike="noStrike" dirty="0">
                        <a:solidFill>
                          <a:srgbClr val="000000"/>
                        </a:solidFill>
                        <a:effectLst/>
                        <a:latin typeface="Calibri" panose="020F0502020204030204" pitchFamily="34" charset="0"/>
                      </a:endParaRPr>
                    </a:p>
                  </a:txBody>
                  <a:tcPr marR="9072" marT="9070" marB="0" anchor="ctr"/>
                </a:tc>
                <a:tc>
                  <a:txBody>
                    <a:bodyPr/>
                    <a:lstStyle/>
                    <a:p>
                      <a:pPr algn="ctr" rtl="0" fontAlgn="ctr"/>
                      <a:r>
                        <a:rPr lang="en-US" sz="1200" u="none" strike="noStrike" dirty="0">
                          <a:effectLst/>
                          <a:latin typeface="Calibri" panose="020F0502020204030204" pitchFamily="34" charset="0"/>
                        </a:rPr>
                        <a:t>Y</a:t>
                      </a:r>
                      <a:endParaRPr lang="en-US" sz="1200" b="0" i="0" u="none" strike="noStrike" dirty="0">
                        <a:solidFill>
                          <a:srgbClr val="000000"/>
                        </a:solidFill>
                        <a:effectLst/>
                        <a:latin typeface="Calibri" panose="020F0502020204030204" pitchFamily="34" charset="0"/>
                      </a:endParaRPr>
                    </a:p>
                  </a:txBody>
                  <a:tcPr marL="9072" marR="9072" marT="9067" marB="0" anchor="ctr"/>
                </a:tc>
                <a:extLst>
                  <a:ext uri="{0D108BD9-81ED-4DB2-BD59-A6C34878D82A}">
                    <a16:rowId xmlns:a16="http://schemas.microsoft.com/office/drawing/2014/main" xmlns="" val="10007"/>
                  </a:ext>
                </a:extLst>
              </a:tr>
              <a:tr h="396555">
                <a:tc>
                  <a:txBody>
                    <a:bodyPr/>
                    <a:lstStyle/>
                    <a:p>
                      <a:pPr algn="ctr" fontAlgn="ctr"/>
                      <a:r>
                        <a:rPr lang="en-US" sz="1200" u="none" strike="noStrike" dirty="0">
                          <a:effectLst/>
                          <a:latin typeface="Calibri" panose="020F0502020204030204" pitchFamily="34" charset="0"/>
                        </a:rPr>
                        <a:t>Orphan Handling Unit</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200" u="none" strike="noStrike" dirty="0">
                          <a:effectLst/>
                          <a:latin typeface="Calibri" panose="020F0502020204030204" pitchFamily="34" charset="0"/>
                        </a:rPr>
                        <a:t>Mail piece</a:t>
                      </a:r>
                      <a:r>
                        <a:rPr lang="en-US" sz="1200" u="none" strike="noStrike" baseline="0" dirty="0">
                          <a:effectLst/>
                          <a:latin typeface="Calibri" panose="020F0502020204030204" pitchFamily="34" charset="0"/>
                        </a:rPr>
                        <a:t> associated to an Orphan Handling Unit (e.g. loose tray) that is not inducted at a Business Mail Entry Unit</a:t>
                      </a:r>
                      <a:endParaRPr lang="en-US" sz="1200" b="0" i="0" u="none" strike="noStrike" dirty="0">
                        <a:solidFill>
                          <a:srgbClr val="000000"/>
                        </a:solidFill>
                        <a:effectLst/>
                        <a:latin typeface="Calibri" panose="020F0502020204030204" pitchFamily="34" charset="0"/>
                      </a:endParaRPr>
                    </a:p>
                  </a:txBody>
                  <a:tcPr marR="9072" marT="9070" marB="0" anchor="ctr"/>
                </a:tc>
                <a:tc>
                  <a:txBody>
                    <a:bodyPr/>
                    <a:lstStyle/>
                    <a:p>
                      <a:pPr algn="ctr" rtl="0" fontAlgn="ctr"/>
                      <a:r>
                        <a:rPr lang="en-US" sz="1200" u="none" strike="noStrike" dirty="0">
                          <a:effectLst/>
                          <a:latin typeface="Calibri" panose="020F0502020204030204" pitchFamily="34" charset="0"/>
                        </a:rPr>
                        <a:t>Y</a:t>
                      </a:r>
                      <a:endParaRPr lang="en-US" sz="1200" b="0" i="0" u="none" strike="noStrike" dirty="0">
                        <a:solidFill>
                          <a:srgbClr val="000000"/>
                        </a:solidFill>
                        <a:effectLst/>
                        <a:latin typeface="Calibri" panose="020F0502020204030204" pitchFamily="34" charset="0"/>
                      </a:endParaRPr>
                    </a:p>
                  </a:txBody>
                  <a:tcPr marL="9072" marR="9072" marT="9067" marB="0" anchor="ctr"/>
                </a:tc>
                <a:extLst>
                  <a:ext uri="{0D108BD9-81ED-4DB2-BD59-A6C34878D82A}">
                    <a16:rowId xmlns:a16="http://schemas.microsoft.com/office/drawing/2014/main" xmlns="" val="10008"/>
                  </a:ext>
                </a:extLst>
              </a:tr>
              <a:tr h="396553">
                <a:tc>
                  <a:txBody>
                    <a:bodyPr/>
                    <a:lstStyle/>
                    <a:p>
                      <a:pPr algn="ctr" fontAlgn="ctr"/>
                      <a:r>
                        <a:rPr lang="en-US" sz="1200" u="none" strike="noStrike" dirty="0">
                          <a:effectLst/>
                          <a:latin typeface="Calibri" panose="020F0502020204030204" pitchFamily="34" charset="0"/>
                        </a:rPr>
                        <a:t>Non-Compliant</a:t>
                      </a:r>
                      <a:endParaRPr lang="en-US" sz="1200" b="0" i="0" u="none" strike="noStrike" dirty="0">
                        <a:solidFill>
                          <a:srgbClr val="000000"/>
                        </a:solidFill>
                        <a:effectLst/>
                        <a:latin typeface="Calibri" panose="020F0502020204030204" pitchFamily="34" charset="0"/>
                      </a:endParaRPr>
                    </a:p>
                  </a:txBody>
                  <a:tcPr marL="9525" marR="9525" marT="9522" marB="0" anchor="ctr"/>
                </a:tc>
                <a:tc>
                  <a:txBody>
                    <a:bodyPr/>
                    <a:lstStyle/>
                    <a:p>
                      <a:pPr algn="l" rtl="0" fontAlgn="ctr"/>
                      <a:r>
                        <a:rPr lang="en-US" sz="1200" u="none" strike="noStrike" kern="1200" dirty="0">
                          <a:effectLst/>
                          <a:latin typeface="Calibri" panose="020F0502020204030204" pitchFamily="34" charset="0"/>
                        </a:rPr>
                        <a:t>Mailing/Mailer identified as non-compliant due to inaccuracies in mail preparation OR Mailer</a:t>
                      </a:r>
                      <a:r>
                        <a:rPr lang="en-US" sz="1200" u="none" strike="noStrike" kern="1200" baseline="0" dirty="0">
                          <a:effectLst/>
                          <a:latin typeface="Calibri" panose="020F0502020204030204" pitchFamily="34" charset="0"/>
                        </a:rPr>
                        <a:t> in 6-week monitoring period for new mailers</a:t>
                      </a:r>
                      <a:endParaRPr lang="en-US" sz="1200" u="none" strike="noStrike" kern="1200" dirty="0">
                        <a:solidFill>
                          <a:schemeClr val="dk1"/>
                        </a:solidFill>
                        <a:effectLst/>
                        <a:latin typeface="Calibri" panose="020F0502020204030204" pitchFamily="34" charset="0"/>
                        <a:ea typeface="+mn-ea"/>
                        <a:cs typeface="+mn-cs"/>
                      </a:endParaRPr>
                    </a:p>
                  </a:txBody>
                  <a:tcPr marR="9072" marT="9068" marB="0" anchor="ctr"/>
                </a:tc>
                <a:tc>
                  <a:txBody>
                    <a:bodyPr/>
                    <a:lstStyle/>
                    <a:p>
                      <a:pPr algn="ctr" rtl="0" fontAlgn="ctr"/>
                      <a:r>
                        <a:rPr lang="en-US" sz="1200" b="0" i="0" u="none" strike="noStrike" dirty="0">
                          <a:solidFill>
                            <a:schemeClr val="dk1"/>
                          </a:solidFill>
                          <a:effectLst/>
                          <a:latin typeface="Calibri" panose="020F0502020204030204" pitchFamily="34" charset="0"/>
                        </a:rPr>
                        <a:t>Y</a:t>
                      </a:r>
                      <a:endParaRPr lang="en-US" sz="1200" b="0" i="0" u="none" strike="noStrike" dirty="0">
                        <a:solidFill>
                          <a:srgbClr val="000000"/>
                        </a:solidFill>
                        <a:effectLst/>
                        <a:latin typeface="Calibri" panose="020F0502020204030204" pitchFamily="34" charset="0"/>
                      </a:endParaRPr>
                    </a:p>
                  </a:txBody>
                  <a:tcPr marL="9072" marR="9072" marT="9067" marB="0" anchor="ctr"/>
                </a:tc>
                <a:extLst>
                  <a:ext uri="{0D108BD9-81ED-4DB2-BD59-A6C34878D82A}">
                    <a16:rowId xmlns:a16="http://schemas.microsoft.com/office/drawing/2014/main" xmlns="" val="10009"/>
                  </a:ext>
                </a:extLst>
              </a:tr>
              <a:tr h="203557">
                <a:tc>
                  <a:txBody>
                    <a:bodyPr/>
                    <a:lstStyle/>
                    <a:p>
                      <a:pPr algn="ctr" fontAlgn="ctr"/>
                      <a:r>
                        <a:rPr lang="en-US" sz="1200" b="0" i="0" u="none" strike="noStrike" dirty="0">
                          <a:solidFill>
                            <a:srgbClr val="000000"/>
                          </a:solidFill>
                          <a:effectLst/>
                          <a:latin typeface="Calibri" panose="020F0502020204030204" pitchFamily="34" charset="0"/>
                          <a:cs typeface="Arial" panose="020B0604020202020204" pitchFamily="34" charset="0"/>
                        </a:rPr>
                        <a:t>Invalid Container Level for Entry</a:t>
                      </a:r>
                    </a:p>
                  </a:txBody>
                  <a:tcPr marL="9525" marR="9525" marT="9525" marB="0" anchor="ctr"/>
                </a:tc>
                <a:tc>
                  <a:txBody>
                    <a:bodyPr/>
                    <a:lstStyle/>
                    <a:p>
                      <a:pPr algn="l" rtl="0" fontAlgn="ctr"/>
                      <a:r>
                        <a:rPr lang="en-US" sz="1200" b="0" i="0" u="none" strike="noStrike" dirty="0">
                          <a:solidFill>
                            <a:srgbClr val="000000"/>
                          </a:solidFill>
                          <a:effectLst/>
                          <a:latin typeface="Calibri" panose="020F0502020204030204" pitchFamily="34" charset="0"/>
                        </a:rPr>
                        <a:t>The 3-Digit (FSS Facility) pallet</a:t>
                      </a:r>
                      <a:r>
                        <a:rPr lang="en-US" sz="1200" b="0" i="0" u="none" strike="noStrike" baseline="0" dirty="0">
                          <a:solidFill>
                            <a:srgbClr val="000000"/>
                          </a:solidFill>
                          <a:effectLst/>
                          <a:latin typeface="Calibri" panose="020F0502020204030204" pitchFamily="34" charset="0"/>
                        </a:rPr>
                        <a:t> was entered</a:t>
                      </a:r>
                      <a:r>
                        <a:rPr lang="en-US" sz="1200" b="0" i="0" u="none" strike="noStrike" dirty="0">
                          <a:solidFill>
                            <a:srgbClr val="000000"/>
                          </a:solidFill>
                          <a:effectLst/>
                          <a:latin typeface="Calibri" panose="020F0502020204030204" pitchFamily="34" charset="0"/>
                        </a:rPr>
                        <a:t> directly at a DFSS site</a:t>
                      </a:r>
                    </a:p>
                  </a:txBody>
                  <a:tcPr marR="9072" marT="9067" marB="0" anchor="ctr"/>
                </a:tc>
                <a:tc>
                  <a:txBody>
                    <a:bodyPr/>
                    <a:lstStyle/>
                    <a:p>
                      <a:pPr algn="ctr" rtl="0" fontAlgn="ctr"/>
                      <a:r>
                        <a:rPr lang="en-US" sz="1200" b="0" i="0" u="none" strike="noStrike" dirty="0">
                          <a:solidFill>
                            <a:srgbClr val="000000"/>
                          </a:solidFill>
                          <a:effectLst/>
                          <a:latin typeface="Calibri" panose="020F0502020204030204" pitchFamily="34" charset="0"/>
                        </a:rPr>
                        <a:t>Y</a:t>
                      </a:r>
                    </a:p>
                  </a:txBody>
                  <a:tcPr marL="9072" marR="9072" marT="9067" marB="0" anchor="ctr"/>
                </a:tc>
                <a:extLst>
                  <a:ext uri="{0D108BD9-81ED-4DB2-BD59-A6C34878D82A}">
                    <a16:rowId xmlns:a16="http://schemas.microsoft.com/office/drawing/2014/main" xmlns="" val="10010"/>
                  </a:ext>
                </a:extLst>
              </a:tr>
              <a:tr h="203558">
                <a:tc>
                  <a:txBody>
                    <a:bodyPr/>
                    <a:lstStyle/>
                    <a:p>
                      <a:pPr algn="ctr" fontAlgn="ctr"/>
                      <a:r>
                        <a:rPr lang="en-US" sz="1200" u="none" strike="noStrike" dirty="0">
                          <a:effectLst/>
                          <a:latin typeface="Calibri" panose="020F0502020204030204" pitchFamily="34" charset="0"/>
                        </a:rPr>
                        <a:t>No Piece Scan</a:t>
                      </a:r>
                      <a:endParaRPr lang="en-US" sz="1200" b="0" i="0" u="none" strike="noStrike" dirty="0">
                        <a:solidFill>
                          <a:srgbClr val="000000"/>
                        </a:solidFill>
                        <a:effectLst/>
                        <a:latin typeface="Calibri" panose="020F0502020204030204" pitchFamily="34" charset="0"/>
                      </a:endParaRPr>
                    </a:p>
                  </a:txBody>
                  <a:tcPr marL="9525" marR="9525" marT="9526" marB="0" anchor="ctr"/>
                </a:tc>
                <a:tc>
                  <a:txBody>
                    <a:bodyPr/>
                    <a:lstStyle/>
                    <a:p>
                      <a:pPr algn="l" rtl="0" fontAlgn="ctr"/>
                      <a:r>
                        <a:rPr lang="en-US" sz="1200" u="none" strike="noStrike" dirty="0">
                          <a:effectLst/>
                          <a:latin typeface="Calibri" panose="020F0502020204030204" pitchFamily="34" charset="0"/>
                        </a:rPr>
                        <a:t>No automation scan observed for the mail piece</a:t>
                      </a:r>
                      <a:endParaRPr lang="en-US" sz="1200" b="0" i="0" u="none" strike="noStrike" dirty="0">
                        <a:solidFill>
                          <a:srgbClr val="000000"/>
                        </a:solidFill>
                        <a:effectLst/>
                        <a:latin typeface="Calibri" panose="020F0502020204030204" pitchFamily="34" charset="0"/>
                      </a:endParaRPr>
                    </a:p>
                  </a:txBody>
                  <a:tcPr marR="9072" marT="9070" marB="0" anchor="ctr"/>
                </a:tc>
                <a:tc>
                  <a:txBody>
                    <a:bodyPr/>
                    <a:lstStyle/>
                    <a:p>
                      <a:pPr algn="ctr" rtl="0" fontAlgn="ctr"/>
                      <a:r>
                        <a:rPr lang="en-US" sz="1200" u="none" strike="noStrike" dirty="0">
                          <a:effectLst/>
                          <a:latin typeface="Calibri" panose="020F0502020204030204" pitchFamily="34" charset="0"/>
                        </a:rPr>
                        <a:t>N</a:t>
                      </a:r>
                      <a:endParaRPr lang="en-US" sz="1200" b="0" i="0" u="none" strike="noStrike" dirty="0">
                        <a:solidFill>
                          <a:srgbClr val="000000"/>
                        </a:solidFill>
                        <a:effectLst/>
                        <a:latin typeface="Calibri" panose="020F0502020204030204" pitchFamily="34" charset="0"/>
                      </a:endParaRPr>
                    </a:p>
                  </a:txBody>
                  <a:tcPr marL="9072" marR="9072" marT="9067" marB="0" anchor="ctr"/>
                </a:tc>
                <a:extLst>
                  <a:ext uri="{0D108BD9-81ED-4DB2-BD59-A6C34878D82A}">
                    <a16:rowId xmlns:a16="http://schemas.microsoft.com/office/drawing/2014/main" xmlns="" val="10011"/>
                  </a:ext>
                </a:extLst>
              </a:tr>
              <a:tr h="396553">
                <a:tc>
                  <a:txBody>
                    <a:bodyPr/>
                    <a:lstStyle/>
                    <a:p>
                      <a:pPr algn="ctr" fontAlgn="ctr"/>
                      <a:r>
                        <a:rPr lang="en-US" sz="1200" u="none" strike="noStrike" dirty="0">
                          <a:effectLst/>
                          <a:latin typeface="Calibri" panose="020F0502020204030204" pitchFamily="34" charset="0"/>
                        </a:rPr>
                        <a:t>No Start-the-Clock</a:t>
                      </a:r>
                      <a:endParaRPr lang="en-US" sz="1200" b="0" i="0" u="none" strike="noStrike" dirty="0">
                        <a:solidFill>
                          <a:srgbClr val="000000"/>
                        </a:solidFill>
                        <a:effectLst/>
                        <a:latin typeface="Calibri" panose="020F0502020204030204" pitchFamily="34" charset="0"/>
                      </a:endParaRPr>
                    </a:p>
                  </a:txBody>
                  <a:tcPr marL="9525" marR="9525" marT="9522" marB="0" anchor="ctr"/>
                </a:tc>
                <a:tc>
                  <a:txBody>
                    <a:bodyPr/>
                    <a:lstStyle/>
                    <a:p>
                      <a:pPr algn="l" rtl="0" fontAlgn="ctr"/>
                      <a:r>
                        <a:rPr lang="en-US" sz="1200" u="none" strike="noStrike" kern="1200" dirty="0">
                          <a:effectLst/>
                          <a:latin typeface="Calibri" panose="020F0502020204030204" pitchFamily="34" charset="0"/>
                        </a:rPr>
                        <a:t>Lack of a container unload scan or inability to identify the FAST appointment associated to the container</a:t>
                      </a:r>
                      <a:endParaRPr lang="en-US" sz="1200" u="none" strike="noStrike" kern="1200" dirty="0">
                        <a:solidFill>
                          <a:schemeClr val="dk1"/>
                        </a:solidFill>
                        <a:effectLst/>
                        <a:latin typeface="Calibri" panose="020F0502020204030204" pitchFamily="34" charset="0"/>
                        <a:ea typeface="+mn-ea"/>
                        <a:cs typeface="+mn-cs"/>
                      </a:endParaRPr>
                    </a:p>
                  </a:txBody>
                  <a:tcPr marR="9072" marT="9068" marB="0" anchor="ctr"/>
                </a:tc>
                <a:tc>
                  <a:txBody>
                    <a:bodyPr/>
                    <a:lstStyle/>
                    <a:p>
                      <a:pPr algn="ctr" rtl="0" fontAlgn="ctr"/>
                      <a:r>
                        <a:rPr lang="en-US" sz="1200" u="none" strike="noStrike" kern="1200" dirty="0">
                          <a:effectLst/>
                          <a:latin typeface="Calibri" panose="020F0502020204030204" pitchFamily="34" charset="0"/>
                        </a:rPr>
                        <a:t>N</a:t>
                      </a:r>
                      <a:endParaRPr lang="en-US" sz="1200" u="none" strike="noStrike" kern="1200" dirty="0">
                        <a:solidFill>
                          <a:schemeClr val="dk1"/>
                        </a:solidFill>
                        <a:effectLst/>
                        <a:latin typeface="Calibri" panose="020F0502020204030204" pitchFamily="34" charset="0"/>
                        <a:ea typeface="+mn-ea"/>
                        <a:cs typeface="+mn-cs"/>
                      </a:endParaRPr>
                    </a:p>
                  </a:txBody>
                  <a:tcPr marL="9072" marR="9072" marT="9067" marB="0" anchor="ctr"/>
                </a:tc>
                <a:extLst>
                  <a:ext uri="{0D108BD9-81ED-4DB2-BD59-A6C34878D82A}">
                    <a16:rowId xmlns:a16="http://schemas.microsoft.com/office/drawing/2014/main" xmlns="" val="10012"/>
                  </a:ext>
                </a:extLst>
              </a:tr>
              <a:tr h="396551">
                <a:tc>
                  <a:txBody>
                    <a:bodyPr/>
                    <a:lstStyle/>
                    <a:p>
                      <a:pPr algn="ctr" fontAlgn="ctr"/>
                      <a:r>
                        <a:rPr lang="en-US" sz="1200" u="none" strike="noStrike" dirty="0">
                          <a:effectLst/>
                          <a:latin typeface="Calibri" panose="020F0502020204030204" pitchFamily="34" charset="0"/>
                        </a:rPr>
                        <a:t>Long Haul</a:t>
                      </a:r>
                      <a:endParaRPr lang="en-US" sz="1200" b="0"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algn="l" rtl="0" fontAlgn="ctr"/>
                      <a:r>
                        <a:rPr lang="en-US" sz="1200" u="none" strike="noStrike" kern="1200" dirty="0">
                          <a:effectLst/>
                          <a:latin typeface="Calibri" panose="020F0502020204030204" pitchFamily="34" charset="0"/>
                        </a:rPr>
                        <a:t>Mail verified at a DMU then transported by USPS to a mail processing facility in a different district than the DMU</a:t>
                      </a:r>
                      <a:endParaRPr lang="en-US" sz="1200" u="none" strike="noStrike" kern="1200" dirty="0">
                        <a:solidFill>
                          <a:schemeClr val="dk1"/>
                        </a:solidFill>
                        <a:effectLst/>
                        <a:latin typeface="Calibri" panose="020F0502020204030204" pitchFamily="34" charset="0"/>
                        <a:ea typeface="+mn-ea"/>
                        <a:cs typeface="+mn-cs"/>
                      </a:endParaRPr>
                    </a:p>
                  </a:txBody>
                  <a:tcPr marR="9072" marT="9067" marB="0" anchor="ctr"/>
                </a:tc>
                <a:tc>
                  <a:txBody>
                    <a:bodyPr/>
                    <a:lstStyle/>
                    <a:p>
                      <a:pPr algn="ctr" rtl="0" fontAlgn="ctr"/>
                      <a:r>
                        <a:rPr lang="en-US" sz="1200" u="none" strike="noStrike" kern="1200" dirty="0">
                          <a:effectLst/>
                          <a:latin typeface="Calibri" panose="020F0502020204030204" pitchFamily="34" charset="0"/>
                        </a:rPr>
                        <a:t>N</a:t>
                      </a:r>
                      <a:endParaRPr lang="en-US" sz="1200" u="none" strike="noStrike" kern="1200" dirty="0">
                        <a:solidFill>
                          <a:schemeClr val="dk1"/>
                        </a:solidFill>
                        <a:effectLst/>
                        <a:latin typeface="Calibri" panose="020F0502020204030204" pitchFamily="34" charset="0"/>
                        <a:ea typeface="+mn-ea"/>
                        <a:cs typeface="+mn-cs"/>
                      </a:endParaRPr>
                    </a:p>
                  </a:txBody>
                  <a:tcPr marL="9072" marR="9072" marT="9067" marB="0" anchor="ctr"/>
                </a:tc>
                <a:extLst>
                  <a:ext uri="{0D108BD9-81ED-4DB2-BD59-A6C34878D82A}">
                    <a16:rowId xmlns:a16="http://schemas.microsoft.com/office/drawing/2014/main" xmlns="" val="10013"/>
                  </a:ext>
                </a:extLst>
              </a:tr>
              <a:tr h="397033">
                <a:tc>
                  <a:txBody>
                    <a:bodyPr/>
                    <a:lstStyle/>
                    <a:p>
                      <a:pPr marL="0" algn="ctr" defTabSz="914400" rtl="0" eaLnBrk="1" fontAlgn="ctr" latinLnBrk="0" hangingPunct="1"/>
                      <a:r>
                        <a:rPr lang="en-US" sz="1200" u="none" strike="noStrike" kern="1200" dirty="0">
                          <a:effectLst/>
                          <a:latin typeface="Calibri" panose="020F0502020204030204" pitchFamily="34" charset="0"/>
                        </a:rPr>
                        <a:t>Inconsistent SPM data</a:t>
                      </a:r>
                      <a:endParaRPr lang="en-US" sz="12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algn="l" defTabSz="914400" rtl="0" eaLnBrk="1" fontAlgn="ctr" latinLnBrk="0" hangingPunct="1"/>
                      <a:r>
                        <a:rPr lang="en-US" sz="1200" u="none" strike="noStrike" kern="1200" dirty="0">
                          <a:effectLst/>
                          <a:latin typeface="Calibri" panose="020F0502020204030204" pitchFamily="34" charset="0"/>
                        </a:rPr>
                        <a:t>Mail piece received inconsistent scan events when calculating SPM </a:t>
                      </a:r>
                    </a:p>
                    <a:p>
                      <a:pPr marL="0" algn="l" defTabSz="914400" rtl="0" eaLnBrk="1" fontAlgn="ctr" latinLnBrk="0" hangingPunct="1"/>
                      <a:r>
                        <a:rPr lang="en-US" sz="1200" u="none" strike="noStrike" kern="1200" dirty="0">
                          <a:effectLst/>
                          <a:latin typeface="Calibri" panose="020F0502020204030204" pitchFamily="34" charset="0"/>
                        </a:rPr>
                        <a:t>(container/mail piece scans not in chronological</a:t>
                      </a:r>
                      <a:r>
                        <a:rPr lang="en-US" sz="1200" u="none" strike="noStrike" kern="1200" baseline="0" dirty="0">
                          <a:effectLst/>
                          <a:latin typeface="Calibri" panose="020F0502020204030204" pitchFamily="34" charset="0"/>
                        </a:rPr>
                        <a:t> order</a:t>
                      </a:r>
                      <a:r>
                        <a:rPr lang="en-US" sz="1200" u="none" strike="noStrike" kern="1200" dirty="0">
                          <a:effectLst/>
                          <a:latin typeface="Calibri" panose="020F0502020204030204" pitchFamily="34" charset="0"/>
                        </a:rPr>
                        <a:t>)</a:t>
                      </a:r>
                      <a:endParaRPr lang="en-US" sz="1200" b="0" i="0" u="none" strike="noStrike" kern="1200" dirty="0">
                        <a:solidFill>
                          <a:srgbClr val="000000"/>
                        </a:solidFill>
                        <a:effectLst/>
                        <a:latin typeface="Calibri" panose="020F0502020204030204" pitchFamily="34" charset="0"/>
                        <a:ea typeface="+mn-ea"/>
                        <a:cs typeface="+mn-cs"/>
                      </a:endParaRPr>
                    </a:p>
                  </a:txBody>
                  <a:tcPr marR="9525" marT="9522" marB="0" anchor="ctr"/>
                </a:tc>
                <a:tc>
                  <a:txBody>
                    <a:bodyPr/>
                    <a:lstStyle/>
                    <a:p>
                      <a:pPr marL="0" algn="ctr" defTabSz="914400" rtl="0" eaLnBrk="1" fontAlgn="ctr" latinLnBrk="0" hangingPunct="1"/>
                      <a:r>
                        <a:rPr lang="en-US" sz="1200" u="none" strike="noStrike" kern="1200" dirty="0">
                          <a:effectLst/>
                          <a:latin typeface="Calibri" panose="020F0502020204030204" pitchFamily="34" charset="0"/>
                        </a:rPr>
                        <a:t>N</a:t>
                      </a:r>
                      <a:endParaRPr lang="en-US" sz="1200" b="0" i="0" u="none" strike="noStrike" kern="1200" dirty="0">
                        <a:solidFill>
                          <a:srgbClr val="000000"/>
                        </a:solidFill>
                        <a:effectLst/>
                        <a:latin typeface="Calibri" panose="020F0502020204030204" pitchFamily="34" charset="0"/>
                        <a:ea typeface="+mn-ea"/>
                        <a:cs typeface="+mn-cs"/>
                      </a:endParaRPr>
                    </a:p>
                  </a:txBody>
                  <a:tcPr marL="9525" marR="9525" marT="9522" marB="0" anchor="ctr"/>
                </a:tc>
                <a:extLst>
                  <a:ext uri="{0D108BD9-81ED-4DB2-BD59-A6C34878D82A}">
                    <a16:rowId xmlns:a16="http://schemas.microsoft.com/office/drawing/2014/main" xmlns="" val="10014"/>
                  </a:ext>
                </a:extLst>
              </a:tr>
              <a:tr h="203557">
                <a:tc>
                  <a:txBody>
                    <a:bodyPr/>
                    <a:lstStyle/>
                    <a:p>
                      <a:pPr algn="ctr" fontAlgn="ctr"/>
                      <a:r>
                        <a:rPr lang="en-US" sz="1200" u="none" strike="noStrike" dirty="0">
                          <a:effectLst/>
                          <a:latin typeface="Calibri" panose="020F0502020204030204" pitchFamily="34" charset="0"/>
                        </a:rPr>
                        <a:t>Excluded ZIPs</a:t>
                      </a:r>
                      <a:endParaRPr lang="en-US" sz="1200" b="0"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algn="l" rtl="0" fontAlgn="ctr"/>
                      <a:r>
                        <a:rPr lang="en-US" sz="1200" u="none" strike="noStrike" dirty="0">
                          <a:effectLst/>
                          <a:latin typeface="Calibri" panose="020F0502020204030204" pitchFamily="34" charset="0"/>
                        </a:rPr>
                        <a:t>Excluded from SPM due to 3 digit delivery</a:t>
                      </a:r>
                      <a:r>
                        <a:rPr lang="en-US" sz="1200" u="none" strike="noStrike" baseline="0" dirty="0">
                          <a:effectLst/>
                          <a:latin typeface="Calibri" panose="020F0502020204030204" pitchFamily="34" charset="0"/>
                        </a:rPr>
                        <a:t> </a:t>
                      </a:r>
                      <a:r>
                        <a:rPr lang="en-US" sz="1200" u="none" strike="noStrike" dirty="0">
                          <a:effectLst/>
                          <a:latin typeface="Calibri" panose="020F0502020204030204" pitchFamily="34" charset="0"/>
                        </a:rPr>
                        <a:t>ZIPs that are not measured</a:t>
                      </a:r>
                      <a:endParaRPr lang="en-US" sz="1200" b="0" i="0" u="none" strike="noStrike" dirty="0">
                        <a:solidFill>
                          <a:srgbClr val="000000"/>
                        </a:solidFill>
                        <a:effectLst/>
                        <a:latin typeface="Calibri" panose="020F0502020204030204" pitchFamily="34" charset="0"/>
                      </a:endParaRPr>
                    </a:p>
                  </a:txBody>
                  <a:tcPr marR="9072" marT="9067" marB="0" anchor="ctr"/>
                </a:tc>
                <a:tc>
                  <a:txBody>
                    <a:bodyPr/>
                    <a:lstStyle/>
                    <a:p>
                      <a:pPr algn="ctr" rtl="0" fontAlgn="ctr"/>
                      <a:r>
                        <a:rPr lang="en-US" sz="1200" u="none" strike="noStrike" dirty="0">
                          <a:effectLst/>
                          <a:latin typeface="Calibri" panose="020F0502020204030204" pitchFamily="34" charset="0"/>
                        </a:rPr>
                        <a:t>N</a:t>
                      </a:r>
                      <a:endParaRPr lang="en-US" sz="1200" b="0" i="0" u="none" strike="noStrike" dirty="0">
                        <a:solidFill>
                          <a:srgbClr val="000000"/>
                        </a:solidFill>
                        <a:effectLst/>
                        <a:latin typeface="Calibri" panose="020F0502020204030204" pitchFamily="34" charset="0"/>
                      </a:endParaRPr>
                    </a:p>
                  </a:txBody>
                  <a:tcPr marL="9072" marR="9072" marT="9067" marB="0" anchor="ct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286670661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Start-the-Clock</a:t>
            </a:r>
          </a:p>
        </p:txBody>
      </p:sp>
      <p:graphicFrame>
        <p:nvGraphicFramePr>
          <p:cNvPr id="4" name="Chart 3">
            <a:extLst>
              <a:ext uri="{FF2B5EF4-FFF2-40B4-BE49-F238E27FC236}">
                <a16:creationId xmlns:a16="http://schemas.microsoft.com/office/drawing/2014/main" xmlns="" id="{00000000-0008-0000-0600-000002000000}"/>
              </a:ext>
            </a:extLst>
          </p:cNvPr>
          <p:cNvGraphicFramePr>
            <a:graphicFrameLocks/>
          </p:cNvGraphicFramePr>
          <p:nvPr>
            <p:extLst/>
          </p:nvPr>
        </p:nvGraphicFramePr>
        <p:xfrm>
          <a:off x="228600" y="914400"/>
          <a:ext cx="8686800" cy="58123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041523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Incorrect Entry Facility</a:t>
            </a:r>
          </a:p>
        </p:txBody>
      </p:sp>
      <p:graphicFrame>
        <p:nvGraphicFramePr>
          <p:cNvPr id="4" name="Chart 3">
            <a:extLst>
              <a:ext uri="{FF2B5EF4-FFF2-40B4-BE49-F238E27FC236}">
                <a16:creationId xmlns:a16="http://schemas.microsoft.com/office/drawing/2014/main" xmlns="" id="{00000000-0008-0000-0600-000004000000}"/>
              </a:ext>
            </a:extLst>
          </p:cNvPr>
          <p:cNvGraphicFramePr>
            <a:graphicFrameLocks/>
          </p:cNvGraphicFramePr>
          <p:nvPr>
            <p:extLst/>
          </p:nvPr>
        </p:nvGraphicFramePr>
        <p:xfrm>
          <a:off x="228600" y="914400"/>
          <a:ext cx="8686800" cy="58123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1845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Undeliverable-as-Addressed / PARS</a:t>
            </a:r>
          </a:p>
        </p:txBody>
      </p:sp>
      <p:graphicFrame>
        <p:nvGraphicFramePr>
          <p:cNvPr id="4" name="Chart 3">
            <a:extLst>
              <a:ext uri="{FF2B5EF4-FFF2-40B4-BE49-F238E27FC236}">
                <a16:creationId xmlns:a16="http://schemas.microsoft.com/office/drawing/2014/main" xmlns="" id="{00000000-0008-0000-0600-000007000000}"/>
              </a:ext>
            </a:extLst>
          </p:cNvPr>
          <p:cNvGraphicFramePr>
            <a:graphicFrameLocks/>
          </p:cNvGraphicFramePr>
          <p:nvPr>
            <p:extLst/>
          </p:nvPr>
        </p:nvGraphicFramePr>
        <p:xfrm>
          <a:off x="228600" y="914400"/>
          <a:ext cx="8686800" cy="58123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355835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Non-Unique IMb</a:t>
            </a:r>
          </a:p>
        </p:txBody>
      </p:sp>
      <p:graphicFrame>
        <p:nvGraphicFramePr>
          <p:cNvPr id="4" name="Chart 3">
            <a:extLst>
              <a:ext uri="{FF2B5EF4-FFF2-40B4-BE49-F238E27FC236}">
                <a16:creationId xmlns:a16="http://schemas.microsoft.com/office/drawing/2014/main" xmlns="" id="{00000000-0008-0000-0600-000008000000}"/>
              </a:ext>
            </a:extLst>
          </p:cNvPr>
          <p:cNvGraphicFramePr>
            <a:graphicFrameLocks/>
          </p:cNvGraphicFramePr>
          <p:nvPr>
            <p:extLst/>
          </p:nvPr>
        </p:nvGraphicFramePr>
        <p:xfrm>
          <a:off x="228600" y="914400"/>
          <a:ext cx="8686800" cy="58123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742629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Informed Visibility® Update</a:t>
            </a:r>
            <a:endParaRPr lang="en-US" dirty="0"/>
          </a:p>
        </p:txBody>
      </p:sp>
      <p:sp>
        <p:nvSpPr>
          <p:cNvPr id="41" name="Text Placeholder 6"/>
          <p:cNvSpPr txBox="1">
            <a:spLocks/>
          </p:cNvSpPr>
          <p:nvPr/>
        </p:nvSpPr>
        <p:spPr>
          <a:xfrm>
            <a:off x="2" y="780963"/>
            <a:ext cx="9143998" cy="424258"/>
          </a:xfrm>
          <a:prstGeom prst="rect">
            <a:avLst/>
          </a:prstGeom>
          <a:solidFill>
            <a:srgbClr val="5193C7"/>
          </a:solidFill>
        </p:spPr>
        <p:txBody>
          <a:bodyPr anchor="ct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algn="ctr" fontAlgn="ctr">
              <a:spcAft>
                <a:spcPts val="0"/>
              </a:spcAft>
              <a:buClrTx/>
              <a:buNone/>
            </a:pPr>
            <a:r>
              <a:rPr lang="en-US" sz="2800" b="1" kern="0" cap="all" dirty="0" smtClean="0">
                <a:solidFill>
                  <a:schemeClr val="bg1"/>
                </a:solidFill>
                <a:latin typeface="Century Gothic" panose="020B0502020202020204" pitchFamily="34" charset="0"/>
              </a:rPr>
              <a:t>November 30</a:t>
            </a:r>
            <a:endParaRPr lang="en-US" sz="3000" kern="0" dirty="0">
              <a:solidFill>
                <a:schemeClr val="bg1"/>
              </a:solidFill>
              <a:latin typeface="Century Gothic" panose="020B0502020202020204" pitchFamily="34" charset="0"/>
            </a:endParaRPr>
          </a:p>
        </p:txBody>
      </p:sp>
      <p:sp>
        <p:nvSpPr>
          <p:cNvPr id="22" name="Text Placeholder 6"/>
          <p:cNvSpPr txBox="1">
            <a:spLocks/>
          </p:cNvSpPr>
          <p:nvPr/>
        </p:nvSpPr>
        <p:spPr>
          <a:xfrm>
            <a:off x="2" y="1204520"/>
            <a:ext cx="9143998" cy="350986"/>
          </a:xfrm>
          <a:prstGeom prst="rect">
            <a:avLst/>
          </a:prstGeom>
          <a:noFill/>
        </p:spPr>
        <p:txBody>
          <a:bodyPr anchor="t"/>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algn="ctr" fontAlgn="ctr">
              <a:spcAft>
                <a:spcPts val="0"/>
              </a:spcAft>
              <a:buClrTx/>
              <a:buNone/>
            </a:pPr>
            <a:r>
              <a:rPr lang="en-US" sz="1688" kern="0" dirty="0" smtClean="0">
                <a:solidFill>
                  <a:schemeClr val="tx1">
                    <a:lumMod val="75000"/>
                    <a:lumOff val="25000"/>
                  </a:schemeClr>
                </a:solidFill>
                <a:latin typeface="Century Gothic" panose="020B0502020202020204" pitchFamily="34" charset="0"/>
              </a:rPr>
              <a:t>Migration from IMb Tracing to IV – our single source for next day data</a:t>
            </a:r>
            <a:endParaRPr lang="en-US" sz="3000" kern="0" dirty="0">
              <a:solidFill>
                <a:schemeClr val="tx1">
                  <a:lumMod val="75000"/>
                  <a:lumOff val="25000"/>
                </a:schemeClr>
              </a:solidFill>
              <a:latin typeface="Century Gothic" panose="020B0502020202020204" pitchFamily="34" charset="0"/>
            </a:endParaRPr>
          </a:p>
        </p:txBody>
      </p:sp>
      <p:grpSp>
        <p:nvGrpSpPr>
          <p:cNvPr id="75" name="Group 74"/>
          <p:cNvGrpSpPr/>
          <p:nvPr/>
        </p:nvGrpSpPr>
        <p:grpSpPr>
          <a:xfrm>
            <a:off x="2376209" y="1709289"/>
            <a:ext cx="4369648" cy="4369648"/>
            <a:chOff x="2251860" y="1584940"/>
            <a:chExt cx="4618346" cy="4618346"/>
          </a:xfrm>
        </p:grpSpPr>
        <p:sp>
          <p:nvSpPr>
            <p:cNvPr id="43" name="Text Placeholder 6"/>
            <p:cNvSpPr txBox="1">
              <a:spLocks/>
            </p:cNvSpPr>
            <p:nvPr/>
          </p:nvSpPr>
          <p:spPr>
            <a:xfrm rot="21540000">
              <a:off x="2251860" y="1584940"/>
              <a:ext cx="4618346" cy="4618346"/>
            </a:xfrm>
            <a:prstGeom prst="rect">
              <a:avLst/>
            </a:prstGeom>
            <a:noFill/>
          </p:spPr>
          <p:txBody>
            <a:bodyPr anchor="ctr">
              <a:prstTxWarp prst="textArchDown">
                <a:avLst/>
              </a:prstTxWarp>
            </a:bodyP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algn="ctr">
                <a:spcAft>
                  <a:spcPts val="0"/>
                </a:spcAft>
                <a:buClrTx/>
                <a:buNone/>
              </a:pPr>
              <a:r>
                <a:rPr lang="en-US" sz="2400" b="1" kern="0" spc="350" dirty="0" smtClean="0">
                  <a:solidFill>
                    <a:schemeClr val="bg1">
                      <a:lumMod val="85000"/>
                    </a:schemeClr>
                  </a:solidFill>
                  <a:latin typeface="Century Gothic" panose="020B0502020202020204" pitchFamily="34" charset="0"/>
                </a:rPr>
                <a:t>COMMUNICATION COMMUNICATION</a:t>
              </a:r>
            </a:p>
          </p:txBody>
        </p:sp>
        <p:sp>
          <p:nvSpPr>
            <p:cNvPr id="45" name="Text Placeholder 6"/>
            <p:cNvSpPr txBox="1">
              <a:spLocks/>
            </p:cNvSpPr>
            <p:nvPr/>
          </p:nvSpPr>
          <p:spPr>
            <a:xfrm>
              <a:off x="2313812" y="1647736"/>
              <a:ext cx="4492694" cy="4492693"/>
            </a:xfrm>
            <a:prstGeom prst="rect">
              <a:avLst/>
            </a:prstGeom>
            <a:noFill/>
          </p:spPr>
          <p:txBody>
            <a:bodyPr anchor="ctr">
              <a:prstTxWarp prst="textArchUp">
                <a:avLst/>
              </a:prstTxWarp>
            </a:bodyP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algn="ctr">
                <a:spcAft>
                  <a:spcPts val="0"/>
                </a:spcAft>
                <a:buClrTx/>
                <a:buNone/>
              </a:pPr>
              <a:r>
                <a:rPr lang="en-US" sz="2400" b="1" kern="0" spc="350" dirty="0" smtClean="0">
                  <a:solidFill>
                    <a:schemeClr val="bg1">
                      <a:lumMod val="85000"/>
                    </a:schemeClr>
                  </a:solidFill>
                  <a:latin typeface="Century Gothic" panose="020B0502020202020204" pitchFamily="34" charset="0"/>
                </a:rPr>
                <a:t>COMMUNICATION COMMUNICATION</a:t>
              </a:r>
            </a:p>
          </p:txBody>
        </p:sp>
      </p:grpSp>
      <p:grpSp>
        <p:nvGrpSpPr>
          <p:cNvPr id="74" name="Group 73"/>
          <p:cNvGrpSpPr/>
          <p:nvPr/>
        </p:nvGrpSpPr>
        <p:grpSpPr>
          <a:xfrm>
            <a:off x="3522105" y="2860613"/>
            <a:ext cx="2077487" cy="2077487"/>
            <a:chOff x="3462975" y="2801791"/>
            <a:chExt cx="2195727" cy="2195727"/>
          </a:xfrm>
        </p:grpSpPr>
        <p:sp>
          <p:nvSpPr>
            <p:cNvPr id="44" name="Text Placeholder 6"/>
            <p:cNvSpPr txBox="1">
              <a:spLocks/>
            </p:cNvSpPr>
            <p:nvPr/>
          </p:nvSpPr>
          <p:spPr>
            <a:xfrm rot="120000">
              <a:off x="3679517" y="3015780"/>
              <a:ext cx="1787746" cy="1787746"/>
            </a:xfrm>
            <a:prstGeom prst="ellipse">
              <a:avLst/>
            </a:prstGeom>
            <a:solidFill>
              <a:srgbClr val="5193C6"/>
            </a:solidFill>
          </p:spPr>
          <p:txBody>
            <a:bodyPr anchor="ct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algn="ctr" fontAlgn="ctr">
                <a:spcAft>
                  <a:spcPts val="0"/>
                </a:spcAft>
                <a:buClrTx/>
                <a:buNone/>
              </a:pPr>
              <a:endParaRPr lang="en-US" sz="3000" kern="0" dirty="0">
                <a:solidFill>
                  <a:schemeClr val="bg1"/>
                </a:solidFill>
                <a:latin typeface="Century Gothic" panose="020B0502020202020204" pitchFamily="34" charset="0"/>
              </a:endParaRP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0000">
              <a:off x="3562201" y="3309633"/>
              <a:ext cx="2008371" cy="1180431"/>
            </a:xfrm>
            <a:prstGeom prst="rect">
              <a:avLst/>
            </a:prstGeom>
            <a:effectLst>
              <a:outerShdw blurRad="50800" dist="38100" dir="2700000" algn="tl" rotWithShape="0">
                <a:prstClr val="black">
                  <a:alpha val="40000"/>
                </a:prstClr>
              </a:outerShdw>
            </a:effectLst>
          </p:spPr>
        </p:pic>
        <p:sp>
          <p:nvSpPr>
            <p:cNvPr id="46" name="Text Placeholder 6"/>
            <p:cNvSpPr txBox="1">
              <a:spLocks/>
            </p:cNvSpPr>
            <p:nvPr/>
          </p:nvSpPr>
          <p:spPr>
            <a:xfrm>
              <a:off x="3462975" y="2801791"/>
              <a:ext cx="2195727" cy="2195727"/>
            </a:xfrm>
            <a:prstGeom prst="rect">
              <a:avLst/>
            </a:prstGeom>
            <a:noFill/>
          </p:spPr>
          <p:txBody>
            <a:bodyPr anchor="ctr">
              <a:prstTxWarp prst="textArchDown">
                <a:avLst/>
              </a:prstTxWarp>
            </a:bodyP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algn="ctr">
                <a:spcAft>
                  <a:spcPts val="0"/>
                </a:spcAft>
                <a:buClrTx/>
                <a:buNone/>
              </a:pPr>
              <a:r>
                <a:rPr lang="en-US" sz="2400" b="1" kern="0" dirty="0" smtClean="0">
                  <a:solidFill>
                    <a:schemeClr val="tx1">
                      <a:lumMod val="65000"/>
                      <a:lumOff val="35000"/>
                    </a:schemeClr>
                  </a:solidFill>
                  <a:latin typeface="Century Gothic" panose="020B0502020202020204" pitchFamily="34" charset="0"/>
                </a:rPr>
                <a:t>IS HERE!</a:t>
              </a:r>
            </a:p>
          </p:txBody>
        </p:sp>
      </p:grpSp>
      <p:sp>
        <p:nvSpPr>
          <p:cNvPr id="3" name="Oval 2"/>
          <p:cNvSpPr/>
          <p:nvPr/>
        </p:nvSpPr>
        <p:spPr>
          <a:xfrm>
            <a:off x="3408404" y="2755755"/>
            <a:ext cx="2305258" cy="2305258"/>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2539405" y="1606258"/>
            <a:ext cx="6234546" cy="4323755"/>
            <a:chOff x="2539405" y="1606258"/>
            <a:chExt cx="6234546" cy="4323755"/>
          </a:xfrm>
        </p:grpSpPr>
        <p:sp>
          <p:nvSpPr>
            <p:cNvPr id="51" name="Text Placeholder 2"/>
            <p:cNvSpPr txBox="1">
              <a:spLocks/>
            </p:cNvSpPr>
            <p:nvPr/>
          </p:nvSpPr>
          <p:spPr>
            <a:xfrm>
              <a:off x="6258460" y="1606258"/>
              <a:ext cx="2515491" cy="779296"/>
            </a:xfrm>
            <a:prstGeom prst="rect">
              <a:avLst/>
            </a:prstGeom>
          </p:spPr>
          <p:txBody>
            <a:bodyPr anchor="ct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a:lnSpc>
                  <a:spcPct val="90000"/>
                </a:lnSpc>
                <a:spcBef>
                  <a:spcPts val="0"/>
                </a:spcBef>
                <a:spcAft>
                  <a:spcPts val="1200"/>
                </a:spcAft>
                <a:buNone/>
              </a:pPr>
              <a:r>
                <a:rPr lang="en-US" sz="1600" b="1" kern="0" dirty="0" smtClean="0">
                  <a:solidFill>
                    <a:schemeClr val="tx1">
                      <a:lumMod val="75000"/>
                      <a:lumOff val="25000"/>
                    </a:schemeClr>
                  </a:solidFill>
                  <a:latin typeface="Century Gothic" panose="020B0502020202020204" pitchFamily="34" charset="0"/>
                </a:rPr>
                <a:t>THANK YOU </a:t>
              </a:r>
              <a:r>
                <a:rPr lang="en-US" sz="1600" kern="0" dirty="0" smtClean="0">
                  <a:solidFill>
                    <a:schemeClr val="tx1">
                      <a:lumMod val="75000"/>
                      <a:lumOff val="25000"/>
                    </a:schemeClr>
                  </a:solidFill>
                  <a:latin typeface="Century Gothic" panose="020B0502020202020204" pitchFamily="34" charset="0"/>
                </a:rPr>
                <a:t>to those who have migrated!</a:t>
              </a:r>
              <a:endParaRPr lang="en-US" sz="1100" kern="0" dirty="0">
                <a:solidFill>
                  <a:schemeClr val="tx1">
                    <a:lumMod val="75000"/>
                    <a:lumOff val="25000"/>
                  </a:schemeClr>
                </a:solidFill>
                <a:latin typeface="Century Gothic" panose="020B0502020202020204" pitchFamily="34" charset="0"/>
              </a:endParaRPr>
            </a:p>
          </p:txBody>
        </p:sp>
        <p:sp>
          <p:nvSpPr>
            <p:cNvPr id="5" name="Block Arc 4"/>
            <p:cNvSpPr/>
            <p:nvPr/>
          </p:nvSpPr>
          <p:spPr>
            <a:xfrm>
              <a:off x="2539405" y="1886756"/>
              <a:ext cx="4043256" cy="4043257"/>
            </a:xfrm>
            <a:prstGeom prst="blockArc">
              <a:avLst>
                <a:gd name="adj1" fmla="val 16176694"/>
                <a:gd name="adj2" fmla="val 19283858"/>
                <a:gd name="adj3" fmla="val 19830"/>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12"/>
            <p:cNvPicPr>
              <a:picLocks noChangeAspect="1"/>
            </p:cNvPicPr>
            <p:nvPr/>
          </p:nvPicPr>
          <p:blipFill>
            <a:blip r:embed="rId4"/>
            <a:stretch>
              <a:fillRect/>
            </a:stretch>
          </p:blipFill>
          <p:spPr>
            <a:xfrm>
              <a:off x="4956640" y="2143180"/>
              <a:ext cx="624150" cy="604291"/>
            </a:xfrm>
            <a:prstGeom prst="rect">
              <a:avLst/>
            </a:prstGeom>
          </p:spPr>
        </p:pic>
      </p:grpSp>
      <p:grpSp>
        <p:nvGrpSpPr>
          <p:cNvPr id="90" name="Group 89"/>
          <p:cNvGrpSpPr/>
          <p:nvPr/>
        </p:nvGrpSpPr>
        <p:grpSpPr>
          <a:xfrm>
            <a:off x="2544469" y="1886757"/>
            <a:ext cx="6265652" cy="4043256"/>
            <a:chOff x="2544469" y="1886757"/>
            <a:chExt cx="6265652" cy="4043256"/>
          </a:xfrm>
        </p:grpSpPr>
        <p:sp>
          <p:nvSpPr>
            <p:cNvPr id="52" name="Text Placeholder 2"/>
            <p:cNvSpPr txBox="1">
              <a:spLocks/>
            </p:cNvSpPr>
            <p:nvPr/>
          </p:nvSpPr>
          <p:spPr>
            <a:xfrm>
              <a:off x="6928614" y="3021760"/>
              <a:ext cx="1881507" cy="1096893"/>
            </a:xfrm>
            <a:prstGeom prst="rect">
              <a:avLst/>
            </a:prstGeom>
          </p:spPr>
          <p:txBody>
            <a:bodyPr anchor="ct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a:lnSpc>
                  <a:spcPct val="90000"/>
                </a:lnSpc>
                <a:spcBef>
                  <a:spcPts val="0"/>
                </a:spcBef>
                <a:spcAft>
                  <a:spcPts val="1200"/>
                </a:spcAft>
                <a:buNone/>
              </a:pPr>
              <a:r>
                <a:rPr lang="en-US" sz="1600" kern="0" dirty="0">
                  <a:solidFill>
                    <a:schemeClr val="tx1">
                      <a:lumMod val="75000"/>
                      <a:lumOff val="25000"/>
                    </a:schemeClr>
                  </a:solidFill>
                  <a:latin typeface="Century Gothic" panose="020B0502020202020204" pitchFamily="34" charset="0"/>
                </a:rPr>
                <a:t>O</a:t>
              </a:r>
              <a:r>
                <a:rPr lang="en-US" sz="1600" kern="0" dirty="0" smtClean="0">
                  <a:solidFill>
                    <a:schemeClr val="tx1">
                      <a:lumMod val="75000"/>
                      <a:lumOff val="25000"/>
                    </a:schemeClr>
                  </a:solidFill>
                  <a:latin typeface="Century Gothic" panose="020B0502020202020204" pitchFamily="34" charset="0"/>
                </a:rPr>
                <a:t>ver </a:t>
              </a:r>
              <a:r>
                <a:rPr lang="en-US" sz="1600" kern="0" dirty="0">
                  <a:solidFill>
                    <a:schemeClr val="tx1">
                      <a:lumMod val="75000"/>
                      <a:lumOff val="25000"/>
                    </a:schemeClr>
                  </a:solidFill>
                  <a:latin typeface="Century Gothic" panose="020B0502020202020204" pitchFamily="34" charset="0"/>
                </a:rPr>
                <a:t>400 new mailers joined </a:t>
              </a:r>
              <a:r>
                <a:rPr lang="en-US" sz="1600" kern="0" dirty="0" smtClean="0">
                  <a:solidFill>
                    <a:schemeClr val="tx1">
                      <a:lumMod val="75000"/>
                      <a:lumOff val="25000"/>
                    </a:schemeClr>
                  </a:solidFill>
                  <a:latin typeface="Century Gothic" panose="020B0502020202020204" pitchFamily="34" charset="0"/>
                </a:rPr>
                <a:t>IV </a:t>
              </a:r>
              <a:r>
                <a:rPr lang="en-US" sz="1600" kern="0" dirty="0">
                  <a:solidFill>
                    <a:schemeClr val="tx1">
                      <a:lumMod val="75000"/>
                      <a:lumOff val="25000"/>
                    </a:schemeClr>
                  </a:solidFill>
                  <a:latin typeface="Century Gothic" panose="020B0502020202020204" pitchFamily="34" charset="0"/>
                </a:rPr>
                <a:t>since </a:t>
              </a:r>
              <a:r>
                <a:rPr lang="en-US" sz="1600" b="1" kern="0" dirty="0" smtClean="0">
                  <a:solidFill>
                    <a:schemeClr val="tx1">
                      <a:lumMod val="75000"/>
                      <a:lumOff val="25000"/>
                    </a:schemeClr>
                  </a:solidFill>
                  <a:latin typeface="Century Gothic" panose="020B0502020202020204" pitchFamily="34" charset="0"/>
                </a:rPr>
                <a:t>July 1</a:t>
              </a:r>
              <a:endParaRPr lang="en-US" sz="1600" b="1" kern="0" dirty="0">
                <a:solidFill>
                  <a:schemeClr val="tx1">
                    <a:lumMod val="75000"/>
                    <a:lumOff val="25000"/>
                  </a:schemeClr>
                </a:solidFill>
                <a:latin typeface="Century Gothic" panose="020B0502020202020204" pitchFamily="34" charset="0"/>
              </a:endParaRPr>
            </a:p>
          </p:txBody>
        </p:sp>
        <p:sp>
          <p:nvSpPr>
            <p:cNvPr id="63" name="Block Arc 62"/>
            <p:cNvSpPr/>
            <p:nvPr/>
          </p:nvSpPr>
          <p:spPr>
            <a:xfrm rot="3060000">
              <a:off x="2544470" y="1886756"/>
              <a:ext cx="4043256" cy="4043257"/>
            </a:xfrm>
            <a:prstGeom prst="blockArc">
              <a:avLst>
                <a:gd name="adj1" fmla="val 16176694"/>
                <a:gd name="adj2" fmla="val 19283858"/>
                <a:gd name="adj3" fmla="val 19830"/>
              </a:avLst>
            </a:prstGeom>
            <a:solidFill>
              <a:srgbClr val="2763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3"/>
            <p:cNvPicPr>
              <a:picLocks noChangeAspect="1"/>
            </p:cNvPicPr>
            <p:nvPr/>
          </p:nvPicPr>
          <p:blipFill>
            <a:blip r:embed="rId5"/>
            <a:stretch>
              <a:fillRect/>
            </a:stretch>
          </p:blipFill>
          <p:spPr>
            <a:xfrm>
              <a:off x="5769540" y="3191256"/>
              <a:ext cx="705336" cy="702372"/>
            </a:xfrm>
            <a:prstGeom prst="rect">
              <a:avLst/>
            </a:prstGeom>
          </p:spPr>
        </p:pic>
      </p:grpSp>
      <p:grpSp>
        <p:nvGrpSpPr>
          <p:cNvPr id="94" name="Group 93"/>
          <p:cNvGrpSpPr/>
          <p:nvPr/>
        </p:nvGrpSpPr>
        <p:grpSpPr>
          <a:xfrm>
            <a:off x="58994" y="1886757"/>
            <a:ext cx="6518346" cy="4043256"/>
            <a:chOff x="58994" y="1886757"/>
            <a:chExt cx="6518346" cy="4043256"/>
          </a:xfrm>
        </p:grpSpPr>
        <p:sp>
          <p:nvSpPr>
            <p:cNvPr id="54" name="Text Placeholder 2"/>
            <p:cNvSpPr txBox="1">
              <a:spLocks/>
            </p:cNvSpPr>
            <p:nvPr/>
          </p:nvSpPr>
          <p:spPr>
            <a:xfrm>
              <a:off x="58994" y="3028429"/>
              <a:ext cx="2188881" cy="1096893"/>
            </a:xfrm>
            <a:prstGeom prst="rect">
              <a:avLst/>
            </a:prstGeom>
          </p:spPr>
          <p:txBody>
            <a:bodyPr anchor="ct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algn="r">
                <a:lnSpc>
                  <a:spcPct val="90000"/>
                </a:lnSpc>
                <a:spcBef>
                  <a:spcPts val="0"/>
                </a:spcBef>
                <a:spcAft>
                  <a:spcPts val="1200"/>
                </a:spcAft>
                <a:buNone/>
              </a:pPr>
              <a:r>
                <a:rPr lang="en-US" sz="1600" b="1" kern="0" dirty="0">
                  <a:solidFill>
                    <a:schemeClr val="tx1">
                      <a:lumMod val="75000"/>
                      <a:lumOff val="25000"/>
                    </a:schemeClr>
                  </a:solidFill>
                  <a:latin typeface="Century Gothic" panose="020B0502020202020204" pitchFamily="34" charset="0"/>
                </a:rPr>
                <a:t>December </a:t>
              </a:r>
              <a:r>
                <a:rPr lang="en-US" sz="1600" b="1" kern="0" dirty="0" smtClean="0">
                  <a:solidFill>
                    <a:schemeClr val="tx1">
                      <a:lumMod val="75000"/>
                      <a:lumOff val="25000"/>
                    </a:schemeClr>
                  </a:solidFill>
                  <a:latin typeface="Century Gothic" panose="020B0502020202020204" pitchFamily="34" charset="0"/>
                </a:rPr>
                <a:t>11</a:t>
              </a:r>
              <a:br>
                <a:rPr lang="en-US" sz="1600" b="1" kern="0" dirty="0" smtClean="0">
                  <a:solidFill>
                    <a:schemeClr val="tx1">
                      <a:lumMod val="75000"/>
                      <a:lumOff val="25000"/>
                    </a:schemeClr>
                  </a:solidFill>
                  <a:latin typeface="Century Gothic" panose="020B0502020202020204" pitchFamily="34" charset="0"/>
                </a:rPr>
              </a:br>
              <a:r>
                <a:rPr lang="en-US" sz="1600" kern="0" dirty="0" smtClean="0">
                  <a:solidFill>
                    <a:schemeClr val="tx1">
                      <a:lumMod val="75000"/>
                      <a:lumOff val="25000"/>
                    </a:schemeClr>
                  </a:solidFill>
                  <a:latin typeface="Century Gothic" panose="020B0502020202020204" pitchFamily="34" charset="0"/>
                </a:rPr>
                <a:t>customer schedules removed from </a:t>
              </a:r>
              <a:br>
                <a:rPr lang="en-US" sz="1600" kern="0" dirty="0" smtClean="0">
                  <a:solidFill>
                    <a:schemeClr val="tx1">
                      <a:lumMod val="75000"/>
                      <a:lumOff val="25000"/>
                    </a:schemeClr>
                  </a:solidFill>
                  <a:latin typeface="Century Gothic" panose="020B0502020202020204" pitchFamily="34" charset="0"/>
                </a:rPr>
              </a:br>
              <a:r>
                <a:rPr lang="en-US" sz="1600" kern="0" dirty="0" err="1" smtClean="0">
                  <a:solidFill>
                    <a:schemeClr val="tx1">
                      <a:lumMod val="75000"/>
                      <a:lumOff val="25000"/>
                    </a:schemeClr>
                  </a:solidFill>
                  <a:latin typeface="Century Gothic" panose="020B0502020202020204" pitchFamily="34" charset="0"/>
                </a:rPr>
                <a:t>IMb</a:t>
              </a:r>
              <a:r>
                <a:rPr lang="en-US" sz="1600" kern="0" dirty="0" smtClean="0">
                  <a:solidFill>
                    <a:schemeClr val="tx1">
                      <a:lumMod val="75000"/>
                      <a:lumOff val="25000"/>
                    </a:schemeClr>
                  </a:solidFill>
                  <a:latin typeface="Century Gothic" panose="020B0502020202020204" pitchFamily="34" charset="0"/>
                </a:rPr>
                <a:t> tracing</a:t>
              </a:r>
              <a:endParaRPr lang="en-US" sz="1600" kern="0" dirty="0">
                <a:solidFill>
                  <a:schemeClr val="tx1">
                    <a:lumMod val="75000"/>
                    <a:lumOff val="25000"/>
                  </a:schemeClr>
                </a:solidFill>
                <a:latin typeface="Century Gothic" panose="020B0502020202020204" pitchFamily="34" charset="0"/>
              </a:endParaRPr>
            </a:p>
          </p:txBody>
        </p:sp>
        <p:sp>
          <p:nvSpPr>
            <p:cNvPr id="77" name="Block Arc 76"/>
            <p:cNvSpPr/>
            <p:nvPr/>
          </p:nvSpPr>
          <p:spPr>
            <a:xfrm rot="15420000">
              <a:off x="2534084" y="1886756"/>
              <a:ext cx="4043256" cy="4043257"/>
            </a:xfrm>
            <a:prstGeom prst="blockArc">
              <a:avLst>
                <a:gd name="adj1" fmla="val 16176694"/>
                <a:gd name="adj2" fmla="val 19283858"/>
                <a:gd name="adj3" fmla="val 19830"/>
              </a:avLst>
            </a:prstGeom>
            <a:solidFill>
              <a:srgbClr val="73A9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5" name="Picture 24"/>
            <p:cNvPicPr>
              <a:picLocks noChangeAspect="1"/>
            </p:cNvPicPr>
            <p:nvPr/>
          </p:nvPicPr>
          <p:blipFill>
            <a:blip r:embed="rId6">
              <a:lum bright="70000" contrast="-70000"/>
            </a:blip>
            <a:stretch>
              <a:fillRect/>
            </a:stretch>
          </p:blipFill>
          <p:spPr>
            <a:xfrm>
              <a:off x="2673025" y="3260770"/>
              <a:ext cx="604784" cy="604784"/>
            </a:xfrm>
            <a:prstGeom prst="rect">
              <a:avLst/>
            </a:prstGeom>
          </p:spPr>
        </p:pic>
      </p:grpSp>
      <p:grpSp>
        <p:nvGrpSpPr>
          <p:cNvPr id="95" name="Group 94"/>
          <p:cNvGrpSpPr/>
          <p:nvPr/>
        </p:nvGrpSpPr>
        <p:grpSpPr>
          <a:xfrm>
            <a:off x="497602" y="1606259"/>
            <a:ext cx="6079737" cy="4323754"/>
            <a:chOff x="497602" y="1606259"/>
            <a:chExt cx="6079737" cy="4323754"/>
          </a:xfrm>
        </p:grpSpPr>
        <p:sp>
          <p:nvSpPr>
            <p:cNvPr id="55" name="Text Placeholder 2"/>
            <p:cNvSpPr txBox="1">
              <a:spLocks/>
            </p:cNvSpPr>
            <p:nvPr/>
          </p:nvSpPr>
          <p:spPr>
            <a:xfrm>
              <a:off x="497602" y="1606259"/>
              <a:ext cx="2293933" cy="779296"/>
            </a:xfrm>
            <a:prstGeom prst="rect">
              <a:avLst/>
            </a:prstGeom>
          </p:spPr>
          <p:txBody>
            <a:bodyPr anchor="ct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algn="r">
                <a:lnSpc>
                  <a:spcPct val="90000"/>
                </a:lnSpc>
                <a:spcBef>
                  <a:spcPts val="0"/>
                </a:spcBef>
                <a:spcAft>
                  <a:spcPts val="1200"/>
                </a:spcAft>
                <a:buNone/>
              </a:pPr>
              <a:r>
                <a:rPr lang="en-US" sz="1600" b="1" kern="0" dirty="0" smtClean="0">
                  <a:solidFill>
                    <a:schemeClr val="tx1">
                      <a:lumMod val="75000"/>
                      <a:lumOff val="25000"/>
                    </a:schemeClr>
                  </a:solidFill>
                  <a:latin typeface="Century Gothic" panose="020B0502020202020204" pitchFamily="34" charset="0"/>
                </a:rPr>
                <a:t>December 31</a:t>
              </a:r>
              <a:br>
                <a:rPr lang="en-US" sz="1600" b="1" kern="0" dirty="0" smtClean="0">
                  <a:solidFill>
                    <a:schemeClr val="tx1">
                      <a:lumMod val="75000"/>
                      <a:lumOff val="25000"/>
                    </a:schemeClr>
                  </a:solidFill>
                  <a:latin typeface="Century Gothic" panose="020B0502020202020204" pitchFamily="34" charset="0"/>
                </a:rPr>
              </a:br>
              <a:r>
                <a:rPr lang="en-US" sz="1600" kern="0" dirty="0" smtClean="0">
                  <a:solidFill>
                    <a:schemeClr val="tx1">
                      <a:lumMod val="75000"/>
                      <a:lumOff val="25000"/>
                    </a:schemeClr>
                  </a:solidFill>
                  <a:latin typeface="Century Gothic" panose="020B0502020202020204" pitchFamily="34" charset="0"/>
                </a:rPr>
                <a:t>IMb </a:t>
              </a:r>
              <a:r>
                <a:rPr lang="en-US" sz="1600" kern="0" dirty="0">
                  <a:solidFill>
                    <a:schemeClr val="tx1">
                      <a:lumMod val="75000"/>
                      <a:lumOff val="25000"/>
                    </a:schemeClr>
                  </a:solidFill>
                  <a:latin typeface="Century Gothic" panose="020B0502020202020204" pitchFamily="34" charset="0"/>
                </a:rPr>
                <a:t>Tracing retired</a:t>
              </a:r>
            </a:p>
          </p:txBody>
        </p:sp>
        <p:sp>
          <p:nvSpPr>
            <p:cNvPr id="78" name="Block Arc 77"/>
            <p:cNvSpPr/>
            <p:nvPr/>
          </p:nvSpPr>
          <p:spPr>
            <a:xfrm rot="18480000">
              <a:off x="2534083" y="1886756"/>
              <a:ext cx="4043256" cy="4043257"/>
            </a:xfrm>
            <a:prstGeom prst="blockArc">
              <a:avLst>
                <a:gd name="adj1" fmla="val 16176694"/>
                <a:gd name="adj2" fmla="val 19310422"/>
                <a:gd name="adj3" fmla="val 19832"/>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8" name="Picture 27"/>
            <p:cNvPicPr>
              <a:picLocks noChangeAspect="1"/>
            </p:cNvPicPr>
            <p:nvPr/>
          </p:nvPicPr>
          <p:blipFill>
            <a:blip r:embed="rId7">
              <a:lum bright="70000" contrast="-70000"/>
            </a:blip>
            <a:stretch>
              <a:fillRect/>
            </a:stretch>
          </p:blipFill>
          <p:spPr>
            <a:xfrm>
              <a:off x="3550273" y="2133012"/>
              <a:ext cx="647912" cy="649846"/>
            </a:xfrm>
            <a:prstGeom prst="rect">
              <a:avLst/>
            </a:prstGeom>
          </p:spPr>
        </p:pic>
      </p:grpSp>
      <p:grpSp>
        <p:nvGrpSpPr>
          <p:cNvPr id="93" name="Group 92"/>
          <p:cNvGrpSpPr/>
          <p:nvPr/>
        </p:nvGrpSpPr>
        <p:grpSpPr>
          <a:xfrm>
            <a:off x="-224727" y="1886756"/>
            <a:ext cx="6804407" cy="4091295"/>
            <a:chOff x="-224727" y="1886756"/>
            <a:chExt cx="6804407" cy="4091295"/>
          </a:xfrm>
        </p:grpSpPr>
        <p:sp>
          <p:nvSpPr>
            <p:cNvPr id="42" name="Text Placeholder 2"/>
            <p:cNvSpPr txBox="1">
              <a:spLocks/>
            </p:cNvSpPr>
            <p:nvPr/>
          </p:nvSpPr>
          <p:spPr>
            <a:xfrm>
              <a:off x="-224727" y="4881158"/>
              <a:ext cx="2757063" cy="1096893"/>
            </a:xfrm>
            <a:prstGeom prst="rect">
              <a:avLst/>
            </a:prstGeom>
          </p:spPr>
          <p:txBody>
            <a:bodyPr anchor="ct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algn="r">
                <a:lnSpc>
                  <a:spcPct val="90000"/>
                </a:lnSpc>
                <a:spcBef>
                  <a:spcPts val="0"/>
                </a:spcBef>
                <a:spcAft>
                  <a:spcPts val="1200"/>
                </a:spcAft>
                <a:buNone/>
              </a:pPr>
              <a:r>
                <a:rPr lang="en-US" sz="1600" b="1" kern="0" dirty="0" smtClean="0">
                  <a:solidFill>
                    <a:schemeClr val="tx1">
                      <a:lumMod val="75000"/>
                      <a:lumOff val="25000"/>
                    </a:schemeClr>
                  </a:solidFill>
                  <a:latin typeface="Century Gothic" panose="020B0502020202020204" pitchFamily="34" charset="0"/>
                </a:rPr>
                <a:t>December 1</a:t>
              </a:r>
              <a:r>
                <a:rPr lang="en-US" sz="1600" kern="0" dirty="0" smtClean="0">
                  <a:solidFill>
                    <a:schemeClr val="tx1">
                      <a:lumMod val="75000"/>
                      <a:lumOff val="25000"/>
                    </a:schemeClr>
                  </a:solidFill>
                  <a:latin typeface="Century Gothic" panose="020B0502020202020204" pitchFamily="34" charset="0"/>
                </a:rPr>
                <a:t/>
              </a:r>
              <a:br>
                <a:rPr lang="en-US" sz="1600" kern="0" dirty="0" smtClean="0">
                  <a:solidFill>
                    <a:schemeClr val="tx1">
                      <a:lumMod val="75000"/>
                      <a:lumOff val="25000"/>
                    </a:schemeClr>
                  </a:solidFill>
                  <a:latin typeface="Century Gothic" panose="020B0502020202020204" pitchFamily="34" charset="0"/>
                </a:rPr>
              </a:br>
              <a:r>
                <a:rPr lang="en-US" sz="1600" kern="0" dirty="0" smtClean="0">
                  <a:solidFill>
                    <a:schemeClr val="tx1">
                      <a:lumMod val="75000"/>
                      <a:lumOff val="25000"/>
                    </a:schemeClr>
                  </a:solidFill>
                  <a:latin typeface="Century Gothic" panose="020B0502020202020204" pitchFamily="34" charset="0"/>
                </a:rPr>
                <a:t>IV becomes the single source for Mail Visibility, Reporting &amp; Tracking</a:t>
              </a:r>
              <a:endParaRPr lang="en-US" sz="1600" kern="0" dirty="0">
                <a:solidFill>
                  <a:schemeClr val="tx1">
                    <a:lumMod val="75000"/>
                    <a:lumOff val="25000"/>
                  </a:schemeClr>
                </a:solidFill>
                <a:latin typeface="Century Gothic" panose="020B0502020202020204" pitchFamily="34" charset="0"/>
              </a:endParaRPr>
            </a:p>
          </p:txBody>
        </p:sp>
        <p:sp>
          <p:nvSpPr>
            <p:cNvPr id="76" name="Block Arc 75"/>
            <p:cNvSpPr/>
            <p:nvPr/>
          </p:nvSpPr>
          <p:spPr>
            <a:xfrm rot="12300000">
              <a:off x="2536424" y="1886756"/>
              <a:ext cx="4043256" cy="4043257"/>
            </a:xfrm>
            <a:prstGeom prst="blockArc">
              <a:avLst>
                <a:gd name="adj1" fmla="val 16176694"/>
                <a:gd name="adj2" fmla="val 19283858"/>
                <a:gd name="adj3" fmla="val 1983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7" name="Group 66"/>
            <p:cNvGrpSpPr/>
            <p:nvPr/>
          </p:nvGrpSpPr>
          <p:grpSpPr>
            <a:xfrm>
              <a:off x="2872254" y="4473912"/>
              <a:ext cx="779973" cy="826450"/>
              <a:chOff x="4905574" y="4803840"/>
              <a:chExt cx="962276" cy="1019614"/>
            </a:xfrm>
          </p:grpSpPr>
          <p:sp>
            <p:nvSpPr>
              <p:cNvPr id="15" name="Oval 14"/>
              <p:cNvSpPr/>
              <p:nvPr/>
            </p:nvSpPr>
            <p:spPr>
              <a:xfrm>
                <a:off x="5315983" y="4834195"/>
                <a:ext cx="138904" cy="1389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4905574" y="4803840"/>
                <a:ext cx="138904" cy="1389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073920" y="5466837"/>
                <a:ext cx="138904" cy="1389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61" idx="7"/>
              </p:cNvCxnSpPr>
              <p:nvPr/>
            </p:nvCxnSpPr>
            <p:spPr>
              <a:xfrm flipV="1">
                <a:off x="5192482" y="5374576"/>
                <a:ext cx="111625" cy="1126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60" idx="5"/>
              </p:cNvCxnSpPr>
              <p:nvPr/>
            </p:nvCxnSpPr>
            <p:spPr>
              <a:xfrm>
                <a:off x="5024137" y="4922402"/>
                <a:ext cx="291846" cy="3080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endCxn id="15" idx="4"/>
              </p:cNvCxnSpPr>
              <p:nvPr/>
            </p:nvCxnSpPr>
            <p:spPr>
              <a:xfrm flipV="1">
                <a:off x="5385436" y="4973099"/>
                <a:ext cx="0" cy="21275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5637862" y="5684550"/>
                <a:ext cx="138904" cy="1389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p:cNvCxnSpPr>
                <a:endCxn id="79" idx="1"/>
              </p:cNvCxnSpPr>
              <p:nvPr/>
            </p:nvCxnSpPr>
            <p:spPr>
              <a:xfrm>
                <a:off x="5443063" y="5433500"/>
                <a:ext cx="215140" cy="27139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8"/>
              <a:stretch>
                <a:fillRect/>
              </a:stretch>
            </p:blipFill>
            <p:spPr>
              <a:xfrm>
                <a:off x="5119105" y="5078879"/>
                <a:ext cx="748745" cy="440171"/>
              </a:xfrm>
              <a:prstGeom prst="rect">
                <a:avLst/>
              </a:prstGeom>
            </p:spPr>
          </p:pic>
        </p:grpSp>
      </p:grpSp>
      <p:grpSp>
        <p:nvGrpSpPr>
          <p:cNvPr id="91" name="Group 90"/>
          <p:cNvGrpSpPr/>
          <p:nvPr/>
        </p:nvGrpSpPr>
        <p:grpSpPr>
          <a:xfrm>
            <a:off x="2534644" y="1886757"/>
            <a:ext cx="6453934" cy="4256788"/>
            <a:chOff x="2534644" y="1886757"/>
            <a:chExt cx="6453934" cy="4256788"/>
          </a:xfrm>
        </p:grpSpPr>
        <p:sp>
          <p:nvSpPr>
            <p:cNvPr id="65" name="Block Arc 64"/>
            <p:cNvSpPr/>
            <p:nvPr/>
          </p:nvSpPr>
          <p:spPr>
            <a:xfrm rot="6120000">
              <a:off x="2534645" y="1886756"/>
              <a:ext cx="4043256" cy="4043257"/>
            </a:xfrm>
            <a:prstGeom prst="blockArc">
              <a:avLst>
                <a:gd name="adj1" fmla="val 16176694"/>
                <a:gd name="adj2" fmla="val 19283858"/>
                <a:gd name="adj3" fmla="val 19830"/>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9" name="Picture 18"/>
            <p:cNvPicPr>
              <a:picLocks noChangeAspect="1"/>
            </p:cNvPicPr>
            <p:nvPr/>
          </p:nvPicPr>
          <p:blipFill>
            <a:blip r:embed="rId9">
              <a:lum bright="70000" contrast="-70000"/>
            </a:blip>
            <a:stretch>
              <a:fillRect/>
            </a:stretch>
          </p:blipFill>
          <p:spPr>
            <a:xfrm>
              <a:off x="5464297" y="4533057"/>
              <a:ext cx="752615" cy="752615"/>
            </a:xfrm>
            <a:prstGeom prst="rect">
              <a:avLst/>
            </a:prstGeom>
          </p:spPr>
        </p:pic>
        <p:sp>
          <p:nvSpPr>
            <p:cNvPr id="49" name="Text Placeholder 2"/>
            <p:cNvSpPr txBox="1">
              <a:spLocks/>
            </p:cNvSpPr>
            <p:nvPr/>
          </p:nvSpPr>
          <p:spPr>
            <a:xfrm>
              <a:off x="6629827" y="4969737"/>
              <a:ext cx="2358751" cy="1173808"/>
            </a:xfrm>
            <a:prstGeom prst="rect">
              <a:avLst/>
            </a:prstGeom>
          </p:spPr>
          <p:txBody>
            <a:bodyPr anchor="ct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a:lnSpc>
                  <a:spcPct val="90000"/>
                </a:lnSpc>
                <a:spcBef>
                  <a:spcPts val="0"/>
                </a:spcBef>
                <a:spcAft>
                  <a:spcPts val="1200"/>
                </a:spcAft>
                <a:buNone/>
              </a:pPr>
              <a:r>
                <a:rPr lang="en-US" sz="1600" b="1" kern="0" dirty="0" smtClean="0">
                  <a:solidFill>
                    <a:schemeClr val="tx1">
                      <a:lumMod val="75000"/>
                      <a:lumOff val="25000"/>
                    </a:schemeClr>
                  </a:solidFill>
                  <a:latin typeface="Century Gothic" panose="020B0502020202020204" pitchFamily="34" charset="0"/>
                </a:rPr>
                <a:t>November 27</a:t>
              </a:r>
              <a:br>
                <a:rPr lang="en-US" sz="1600" b="1" kern="0" dirty="0" smtClean="0">
                  <a:solidFill>
                    <a:schemeClr val="tx1">
                      <a:lumMod val="75000"/>
                      <a:lumOff val="25000"/>
                    </a:schemeClr>
                  </a:solidFill>
                  <a:latin typeface="Century Gothic" panose="020B0502020202020204" pitchFamily="34" charset="0"/>
                </a:rPr>
              </a:br>
              <a:r>
                <a:rPr lang="en-US" sz="1600" kern="0" dirty="0" smtClean="0">
                  <a:solidFill>
                    <a:schemeClr val="tx1">
                      <a:lumMod val="75000"/>
                      <a:lumOff val="25000"/>
                    </a:schemeClr>
                  </a:solidFill>
                  <a:latin typeface="Century Gothic" panose="020B0502020202020204" pitchFamily="34" charset="0"/>
                </a:rPr>
                <a:t>Announced path forward for customers with mitigating circumstances</a:t>
              </a:r>
              <a:endParaRPr lang="en-US" sz="1600" kern="0" dirty="0">
                <a:solidFill>
                  <a:schemeClr val="tx1">
                    <a:lumMod val="75000"/>
                    <a:lumOff val="25000"/>
                  </a:schemeClr>
                </a:solidFill>
                <a:latin typeface="Century Gothic" panose="020B0502020202020204" pitchFamily="34" charset="0"/>
              </a:endParaRPr>
            </a:p>
          </p:txBody>
        </p:sp>
      </p:grpSp>
      <p:grpSp>
        <p:nvGrpSpPr>
          <p:cNvPr id="92" name="Group 91"/>
          <p:cNvGrpSpPr/>
          <p:nvPr/>
        </p:nvGrpSpPr>
        <p:grpSpPr>
          <a:xfrm>
            <a:off x="2324273" y="1886756"/>
            <a:ext cx="4740286" cy="5121504"/>
            <a:chOff x="2324273" y="1886756"/>
            <a:chExt cx="4740286" cy="5121504"/>
          </a:xfrm>
        </p:grpSpPr>
        <p:sp>
          <p:nvSpPr>
            <p:cNvPr id="53" name="Text Placeholder 2"/>
            <p:cNvSpPr txBox="1">
              <a:spLocks/>
            </p:cNvSpPr>
            <p:nvPr/>
          </p:nvSpPr>
          <p:spPr>
            <a:xfrm>
              <a:off x="2324273" y="5911367"/>
              <a:ext cx="4740286" cy="1096893"/>
            </a:xfrm>
            <a:prstGeom prst="rect">
              <a:avLst/>
            </a:prstGeom>
          </p:spPr>
          <p:txBody>
            <a:bodyPr anchor="ct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a:lnSpc>
                  <a:spcPct val="90000"/>
                </a:lnSpc>
                <a:spcBef>
                  <a:spcPts val="0"/>
                </a:spcBef>
                <a:spcAft>
                  <a:spcPts val="1200"/>
                </a:spcAft>
                <a:buNone/>
              </a:pPr>
              <a:r>
                <a:rPr lang="en-US" sz="1600" b="1" kern="0" dirty="0" smtClean="0">
                  <a:solidFill>
                    <a:schemeClr val="tx1">
                      <a:lumMod val="75000"/>
                      <a:lumOff val="25000"/>
                    </a:schemeClr>
                  </a:solidFill>
                  <a:latin typeface="Century Gothic" panose="020B0502020202020204" pitchFamily="34" charset="0"/>
                </a:rPr>
                <a:t>November 30</a:t>
              </a:r>
              <a:r>
                <a:rPr lang="en-US" sz="1600" b="1" kern="0" dirty="0">
                  <a:solidFill>
                    <a:schemeClr val="tx1">
                      <a:lumMod val="75000"/>
                      <a:lumOff val="25000"/>
                    </a:schemeClr>
                  </a:solidFill>
                  <a:latin typeface="Century Gothic" panose="020B0502020202020204" pitchFamily="34" charset="0"/>
                </a:rPr>
                <a:t/>
              </a:r>
              <a:br>
                <a:rPr lang="en-US" sz="1600" b="1" kern="0" dirty="0">
                  <a:solidFill>
                    <a:schemeClr val="tx1">
                      <a:lumMod val="75000"/>
                      <a:lumOff val="25000"/>
                    </a:schemeClr>
                  </a:solidFill>
                  <a:latin typeface="Century Gothic" panose="020B0502020202020204" pitchFamily="34" charset="0"/>
                </a:rPr>
              </a:br>
              <a:r>
                <a:rPr lang="en-US" sz="1600" kern="0" dirty="0" smtClean="0">
                  <a:solidFill>
                    <a:schemeClr val="tx1">
                      <a:lumMod val="75000"/>
                      <a:lumOff val="25000"/>
                    </a:schemeClr>
                  </a:solidFill>
                  <a:latin typeface="Century Gothic" panose="020B0502020202020204" pitchFamily="34" charset="0"/>
                </a:rPr>
                <a:t>Last day to migrate from legacy to IV unless mitigating circumstances provided to USPS</a:t>
              </a:r>
            </a:p>
          </p:txBody>
        </p:sp>
        <p:sp>
          <p:nvSpPr>
            <p:cNvPr id="66" name="Block Arc 65"/>
            <p:cNvSpPr/>
            <p:nvPr/>
          </p:nvSpPr>
          <p:spPr>
            <a:xfrm rot="9240000">
              <a:off x="2534084" y="1886756"/>
              <a:ext cx="4043256" cy="4043257"/>
            </a:xfrm>
            <a:prstGeom prst="blockArc">
              <a:avLst>
                <a:gd name="adj1" fmla="val 16176694"/>
                <a:gd name="adj2" fmla="val 19283858"/>
                <a:gd name="adj3" fmla="val 19830"/>
              </a:avLst>
            </a:prstGeom>
            <a:solidFill>
              <a:srgbClr val="3383C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8" name="Group 87"/>
            <p:cNvGrpSpPr/>
            <p:nvPr/>
          </p:nvGrpSpPr>
          <p:grpSpPr>
            <a:xfrm>
              <a:off x="4231694" y="5328511"/>
              <a:ext cx="698774" cy="350808"/>
              <a:chOff x="4320515" y="5285117"/>
              <a:chExt cx="809328" cy="406310"/>
            </a:xfrm>
          </p:grpSpPr>
          <p:sp>
            <p:nvSpPr>
              <p:cNvPr id="85" name="Oval 84"/>
              <p:cNvSpPr/>
              <p:nvPr/>
            </p:nvSpPr>
            <p:spPr>
              <a:xfrm>
                <a:off x="4723531" y="5285117"/>
                <a:ext cx="406312" cy="4063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ight Arrow 85"/>
              <p:cNvSpPr/>
              <p:nvPr/>
            </p:nvSpPr>
            <p:spPr>
              <a:xfrm>
                <a:off x="4470102" y="5298529"/>
                <a:ext cx="425176" cy="379487"/>
              </a:xfrm>
              <a:prstGeom prst="rightArrow">
                <a:avLst/>
              </a:prstGeom>
              <a:solidFill>
                <a:schemeClr val="bg1"/>
              </a:solidFill>
              <a:ln>
                <a:solidFill>
                  <a:srgbClr val="3383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4320515" y="5320545"/>
                <a:ext cx="335458" cy="335454"/>
              </a:xfrm>
              <a:prstGeom prst="ellipse">
                <a:avLst/>
              </a:prstGeom>
              <a:solidFill>
                <a:schemeClr val="bg1"/>
              </a:solidFill>
              <a:ln>
                <a:solidFill>
                  <a:srgbClr val="3383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0568478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500"/>
                                        <p:tgtEl>
                                          <p:spTgt spid="9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fade">
                                      <p:cBhvr>
                                        <p:cTn id="17" dur="500"/>
                                        <p:tgtEl>
                                          <p:spTgt spid="9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500"/>
                                        <p:tgtEl>
                                          <p:spTgt spid="9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500"/>
                                        <p:tgtEl>
                                          <p:spTgt spid="9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5"/>
                                        </p:tgtEl>
                                        <p:attrNameLst>
                                          <p:attrName>style.visibility</p:attrName>
                                        </p:attrNameLst>
                                      </p:cBhvr>
                                      <p:to>
                                        <p:strVal val="visible"/>
                                      </p:to>
                                    </p:set>
                                    <p:animEffect transition="in" filter="fade">
                                      <p:cBhvr>
                                        <p:cTn id="37" dur="500"/>
                                        <p:tgtEl>
                                          <p:spTgt spid="95"/>
                                        </p:tgtEl>
                                      </p:cBhvr>
                                    </p:animEffect>
                                  </p:childTnLst>
                                </p:cTn>
                              </p:par>
                            </p:childTnLst>
                          </p:cTn>
                        </p:par>
                        <p:par>
                          <p:cTn id="38" fill="hold">
                            <p:stCondLst>
                              <p:cond delay="500"/>
                            </p:stCondLst>
                            <p:childTnLst>
                              <p:par>
                                <p:cTn id="39" presetID="21" presetClass="entr" presetSubtype="1" fill="hold" nodeType="afterEffect">
                                  <p:stCondLst>
                                    <p:cond delay="1000"/>
                                  </p:stCondLst>
                                  <p:childTnLst>
                                    <p:set>
                                      <p:cBhvr>
                                        <p:cTn id="40" dur="1" fill="hold">
                                          <p:stCondLst>
                                            <p:cond delay="0"/>
                                          </p:stCondLst>
                                        </p:cTn>
                                        <p:tgtEl>
                                          <p:spTgt spid="75"/>
                                        </p:tgtEl>
                                        <p:attrNameLst>
                                          <p:attrName>style.visibility</p:attrName>
                                        </p:attrNameLst>
                                      </p:cBhvr>
                                      <p:to>
                                        <p:strVal val="visible"/>
                                      </p:to>
                                    </p:set>
                                    <p:animEffect transition="in" filter="wheel(1)">
                                      <p:cBhvr>
                                        <p:cTn id="41" dur="2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Inaccurate Scheduled Ship Date</a:t>
            </a:r>
          </a:p>
        </p:txBody>
      </p:sp>
      <p:graphicFrame>
        <p:nvGraphicFramePr>
          <p:cNvPr id="4" name="Chart 3">
            <a:extLst>
              <a:ext uri="{FF2B5EF4-FFF2-40B4-BE49-F238E27FC236}">
                <a16:creationId xmlns:a16="http://schemas.microsoft.com/office/drawing/2014/main" xmlns="" id="{00000000-0008-0000-0600-000009000000}"/>
              </a:ext>
            </a:extLst>
          </p:cNvPr>
          <p:cNvGraphicFramePr>
            <a:graphicFrameLocks/>
          </p:cNvGraphicFramePr>
          <p:nvPr>
            <p:extLst/>
          </p:nvPr>
        </p:nvGraphicFramePr>
        <p:xfrm>
          <a:off x="228600" y="914400"/>
          <a:ext cx="8686800" cy="58123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183564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 Haul</a:t>
            </a:r>
          </a:p>
        </p:txBody>
      </p:sp>
      <p:graphicFrame>
        <p:nvGraphicFramePr>
          <p:cNvPr id="5" name="Chart 4">
            <a:extLst>
              <a:ext uri="{FF2B5EF4-FFF2-40B4-BE49-F238E27FC236}">
                <a16:creationId xmlns:a16="http://schemas.microsoft.com/office/drawing/2014/main" xmlns="" id="{00000000-0008-0000-0600-00000A000000}"/>
              </a:ext>
            </a:extLst>
          </p:cNvPr>
          <p:cNvGraphicFramePr>
            <a:graphicFrameLocks/>
          </p:cNvGraphicFramePr>
          <p:nvPr>
            <p:extLst/>
          </p:nvPr>
        </p:nvGraphicFramePr>
        <p:xfrm>
          <a:off x="228600" y="914400"/>
          <a:ext cx="8686800" cy="58123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268499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Piece Scan</a:t>
            </a:r>
          </a:p>
        </p:txBody>
      </p:sp>
      <p:graphicFrame>
        <p:nvGraphicFramePr>
          <p:cNvPr id="4" name="Chart 3">
            <a:extLst>
              <a:ext uri="{FF2B5EF4-FFF2-40B4-BE49-F238E27FC236}">
                <a16:creationId xmlns:a16="http://schemas.microsoft.com/office/drawing/2014/main" xmlns="" id="{00000000-0008-0000-0600-000005000000}"/>
              </a:ext>
            </a:extLst>
          </p:cNvPr>
          <p:cNvGraphicFramePr>
            <a:graphicFrameLocks/>
          </p:cNvGraphicFramePr>
          <p:nvPr>
            <p:extLst/>
          </p:nvPr>
        </p:nvGraphicFramePr>
        <p:xfrm>
          <a:off x="228600" y="914400"/>
          <a:ext cx="8686800" cy="58123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855961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p:txBody>
          <a:bodyPr/>
          <a:lstStyle/>
          <a:p>
            <a:r>
              <a:rPr lang="en-US" b="1" dirty="0"/>
              <a:t>Increase Mail In Measurement</a:t>
            </a:r>
          </a:p>
          <a:p>
            <a:r>
              <a:rPr lang="en-US" dirty="0"/>
              <a:t>Approach</a:t>
            </a:r>
          </a:p>
        </p:txBody>
      </p:sp>
    </p:spTree>
    <p:extLst>
      <p:ext uri="{BB962C8B-B14F-4D97-AF65-F5344CB8AC3E}">
        <p14:creationId xmlns:p14="http://schemas.microsoft.com/office/powerpoint/2010/main" val="325412556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Increase Mail In Measurement</a:t>
            </a:r>
            <a:endParaRPr lang="en-US" sz="1688" dirty="0">
              <a:solidFill>
                <a:schemeClr val="bg1"/>
              </a:solidFill>
            </a:endParaRPr>
          </a:p>
        </p:txBody>
      </p:sp>
      <p:grpSp>
        <p:nvGrpSpPr>
          <p:cNvPr id="13" name="Group 12"/>
          <p:cNvGrpSpPr/>
          <p:nvPr/>
        </p:nvGrpSpPr>
        <p:grpSpPr>
          <a:xfrm>
            <a:off x="428625" y="5486400"/>
            <a:ext cx="8286750" cy="443079"/>
            <a:chOff x="428625" y="5210962"/>
            <a:chExt cx="8286750" cy="443079"/>
          </a:xfrm>
        </p:grpSpPr>
        <p:sp>
          <p:nvSpPr>
            <p:cNvPr id="4" name="Snip Diagonal Corner Rectangle 3"/>
            <p:cNvSpPr/>
            <p:nvPr/>
          </p:nvSpPr>
          <p:spPr>
            <a:xfrm>
              <a:off x="428625" y="5210963"/>
              <a:ext cx="8286750" cy="443078"/>
            </a:xfrm>
            <a:prstGeom prst="snip2DiagRect">
              <a:avLst>
                <a:gd name="adj1" fmla="val 35000"/>
                <a:gd name="adj2" fmla="val 16667"/>
              </a:avLst>
            </a:prstGeom>
            <a:solidFill>
              <a:srgbClr val="4F81BD"/>
            </a:solidFill>
            <a:ln w="25400" cap="flat" cmpd="sng" algn="ctr">
              <a:noFill/>
              <a:prstDash val="solid"/>
            </a:ln>
            <a:effectLst/>
            <a:extLst/>
          </p:spPr>
          <p:txBody>
            <a:bodyPr rtlCol="0" anchor="ctr"/>
            <a:lstStyle/>
            <a:p>
              <a:pPr algn="ctr" fontAlgn="auto">
                <a:spcBef>
                  <a:spcPts val="0"/>
                </a:spcBef>
                <a:spcAft>
                  <a:spcPts val="0"/>
                </a:spcAft>
                <a:defRPr/>
              </a:pPr>
              <a:endParaRPr lang="en-US" ker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a:endParaRPr>
            </a:p>
          </p:txBody>
        </p:sp>
        <p:grpSp>
          <p:nvGrpSpPr>
            <p:cNvPr id="2" name="Group 1"/>
            <p:cNvGrpSpPr/>
            <p:nvPr/>
          </p:nvGrpSpPr>
          <p:grpSpPr>
            <a:xfrm>
              <a:off x="500063" y="5210962"/>
              <a:ext cx="8215312" cy="443078"/>
              <a:chOff x="500063" y="5210962"/>
              <a:chExt cx="10535651" cy="443078"/>
            </a:xfrm>
          </p:grpSpPr>
          <p:sp>
            <p:nvSpPr>
              <p:cNvPr id="5" name="TextBox 4"/>
              <p:cNvSpPr txBox="1"/>
              <p:nvPr/>
            </p:nvSpPr>
            <p:spPr>
              <a:xfrm>
                <a:off x="500063" y="5210962"/>
                <a:ext cx="764571" cy="443078"/>
              </a:xfrm>
              <a:prstGeom prst="rect">
                <a:avLst/>
              </a:prstGeom>
              <a:noFill/>
            </p:spPr>
            <p:txBody>
              <a:bodyPr vert="horz" wrap="square" lIns="85725" tIns="42863" rIns="85725" bIns="42863" rtlCol="0" anchor="ctr" anchorCtr="0">
                <a:noAutofit/>
              </a:bodyPr>
              <a:lstStyle/>
              <a:p>
                <a:pPr algn="ctr"/>
                <a:r>
                  <a:rPr lang="en-US" sz="1500" dirty="0">
                    <a:solidFill>
                      <a:srgbClr val="FFFFFF"/>
                    </a:solidFill>
                    <a:latin typeface="Century Gothic" panose="020B0502020202020204" pitchFamily="34" charset="0"/>
                    <a:cs typeface="Arial" charset="0"/>
                  </a:rPr>
                  <a:t>Mar</a:t>
                </a:r>
              </a:p>
            </p:txBody>
          </p:sp>
          <p:sp>
            <p:nvSpPr>
              <p:cNvPr id="8" name="TextBox 7"/>
              <p:cNvSpPr txBox="1"/>
              <p:nvPr/>
            </p:nvSpPr>
            <p:spPr>
              <a:xfrm>
                <a:off x="1729548" y="5210962"/>
                <a:ext cx="764571" cy="443078"/>
              </a:xfrm>
              <a:prstGeom prst="rect">
                <a:avLst/>
              </a:prstGeom>
              <a:noFill/>
            </p:spPr>
            <p:txBody>
              <a:bodyPr vert="horz" wrap="square" lIns="85725" tIns="42863" rIns="85725" bIns="42863" rtlCol="0" anchor="ctr" anchorCtr="0">
                <a:noAutofit/>
              </a:bodyPr>
              <a:lstStyle/>
              <a:p>
                <a:pPr algn="ctr"/>
                <a:r>
                  <a:rPr lang="en-US" sz="1500" dirty="0">
                    <a:solidFill>
                      <a:srgbClr val="FFFFFF"/>
                    </a:solidFill>
                    <a:latin typeface="Century Gothic" panose="020B0502020202020204" pitchFamily="34" charset="0"/>
                    <a:cs typeface="Arial" charset="0"/>
                  </a:rPr>
                  <a:t>Apr</a:t>
                </a:r>
              </a:p>
            </p:txBody>
          </p:sp>
          <p:sp>
            <p:nvSpPr>
              <p:cNvPr id="9" name="TextBox 8"/>
              <p:cNvSpPr txBox="1"/>
              <p:nvPr/>
            </p:nvSpPr>
            <p:spPr>
              <a:xfrm>
                <a:off x="2959033" y="5210962"/>
                <a:ext cx="764571" cy="443078"/>
              </a:xfrm>
              <a:prstGeom prst="rect">
                <a:avLst/>
              </a:prstGeom>
              <a:noFill/>
            </p:spPr>
            <p:txBody>
              <a:bodyPr vert="horz" wrap="square" lIns="85725" tIns="42863" rIns="85725" bIns="42863" rtlCol="0" anchor="ctr" anchorCtr="0">
                <a:noAutofit/>
              </a:bodyPr>
              <a:lstStyle/>
              <a:p>
                <a:pPr algn="ctr"/>
                <a:r>
                  <a:rPr lang="en-US" sz="1500" dirty="0">
                    <a:solidFill>
                      <a:srgbClr val="FFFFFF"/>
                    </a:solidFill>
                    <a:latin typeface="Century Gothic" panose="020B0502020202020204" pitchFamily="34" charset="0"/>
                    <a:cs typeface="Arial" charset="0"/>
                  </a:rPr>
                  <a:t>May</a:t>
                </a:r>
              </a:p>
            </p:txBody>
          </p:sp>
          <p:sp>
            <p:nvSpPr>
              <p:cNvPr id="10" name="TextBox 9"/>
              <p:cNvSpPr txBox="1"/>
              <p:nvPr/>
            </p:nvSpPr>
            <p:spPr>
              <a:xfrm>
                <a:off x="4188517" y="5210962"/>
                <a:ext cx="764571" cy="443078"/>
              </a:xfrm>
              <a:prstGeom prst="rect">
                <a:avLst/>
              </a:prstGeom>
              <a:noFill/>
            </p:spPr>
            <p:txBody>
              <a:bodyPr vert="horz" wrap="square" lIns="85725" tIns="42863" rIns="85725" bIns="42863" rtlCol="0" anchor="ctr" anchorCtr="0">
                <a:noAutofit/>
              </a:bodyPr>
              <a:lstStyle/>
              <a:p>
                <a:pPr algn="ctr"/>
                <a:r>
                  <a:rPr lang="en-US" sz="1500" dirty="0">
                    <a:solidFill>
                      <a:srgbClr val="FFFFFF"/>
                    </a:solidFill>
                    <a:latin typeface="Century Gothic" panose="020B0502020202020204" pitchFamily="34" charset="0"/>
                    <a:cs typeface="Arial" charset="0"/>
                  </a:rPr>
                  <a:t>Jun</a:t>
                </a:r>
              </a:p>
            </p:txBody>
          </p:sp>
          <p:sp>
            <p:nvSpPr>
              <p:cNvPr id="11" name="TextBox 10"/>
              <p:cNvSpPr txBox="1"/>
              <p:nvPr/>
            </p:nvSpPr>
            <p:spPr>
              <a:xfrm>
                <a:off x="5418002" y="5210962"/>
                <a:ext cx="764571" cy="443078"/>
              </a:xfrm>
              <a:prstGeom prst="rect">
                <a:avLst/>
              </a:prstGeom>
              <a:noFill/>
            </p:spPr>
            <p:txBody>
              <a:bodyPr vert="horz" wrap="square" lIns="85725" tIns="42863" rIns="85725" bIns="42863" rtlCol="0" anchor="ctr" anchorCtr="0">
                <a:noAutofit/>
              </a:bodyPr>
              <a:lstStyle/>
              <a:p>
                <a:pPr algn="ctr"/>
                <a:r>
                  <a:rPr lang="en-US" sz="1500" dirty="0">
                    <a:solidFill>
                      <a:srgbClr val="FFFFFF"/>
                    </a:solidFill>
                    <a:latin typeface="Century Gothic" panose="020B0502020202020204" pitchFamily="34" charset="0"/>
                    <a:cs typeface="Arial" charset="0"/>
                  </a:rPr>
                  <a:t>Jul</a:t>
                </a:r>
              </a:p>
            </p:txBody>
          </p:sp>
          <p:sp>
            <p:nvSpPr>
              <p:cNvPr id="12" name="TextBox 11"/>
              <p:cNvSpPr txBox="1"/>
              <p:nvPr/>
            </p:nvSpPr>
            <p:spPr>
              <a:xfrm>
                <a:off x="6647487" y="5210962"/>
                <a:ext cx="764571" cy="443078"/>
              </a:xfrm>
              <a:prstGeom prst="rect">
                <a:avLst/>
              </a:prstGeom>
              <a:noFill/>
            </p:spPr>
            <p:txBody>
              <a:bodyPr vert="horz" wrap="square" lIns="85725" tIns="42863" rIns="85725" bIns="42863" rtlCol="0" anchor="ctr" anchorCtr="0">
                <a:noAutofit/>
              </a:bodyPr>
              <a:lstStyle/>
              <a:p>
                <a:pPr algn="ctr"/>
                <a:r>
                  <a:rPr lang="en-US" sz="1500" dirty="0">
                    <a:solidFill>
                      <a:srgbClr val="FFFFFF"/>
                    </a:solidFill>
                    <a:latin typeface="Century Gothic" panose="020B0502020202020204" pitchFamily="34" charset="0"/>
                    <a:cs typeface="Arial" charset="0"/>
                  </a:rPr>
                  <a:t>Aug</a:t>
                </a:r>
              </a:p>
            </p:txBody>
          </p:sp>
          <p:sp>
            <p:nvSpPr>
              <p:cNvPr id="18" name="TextBox 17"/>
              <p:cNvSpPr txBox="1"/>
              <p:nvPr/>
            </p:nvSpPr>
            <p:spPr>
              <a:xfrm>
                <a:off x="7854732" y="5210962"/>
                <a:ext cx="764571" cy="443078"/>
              </a:xfrm>
              <a:prstGeom prst="rect">
                <a:avLst/>
              </a:prstGeom>
              <a:noFill/>
            </p:spPr>
            <p:txBody>
              <a:bodyPr vert="horz" wrap="square" lIns="85725" tIns="42863" rIns="85725" bIns="42863" rtlCol="0" anchor="ctr" anchorCtr="0">
                <a:noAutofit/>
              </a:bodyPr>
              <a:lstStyle/>
              <a:p>
                <a:pPr algn="ctr"/>
                <a:r>
                  <a:rPr lang="en-US" sz="1500" dirty="0">
                    <a:solidFill>
                      <a:srgbClr val="FFFFFF"/>
                    </a:solidFill>
                    <a:latin typeface="Century Gothic" panose="020B0502020202020204" pitchFamily="34" charset="0"/>
                    <a:cs typeface="Arial" charset="0"/>
                  </a:rPr>
                  <a:t>Sep</a:t>
                </a:r>
              </a:p>
            </p:txBody>
          </p:sp>
          <p:sp>
            <p:nvSpPr>
              <p:cNvPr id="23" name="TextBox 22"/>
              <p:cNvSpPr txBox="1"/>
              <p:nvPr/>
            </p:nvSpPr>
            <p:spPr>
              <a:xfrm>
                <a:off x="9055845" y="5210962"/>
                <a:ext cx="764571" cy="443078"/>
              </a:xfrm>
              <a:prstGeom prst="rect">
                <a:avLst/>
              </a:prstGeom>
              <a:noFill/>
            </p:spPr>
            <p:txBody>
              <a:bodyPr vert="horz" wrap="square" lIns="85725" tIns="42863" rIns="85725" bIns="42863" rtlCol="0" anchor="ctr" anchorCtr="0">
                <a:noAutofit/>
              </a:bodyPr>
              <a:lstStyle/>
              <a:p>
                <a:pPr algn="ctr"/>
                <a:r>
                  <a:rPr lang="en-US" sz="1500" dirty="0">
                    <a:solidFill>
                      <a:srgbClr val="FFFFFF"/>
                    </a:solidFill>
                    <a:latin typeface="Century Gothic" panose="020B0502020202020204" pitchFamily="34" charset="0"/>
                    <a:cs typeface="Arial" charset="0"/>
                  </a:rPr>
                  <a:t>Oct</a:t>
                </a:r>
              </a:p>
            </p:txBody>
          </p:sp>
          <p:sp>
            <p:nvSpPr>
              <p:cNvPr id="25" name="TextBox 24"/>
              <p:cNvSpPr txBox="1"/>
              <p:nvPr/>
            </p:nvSpPr>
            <p:spPr>
              <a:xfrm>
                <a:off x="10271143" y="5210962"/>
                <a:ext cx="764571" cy="443078"/>
              </a:xfrm>
              <a:prstGeom prst="rect">
                <a:avLst/>
              </a:prstGeom>
              <a:noFill/>
            </p:spPr>
            <p:txBody>
              <a:bodyPr vert="horz" wrap="square" lIns="85725" tIns="42863" rIns="85725" bIns="42863" rtlCol="0" anchor="ctr" anchorCtr="0">
                <a:noAutofit/>
              </a:bodyPr>
              <a:lstStyle/>
              <a:p>
                <a:pPr algn="ctr"/>
                <a:r>
                  <a:rPr lang="en-US" sz="1500" dirty="0">
                    <a:solidFill>
                      <a:srgbClr val="FFFFFF"/>
                    </a:solidFill>
                    <a:latin typeface="Century Gothic" panose="020B0502020202020204" pitchFamily="34" charset="0"/>
                    <a:cs typeface="Arial" charset="0"/>
                  </a:rPr>
                  <a:t>Nov</a:t>
                </a:r>
              </a:p>
            </p:txBody>
          </p:sp>
        </p:grpSp>
      </p:grpSp>
      <p:sp>
        <p:nvSpPr>
          <p:cNvPr id="27" name="Text Placeholder 6"/>
          <p:cNvSpPr txBox="1">
            <a:spLocks/>
          </p:cNvSpPr>
          <p:nvPr/>
        </p:nvSpPr>
        <p:spPr>
          <a:xfrm>
            <a:off x="601118" y="3368967"/>
            <a:ext cx="2218282" cy="1961288"/>
          </a:xfrm>
          <a:prstGeom prst="rect">
            <a:avLst/>
          </a:prstGeom>
          <a:solidFill>
            <a:schemeClr val="accent1">
              <a:lumMod val="60000"/>
              <a:lumOff val="40000"/>
            </a:schemeClr>
          </a:solidFill>
        </p:spPr>
        <p:txBody>
          <a:bodyPr anchor="ct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fontAlgn="ctr">
              <a:lnSpc>
                <a:spcPct val="90000"/>
              </a:lnSpc>
              <a:spcAft>
                <a:spcPts val="0"/>
              </a:spcAft>
              <a:buClrTx/>
              <a:buNone/>
            </a:pPr>
            <a:r>
              <a:rPr lang="en-US" sz="1688" b="1" kern="0" dirty="0" smtClean="0">
                <a:solidFill>
                  <a:schemeClr val="bg1"/>
                </a:solidFill>
                <a:latin typeface="Century Gothic" panose="020B0502020202020204" pitchFamily="34" charset="0"/>
              </a:rPr>
              <a:t>Mar – Apr </a:t>
            </a:r>
            <a:br>
              <a:rPr lang="en-US" sz="1688" b="1" kern="0" dirty="0" smtClean="0">
                <a:solidFill>
                  <a:schemeClr val="bg1"/>
                </a:solidFill>
                <a:latin typeface="Century Gothic" panose="020B0502020202020204" pitchFamily="34" charset="0"/>
              </a:rPr>
            </a:br>
            <a:r>
              <a:rPr lang="en-US" sz="1688" kern="0" dirty="0" smtClean="0">
                <a:latin typeface="Century Gothic" panose="020B0502020202020204" pitchFamily="34" charset="0"/>
              </a:rPr>
              <a:t>Analyzed and resolved exclusions using a cross-functional USPS HQ team working with mailers &amp; postal sites</a:t>
            </a:r>
            <a:endParaRPr lang="en-US" sz="1688" kern="0" dirty="0">
              <a:latin typeface="Century Gothic" panose="020B0502020202020204" pitchFamily="34" charset="0"/>
            </a:endParaRPr>
          </a:p>
        </p:txBody>
      </p:sp>
      <p:sp>
        <p:nvSpPr>
          <p:cNvPr id="28" name="Text Placeholder 6"/>
          <p:cNvSpPr txBox="1">
            <a:spLocks/>
          </p:cNvSpPr>
          <p:nvPr/>
        </p:nvSpPr>
        <p:spPr>
          <a:xfrm>
            <a:off x="2648018" y="1672257"/>
            <a:ext cx="1984964" cy="1549617"/>
          </a:xfrm>
          <a:prstGeom prst="rect">
            <a:avLst/>
          </a:prstGeom>
          <a:solidFill>
            <a:schemeClr val="accent1">
              <a:lumMod val="60000"/>
              <a:lumOff val="40000"/>
            </a:schemeClr>
          </a:solidFill>
        </p:spPr>
        <p:txBody>
          <a:bodyPr anchor="ct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fontAlgn="ctr">
              <a:lnSpc>
                <a:spcPct val="90000"/>
              </a:lnSpc>
              <a:spcAft>
                <a:spcPts val="0"/>
              </a:spcAft>
              <a:buClrTx/>
              <a:buNone/>
            </a:pPr>
            <a:r>
              <a:rPr lang="en-US" sz="1688" b="1" kern="0" dirty="0" smtClean="0">
                <a:solidFill>
                  <a:schemeClr val="bg1"/>
                </a:solidFill>
                <a:latin typeface="Century Gothic" panose="020B0502020202020204" pitchFamily="34" charset="0"/>
              </a:rPr>
              <a:t>May-Jun </a:t>
            </a:r>
            <a:br>
              <a:rPr lang="en-US" sz="1688" b="1" kern="0" dirty="0" smtClean="0">
                <a:solidFill>
                  <a:schemeClr val="bg1"/>
                </a:solidFill>
                <a:latin typeface="Century Gothic" panose="020B0502020202020204" pitchFamily="34" charset="0"/>
              </a:rPr>
            </a:br>
            <a:r>
              <a:rPr lang="en-US" sz="1688" kern="0" dirty="0" smtClean="0">
                <a:latin typeface="Century Gothic" panose="020B0502020202020204" pitchFamily="34" charset="0"/>
              </a:rPr>
              <a:t>Developed two tools to  replicate team successes to Field operations</a:t>
            </a:r>
            <a:endParaRPr lang="en-US" sz="1688" kern="0" dirty="0">
              <a:latin typeface="Century Gothic" panose="020B0502020202020204" pitchFamily="34" charset="0"/>
            </a:endParaRPr>
          </a:p>
        </p:txBody>
      </p:sp>
      <p:sp>
        <p:nvSpPr>
          <p:cNvPr id="29" name="Text Placeholder 6"/>
          <p:cNvSpPr txBox="1">
            <a:spLocks/>
          </p:cNvSpPr>
          <p:nvPr/>
        </p:nvSpPr>
        <p:spPr>
          <a:xfrm>
            <a:off x="4909717" y="2869983"/>
            <a:ext cx="1872083" cy="1778217"/>
          </a:xfrm>
          <a:prstGeom prst="rect">
            <a:avLst/>
          </a:prstGeom>
          <a:solidFill>
            <a:schemeClr val="accent1">
              <a:lumMod val="60000"/>
              <a:lumOff val="40000"/>
            </a:schemeClr>
          </a:solidFill>
        </p:spPr>
        <p:txBody>
          <a:bodyPr anchor="ct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fontAlgn="ctr">
              <a:lnSpc>
                <a:spcPct val="90000"/>
              </a:lnSpc>
              <a:spcAft>
                <a:spcPts val="0"/>
              </a:spcAft>
              <a:buClrTx/>
              <a:buNone/>
            </a:pPr>
            <a:r>
              <a:rPr lang="en-US" sz="1688" b="1" kern="0" dirty="0" smtClean="0">
                <a:solidFill>
                  <a:schemeClr val="bg1"/>
                </a:solidFill>
                <a:latin typeface="Century Gothic" panose="020B0502020202020204" pitchFamily="34" charset="0"/>
              </a:rPr>
              <a:t>Aug-Sep </a:t>
            </a:r>
            <a:r>
              <a:rPr lang="en-US" sz="1688" kern="0" dirty="0" smtClean="0">
                <a:latin typeface="Century Gothic" panose="020B0502020202020204" pitchFamily="34" charset="0"/>
              </a:rPr>
              <a:t>National kick-off for District engagement with the tools to decrease exclusions</a:t>
            </a:r>
            <a:endParaRPr lang="en-US" sz="1688" kern="0" dirty="0">
              <a:latin typeface="Century Gothic" panose="020B0502020202020204" pitchFamily="34" charset="0"/>
            </a:endParaRPr>
          </a:p>
        </p:txBody>
      </p:sp>
      <p:sp>
        <p:nvSpPr>
          <p:cNvPr id="30" name="Text Placeholder 6"/>
          <p:cNvSpPr txBox="1">
            <a:spLocks/>
          </p:cNvSpPr>
          <p:nvPr/>
        </p:nvSpPr>
        <p:spPr>
          <a:xfrm>
            <a:off x="601119" y="1443657"/>
            <a:ext cx="1495700" cy="1778217"/>
          </a:xfrm>
          <a:prstGeom prst="rect">
            <a:avLst/>
          </a:prstGeom>
          <a:solidFill>
            <a:schemeClr val="accent1">
              <a:lumMod val="60000"/>
              <a:lumOff val="40000"/>
            </a:schemeClr>
          </a:solidFill>
        </p:spPr>
        <p:txBody>
          <a:bodyPr anchor="ct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fontAlgn="ctr">
              <a:lnSpc>
                <a:spcPct val="90000"/>
              </a:lnSpc>
              <a:spcAft>
                <a:spcPts val="0"/>
              </a:spcAft>
              <a:buClrTx/>
              <a:buNone/>
            </a:pPr>
            <a:r>
              <a:rPr lang="en-US" sz="1688" b="1" kern="0" dirty="0" smtClean="0">
                <a:solidFill>
                  <a:schemeClr val="bg1"/>
                </a:solidFill>
                <a:latin typeface="Century Gothic" panose="020B0502020202020204" pitchFamily="34" charset="0"/>
              </a:rPr>
              <a:t>Mar </a:t>
            </a:r>
            <a:r>
              <a:rPr lang="en-US" sz="1688" kern="0" dirty="0" smtClean="0">
                <a:latin typeface="Century Gothic" panose="020B0502020202020204" pitchFamily="34" charset="0"/>
              </a:rPr>
              <a:t>Compiled the top 3 exclusion reasons for each mail class/shape </a:t>
            </a:r>
            <a:endParaRPr lang="en-US" sz="1688" kern="0" dirty="0">
              <a:latin typeface="Century Gothic" panose="020B0502020202020204" pitchFamily="34" charset="0"/>
            </a:endParaRPr>
          </a:p>
        </p:txBody>
      </p:sp>
      <p:sp>
        <p:nvSpPr>
          <p:cNvPr id="31" name="Text Placeholder 6"/>
          <p:cNvSpPr txBox="1">
            <a:spLocks/>
          </p:cNvSpPr>
          <p:nvPr/>
        </p:nvSpPr>
        <p:spPr>
          <a:xfrm>
            <a:off x="2979885" y="3831233"/>
            <a:ext cx="1653097" cy="1045808"/>
          </a:xfrm>
          <a:prstGeom prst="rect">
            <a:avLst/>
          </a:prstGeom>
          <a:solidFill>
            <a:schemeClr val="accent1">
              <a:lumMod val="60000"/>
              <a:lumOff val="40000"/>
            </a:schemeClr>
          </a:solidFill>
        </p:spPr>
        <p:txBody>
          <a:bodyPr anchor="ct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fontAlgn="ctr">
              <a:lnSpc>
                <a:spcPct val="90000"/>
              </a:lnSpc>
              <a:spcAft>
                <a:spcPts val="0"/>
              </a:spcAft>
              <a:buClrTx/>
              <a:buNone/>
            </a:pPr>
            <a:r>
              <a:rPr lang="en-US" sz="1688" b="1" kern="0" dirty="0" smtClean="0">
                <a:solidFill>
                  <a:schemeClr val="bg1"/>
                </a:solidFill>
                <a:latin typeface="Century Gothic" panose="020B0502020202020204" pitchFamily="34" charset="0"/>
              </a:rPr>
              <a:t>May-Jun</a:t>
            </a:r>
            <a:br>
              <a:rPr lang="en-US" sz="1688" b="1" kern="0" dirty="0" smtClean="0">
                <a:solidFill>
                  <a:schemeClr val="bg1"/>
                </a:solidFill>
                <a:latin typeface="Century Gothic" panose="020B0502020202020204" pitchFamily="34" charset="0"/>
              </a:rPr>
            </a:br>
            <a:r>
              <a:rPr lang="en-US" sz="1688" kern="0" dirty="0" smtClean="0">
                <a:latin typeface="Century Gothic" panose="020B0502020202020204" pitchFamily="34" charset="0"/>
              </a:rPr>
              <a:t>Pilot tested the two tools in the Field</a:t>
            </a:r>
            <a:endParaRPr lang="en-US" sz="1688" kern="0" dirty="0">
              <a:latin typeface="Century Gothic" panose="020B0502020202020204" pitchFamily="34" charset="0"/>
            </a:endParaRPr>
          </a:p>
        </p:txBody>
      </p:sp>
      <p:sp>
        <p:nvSpPr>
          <p:cNvPr id="32" name="Text Placeholder 6"/>
          <p:cNvSpPr txBox="1">
            <a:spLocks/>
          </p:cNvSpPr>
          <p:nvPr/>
        </p:nvSpPr>
        <p:spPr>
          <a:xfrm>
            <a:off x="6234963" y="1130836"/>
            <a:ext cx="2375636" cy="1066800"/>
          </a:xfrm>
          <a:prstGeom prst="rect">
            <a:avLst/>
          </a:prstGeom>
          <a:solidFill>
            <a:schemeClr val="accent1">
              <a:lumMod val="60000"/>
              <a:lumOff val="40000"/>
            </a:schemeClr>
          </a:solidFill>
        </p:spPr>
        <p:txBody>
          <a:bodyPr anchor="ct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fontAlgn="ctr">
              <a:lnSpc>
                <a:spcPct val="90000"/>
              </a:lnSpc>
              <a:spcAft>
                <a:spcPts val="0"/>
              </a:spcAft>
              <a:buClrTx/>
              <a:buNone/>
            </a:pPr>
            <a:r>
              <a:rPr lang="en-US" sz="1688" b="1" kern="0" smtClean="0">
                <a:solidFill>
                  <a:schemeClr val="bg1"/>
                </a:solidFill>
                <a:latin typeface="Century Gothic" panose="020B0502020202020204" pitchFamily="34" charset="0"/>
              </a:rPr>
              <a:t>Oct - Ongoing</a:t>
            </a:r>
            <a:br>
              <a:rPr lang="en-US" sz="1688" b="1" kern="0" smtClean="0">
                <a:solidFill>
                  <a:schemeClr val="bg1"/>
                </a:solidFill>
                <a:latin typeface="Century Gothic" panose="020B0502020202020204" pitchFamily="34" charset="0"/>
              </a:rPr>
            </a:br>
            <a:r>
              <a:rPr lang="en-US" sz="1688" kern="0" smtClean="0">
                <a:latin typeface="Century Gothic" panose="020B0502020202020204" pitchFamily="34" charset="0"/>
              </a:rPr>
              <a:t>Field use of tools to decrease exclusions throughout FY 2018</a:t>
            </a:r>
            <a:endParaRPr lang="en-US" sz="1688" kern="0" dirty="0">
              <a:latin typeface="Century Gothic" panose="020B0502020202020204" pitchFamily="34" charset="0"/>
            </a:endParaRPr>
          </a:p>
        </p:txBody>
      </p:sp>
      <p:sp>
        <p:nvSpPr>
          <p:cNvPr id="33" name="Text Placeholder 6"/>
          <p:cNvSpPr txBox="1">
            <a:spLocks/>
          </p:cNvSpPr>
          <p:nvPr/>
        </p:nvSpPr>
        <p:spPr>
          <a:xfrm>
            <a:off x="7158606" y="2362200"/>
            <a:ext cx="1447799" cy="1258503"/>
          </a:xfrm>
          <a:prstGeom prst="rect">
            <a:avLst/>
          </a:prstGeom>
          <a:solidFill>
            <a:schemeClr val="accent1">
              <a:lumMod val="60000"/>
              <a:lumOff val="40000"/>
            </a:schemeClr>
          </a:solidFill>
        </p:spPr>
        <p:txBody>
          <a:bodyPr anchor="ct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fontAlgn="ctr">
              <a:lnSpc>
                <a:spcPct val="90000"/>
              </a:lnSpc>
              <a:spcAft>
                <a:spcPts val="0"/>
              </a:spcAft>
              <a:buClrTx/>
              <a:buNone/>
            </a:pPr>
            <a:r>
              <a:rPr lang="en-US" sz="1688" b="1" kern="0" dirty="0" smtClean="0">
                <a:solidFill>
                  <a:schemeClr val="bg1"/>
                </a:solidFill>
                <a:latin typeface="Century Gothic" panose="020B0502020202020204" pitchFamily="34" charset="0"/>
              </a:rPr>
              <a:t>Nov</a:t>
            </a:r>
            <a:br>
              <a:rPr lang="en-US" sz="1688" b="1" kern="0" dirty="0" smtClean="0">
                <a:solidFill>
                  <a:schemeClr val="bg1"/>
                </a:solidFill>
                <a:latin typeface="Century Gothic" panose="020B0502020202020204" pitchFamily="34" charset="0"/>
              </a:rPr>
            </a:br>
            <a:r>
              <a:rPr lang="en-US" sz="1688" kern="0" dirty="0" smtClean="0">
                <a:latin typeface="Century Gothic" panose="020B0502020202020204" pitchFamily="34" charset="0"/>
              </a:rPr>
              <a:t>L601 labeling list updated for NDC EPFED</a:t>
            </a:r>
            <a:endParaRPr lang="en-US" sz="1688" kern="0" dirty="0">
              <a:latin typeface="Century Gothic" panose="020B0502020202020204" pitchFamily="34" charset="0"/>
            </a:endParaRPr>
          </a:p>
        </p:txBody>
      </p:sp>
      <p:sp>
        <p:nvSpPr>
          <p:cNvPr id="34" name="Text Placeholder 6"/>
          <p:cNvSpPr txBox="1">
            <a:spLocks/>
          </p:cNvSpPr>
          <p:nvPr/>
        </p:nvSpPr>
        <p:spPr>
          <a:xfrm>
            <a:off x="7162801" y="3782728"/>
            <a:ext cx="1447799" cy="1551272"/>
          </a:xfrm>
          <a:prstGeom prst="rect">
            <a:avLst/>
          </a:prstGeom>
          <a:solidFill>
            <a:schemeClr val="accent1">
              <a:lumMod val="60000"/>
              <a:lumOff val="40000"/>
            </a:schemeClr>
          </a:solidFill>
        </p:spPr>
        <p:txBody>
          <a:bodyPr anchor="ct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fontAlgn="ctr">
              <a:lnSpc>
                <a:spcPct val="90000"/>
              </a:lnSpc>
              <a:spcAft>
                <a:spcPts val="0"/>
              </a:spcAft>
              <a:buClrTx/>
              <a:buNone/>
            </a:pPr>
            <a:r>
              <a:rPr lang="en-US" sz="1688" b="1" kern="0" dirty="0" smtClean="0">
                <a:solidFill>
                  <a:schemeClr val="bg1"/>
                </a:solidFill>
                <a:latin typeface="Century Gothic" panose="020B0502020202020204" pitchFamily="34" charset="0"/>
              </a:rPr>
              <a:t>Nov</a:t>
            </a:r>
            <a:br>
              <a:rPr lang="en-US" sz="1688" b="1" kern="0" dirty="0" smtClean="0">
                <a:solidFill>
                  <a:schemeClr val="bg1"/>
                </a:solidFill>
                <a:latin typeface="Century Gothic" panose="020B0502020202020204" pitchFamily="34" charset="0"/>
              </a:rPr>
            </a:br>
            <a:r>
              <a:rPr lang="en-US" sz="1688" kern="0" dirty="0" smtClean="0">
                <a:latin typeface="Century Gothic" panose="020B0502020202020204" pitchFamily="34" charset="0"/>
              </a:rPr>
              <a:t>Update to Southern Area STC facility reference</a:t>
            </a:r>
            <a:endParaRPr lang="en-US" sz="1688" kern="0" dirty="0">
              <a:latin typeface="Century Gothic" panose="020B0502020202020204" pitchFamily="34" charset="0"/>
            </a:endParaRPr>
          </a:p>
        </p:txBody>
      </p:sp>
    </p:spTree>
    <p:extLst>
      <p:ext uri="{BB962C8B-B14F-4D97-AF65-F5344CB8AC3E}">
        <p14:creationId xmlns:p14="http://schemas.microsoft.com/office/powerpoint/2010/main" val="404269675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b="1" dirty="0"/>
              <a:t>Mail In Measurement</a:t>
            </a:r>
          </a:p>
          <a:p>
            <a:r>
              <a:rPr lang="en-US" altLang="en-US" dirty="0"/>
              <a:t>Marketing Mail</a:t>
            </a:r>
          </a:p>
        </p:txBody>
      </p:sp>
    </p:spTree>
    <p:extLst>
      <p:ext uri="{BB962C8B-B14F-4D97-AF65-F5344CB8AC3E}">
        <p14:creationId xmlns:p14="http://schemas.microsoft.com/office/powerpoint/2010/main" val="218376680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FY17 Q4 Commercial Mail Volume</a:t>
            </a:r>
            <a:br>
              <a:rPr lang="en-US" altLang="en-US" dirty="0"/>
            </a:br>
            <a:r>
              <a:rPr lang="en-US" altLang="en-US" sz="1800" b="0" dirty="0"/>
              <a:t>Mail In Measurement</a:t>
            </a:r>
            <a:endParaRPr lang="en-US" sz="1200" b="0" dirty="0"/>
          </a:p>
        </p:txBody>
      </p:sp>
      <p:sp>
        <p:nvSpPr>
          <p:cNvPr id="3" name="Text Placeholder 2"/>
          <p:cNvSpPr>
            <a:spLocks noGrp="1"/>
          </p:cNvSpPr>
          <p:nvPr>
            <p:ph type="body" sz="quarter" idx="14"/>
          </p:nvPr>
        </p:nvSpPr>
        <p:spPr/>
        <p:txBody>
          <a:bodyPr/>
          <a:lstStyle/>
          <a:p>
            <a:r>
              <a:rPr lang="en-US" dirty="0"/>
              <a:t>In FY17 Q4, over 77% of Full-Service mail was in Measurement</a:t>
            </a:r>
          </a:p>
        </p:txBody>
      </p:sp>
      <p:graphicFrame>
        <p:nvGraphicFramePr>
          <p:cNvPr id="7" name="Table 6"/>
          <p:cNvGraphicFramePr>
            <a:graphicFrameLocks noGrp="1"/>
          </p:cNvGraphicFramePr>
          <p:nvPr>
            <p:extLst/>
          </p:nvPr>
        </p:nvGraphicFramePr>
        <p:xfrm>
          <a:off x="392164" y="2040535"/>
          <a:ext cx="8254683" cy="3450052"/>
        </p:xfrm>
        <a:graphic>
          <a:graphicData uri="http://schemas.openxmlformats.org/drawingml/2006/table">
            <a:tbl>
              <a:tblPr firstRow="1" bandRow="1"/>
              <a:tblGrid>
                <a:gridCol w="1361093">
                  <a:extLst>
                    <a:ext uri="{9D8B030D-6E8A-4147-A177-3AD203B41FA5}">
                      <a16:colId xmlns:a16="http://schemas.microsoft.com/office/drawing/2014/main" xmlns="" val="20000"/>
                    </a:ext>
                  </a:extLst>
                </a:gridCol>
                <a:gridCol w="900866">
                  <a:extLst>
                    <a:ext uri="{9D8B030D-6E8A-4147-A177-3AD203B41FA5}">
                      <a16:colId xmlns:a16="http://schemas.microsoft.com/office/drawing/2014/main" xmlns="" val="20001"/>
                    </a:ext>
                  </a:extLst>
                </a:gridCol>
                <a:gridCol w="1194628">
                  <a:extLst>
                    <a:ext uri="{9D8B030D-6E8A-4147-A177-3AD203B41FA5}">
                      <a16:colId xmlns:a16="http://schemas.microsoft.com/office/drawing/2014/main" xmlns="" val="20002"/>
                    </a:ext>
                  </a:extLst>
                </a:gridCol>
                <a:gridCol w="1194628">
                  <a:extLst>
                    <a:ext uri="{9D8B030D-6E8A-4147-A177-3AD203B41FA5}">
                      <a16:colId xmlns:a16="http://schemas.microsoft.com/office/drawing/2014/main" xmlns="" val="20003"/>
                    </a:ext>
                  </a:extLst>
                </a:gridCol>
                <a:gridCol w="1194628">
                  <a:extLst>
                    <a:ext uri="{9D8B030D-6E8A-4147-A177-3AD203B41FA5}">
                      <a16:colId xmlns:a16="http://schemas.microsoft.com/office/drawing/2014/main" xmlns="" val="20004"/>
                    </a:ext>
                  </a:extLst>
                </a:gridCol>
                <a:gridCol w="1194628">
                  <a:extLst>
                    <a:ext uri="{9D8B030D-6E8A-4147-A177-3AD203B41FA5}">
                      <a16:colId xmlns:a16="http://schemas.microsoft.com/office/drawing/2014/main" xmlns="" val="20005"/>
                    </a:ext>
                  </a:extLst>
                </a:gridCol>
                <a:gridCol w="1214212">
                  <a:extLst>
                    <a:ext uri="{9D8B030D-6E8A-4147-A177-3AD203B41FA5}">
                      <a16:colId xmlns:a16="http://schemas.microsoft.com/office/drawing/2014/main" xmlns="" val="20006"/>
                    </a:ext>
                  </a:extLst>
                </a:gridCol>
              </a:tblGrid>
              <a:tr h="530137">
                <a:tc>
                  <a:txBody>
                    <a:bodyPr/>
                    <a:lstStyle/>
                    <a:p>
                      <a:pPr algn="ctr" rtl="0" fontAlgn="ctr"/>
                      <a:r>
                        <a:rPr lang="en-US" sz="1200" b="1" i="0" u="none" strike="noStrike" dirty="0">
                          <a:solidFill>
                            <a:srgbClr val="FFFFFF"/>
                          </a:solidFill>
                          <a:effectLst/>
                          <a:latin typeface="Calibri" panose="020F0502020204030204" pitchFamily="34" charset="0"/>
                        </a:rPr>
                        <a:t>Mail Class</a:t>
                      </a:r>
                    </a:p>
                  </a:txBody>
                  <a:tcPr marL="5613" marR="5613" marT="56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US" sz="1200" b="1" i="0" u="none" strike="noStrike" dirty="0">
                          <a:solidFill>
                            <a:srgbClr val="FFFFFF"/>
                          </a:solidFill>
                          <a:effectLst/>
                          <a:latin typeface="Calibri" panose="020F0502020204030204" pitchFamily="34" charset="0"/>
                        </a:rPr>
                        <a:t>Mail Shape</a:t>
                      </a:r>
                    </a:p>
                  </a:txBody>
                  <a:tcPr marL="5613" marR="5613" marT="56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US" sz="1200" b="1" i="0" u="none" strike="noStrike" dirty="0">
                          <a:solidFill>
                            <a:srgbClr val="FFFFFF"/>
                          </a:solidFill>
                          <a:effectLst/>
                          <a:latin typeface="Calibri" panose="020F0502020204030204" pitchFamily="34" charset="0"/>
                        </a:rPr>
                        <a:t>Commercial</a:t>
                      </a:r>
                    </a:p>
                  </a:txBody>
                  <a:tcPr marL="5613" marR="5613" marT="56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US" sz="1200" b="1" i="0" u="none" strike="noStrike" dirty="0">
                          <a:solidFill>
                            <a:srgbClr val="FFFFFF"/>
                          </a:solidFill>
                          <a:effectLst/>
                          <a:latin typeface="Calibri" panose="020F0502020204030204" pitchFamily="34" charset="0"/>
                        </a:rPr>
                        <a:t>Full-Service Eligible</a:t>
                      </a:r>
                    </a:p>
                  </a:txBody>
                  <a:tcPr marL="5613" marR="5613" marT="56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US" sz="1200" b="1" i="0" u="none" strike="noStrike" dirty="0">
                          <a:solidFill>
                            <a:srgbClr val="FFFFFF"/>
                          </a:solidFill>
                          <a:effectLst/>
                          <a:latin typeface="Calibri" panose="020F0502020204030204" pitchFamily="34" charset="0"/>
                        </a:rPr>
                        <a:t>Full-Service</a:t>
                      </a:r>
                    </a:p>
                  </a:txBody>
                  <a:tcPr marL="5613" marR="5613" marT="56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US" sz="1200" b="1" i="0" u="none" strike="noStrike" dirty="0">
                          <a:solidFill>
                            <a:srgbClr val="FFFFFF"/>
                          </a:solidFill>
                          <a:effectLst/>
                          <a:latin typeface="Calibri" panose="020F0502020204030204" pitchFamily="34" charset="0"/>
                        </a:rPr>
                        <a:t>In Measurement</a:t>
                      </a:r>
                    </a:p>
                  </a:txBody>
                  <a:tcPr marL="5613" marR="5613" marT="56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US" sz="1200" b="1" i="0" u="none" strike="noStrike" dirty="0">
                          <a:solidFill>
                            <a:srgbClr val="FFFFFF"/>
                          </a:solidFill>
                          <a:effectLst/>
                          <a:latin typeface="Calibri" panose="020F0502020204030204" pitchFamily="34" charset="0"/>
                        </a:rPr>
                        <a:t> % of Full-Service </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In Measurement</a:t>
                      </a:r>
                    </a:p>
                  </a:txBody>
                  <a:tcPr marL="5613" marR="5613" marT="56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xmlns="" val="10000"/>
                  </a:ext>
                </a:extLst>
              </a:tr>
              <a:tr h="492661">
                <a:tc>
                  <a:txBody>
                    <a:bodyPr/>
                    <a:lstStyle/>
                    <a:p>
                      <a:pPr algn="ctr" rtl="0" fontAlgn="ctr"/>
                      <a:r>
                        <a:rPr lang="en-US" sz="1100" b="0" i="0" u="none" strike="noStrike" dirty="0">
                          <a:solidFill>
                            <a:srgbClr val="000000"/>
                          </a:solidFill>
                          <a:effectLst/>
                          <a:latin typeface="Calibri" panose="020F0502020204030204" pitchFamily="34" charset="0"/>
                        </a:rPr>
                        <a:t>First Class Presort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100" b="0" i="0" u="none" strike="noStrike" dirty="0">
                          <a:solidFill>
                            <a:srgbClr val="000000"/>
                          </a:solidFill>
                          <a:effectLst/>
                          <a:latin typeface="Calibri" panose="020F0502020204030204" pitchFamily="34" charset="0"/>
                        </a:rPr>
                        <a:t>Letter/Card</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9,157,518,125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8,791,290,029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8,282,380,822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6,011,484,249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72.58%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xmlns="" val="10001"/>
                  </a:ext>
                </a:extLst>
              </a:tr>
              <a:tr h="480644">
                <a:tc>
                  <a:txBody>
                    <a:bodyPr/>
                    <a:lstStyle/>
                    <a:p>
                      <a:pPr algn="ctr" rtl="0" fontAlgn="ctr"/>
                      <a:r>
                        <a:rPr lang="en-US" sz="1100" b="0" i="0" u="none" strike="noStrike" dirty="0">
                          <a:solidFill>
                            <a:srgbClr val="000000"/>
                          </a:solidFill>
                          <a:effectLst/>
                          <a:latin typeface="Calibri" panose="020F0502020204030204" pitchFamily="34" charset="0"/>
                        </a:rPr>
                        <a:t>First Class Presort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100" b="0" i="0" u="none" strike="noStrike" dirty="0">
                          <a:solidFill>
                            <a:srgbClr val="000000"/>
                          </a:solidFill>
                          <a:effectLst/>
                          <a:latin typeface="Calibri" panose="020F0502020204030204" pitchFamily="34" charset="0"/>
                        </a:rPr>
                        <a:t>Flat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0" i="0" u="none" strike="noStrike">
                          <a:solidFill>
                            <a:srgbClr val="000000"/>
                          </a:solidFill>
                          <a:effectLst/>
                          <a:latin typeface="Calibri" panose="020F0502020204030204" pitchFamily="34" charset="0"/>
                        </a:rPr>
                        <a:t>148,064,258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0" i="0" u="none" strike="noStrike">
                          <a:solidFill>
                            <a:srgbClr val="000000"/>
                          </a:solidFill>
                          <a:effectLst/>
                          <a:latin typeface="Calibri" panose="020F0502020204030204" pitchFamily="34" charset="0"/>
                        </a:rPr>
                        <a:t>131,624,600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0" i="0" u="none" strike="noStrike">
                          <a:solidFill>
                            <a:srgbClr val="000000"/>
                          </a:solidFill>
                          <a:effectLst/>
                          <a:latin typeface="Calibri" panose="020F0502020204030204" pitchFamily="34" charset="0"/>
                        </a:rPr>
                        <a:t>111,737,817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0" i="0" u="none" strike="noStrike">
                          <a:solidFill>
                            <a:srgbClr val="000000"/>
                          </a:solidFill>
                          <a:effectLst/>
                          <a:latin typeface="Calibri" panose="020F0502020204030204" pitchFamily="34" charset="0"/>
                        </a:rPr>
                        <a:t>78,096,181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0" i="0" u="none" strike="noStrike">
                          <a:solidFill>
                            <a:srgbClr val="000000"/>
                          </a:solidFill>
                          <a:effectLst/>
                          <a:latin typeface="Calibri" panose="020F0502020204030204" pitchFamily="34" charset="0"/>
                        </a:rPr>
                        <a:t>69.89%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xmlns="" val="10002"/>
                  </a:ext>
                </a:extLst>
              </a:tr>
              <a:tr h="492661">
                <a:tc>
                  <a:txBody>
                    <a:bodyPr/>
                    <a:lstStyle/>
                    <a:p>
                      <a:pPr algn="ctr" rtl="0" fontAlgn="ctr"/>
                      <a:r>
                        <a:rPr lang="en-US" sz="1100" b="0" i="0" u="none" strike="noStrike" dirty="0">
                          <a:solidFill>
                            <a:srgbClr val="000000"/>
                          </a:solidFill>
                          <a:effectLst/>
                          <a:latin typeface="Calibri" panose="020F0502020204030204" pitchFamily="34" charset="0"/>
                        </a:rPr>
                        <a:t>USPS Marketing</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100" b="0" i="0" u="none" strike="noStrike" dirty="0">
                          <a:solidFill>
                            <a:srgbClr val="000000"/>
                          </a:solidFill>
                          <a:effectLst/>
                          <a:latin typeface="Calibri" panose="020F0502020204030204" pitchFamily="34" charset="0"/>
                        </a:rPr>
                        <a:t>Letter</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12,807,440,978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12,553,844,307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11,672,730,146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9,617,141,505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82.39%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xmlns="" val="10003"/>
                  </a:ext>
                </a:extLst>
              </a:tr>
              <a:tr h="480644">
                <a:tc>
                  <a:txBody>
                    <a:bodyPr/>
                    <a:lstStyle/>
                    <a:p>
                      <a:pPr algn="ctr" rtl="0" fontAlgn="ctr"/>
                      <a:r>
                        <a:rPr lang="en-US" sz="1100" b="0" i="0" u="none" strike="noStrike" dirty="0">
                          <a:solidFill>
                            <a:srgbClr val="000000"/>
                          </a:solidFill>
                          <a:effectLst/>
                          <a:latin typeface="Calibri" panose="020F0502020204030204" pitchFamily="34" charset="0"/>
                        </a:rPr>
                        <a:t>USPS Marketing</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100" b="0" i="0" u="none" strike="noStrike" dirty="0">
                          <a:solidFill>
                            <a:srgbClr val="000000"/>
                          </a:solidFill>
                          <a:effectLst/>
                          <a:latin typeface="Calibri" panose="020F0502020204030204" pitchFamily="34" charset="0"/>
                        </a:rPr>
                        <a:t>Flat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0" i="0" u="none" strike="noStrike">
                          <a:solidFill>
                            <a:srgbClr val="000000"/>
                          </a:solidFill>
                          <a:effectLst/>
                          <a:latin typeface="Calibri" panose="020F0502020204030204" pitchFamily="34" charset="0"/>
                        </a:rPr>
                        <a:t>5,318,758,209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0" i="0" u="none" strike="noStrike">
                          <a:solidFill>
                            <a:srgbClr val="000000"/>
                          </a:solidFill>
                          <a:effectLst/>
                          <a:latin typeface="Calibri" panose="020F0502020204030204" pitchFamily="34" charset="0"/>
                        </a:rPr>
                        <a:t>3,168,917,836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0" i="0" u="none" strike="noStrike">
                          <a:solidFill>
                            <a:srgbClr val="000000"/>
                          </a:solidFill>
                          <a:effectLst/>
                          <a:latin typeface="Calibri" panose="020F0502020204030204" pitchFamily="34" charset="0"/>
                        </a:rPr>
                        <a:t>2,811,131,442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0" i="0" u="none" strike="noStrike">
                          <a:solidFill>
                            <a:srgbClr val="000000"/>
                          </a:solidFill>
                          <a:effectLst/>
                          <a:latin typeface="Calibri" panose="020F0502020204030204" pitchFamily="34" charset="0"/>
                        </a:rPr>
                        <a:t>2,152,861,434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0" i="0" u="none" strike="noStrike">
                          <a:solidFill>
                            <a:srgbClr val="000000"/>
                          </a:solidFill>
                          <a:effectLst/>
                          <a:latin typeface="Calibri" panose="020F0502020204030204" pitchFamily="34" charset="0"/>
                        </a:rPr>
                        <a:t>76.58%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xmlns="" val="10004"/>
                  </a:ext>
                </a:extLst>
              </a:tr>
              <a:tr h="492661">
                <a:tc>
                  <a:txBody>
                    <a:bodyPr/>
                    <a:lstStyle/>
                    <a:p>
                      <a:pPr algn="ctr" rtl="0" fontAlgn="ctr"/>
                      <a:r>
                        <a:rPr lang="en-US" sz="1100" b="0" i="0" u="none" strike="noStrike" dirty="0">
                          <a:solidFill>
                            <a:srgbClr val="000000"/>
                          </a:solidFill>
                          <a:effectLst/>
                          <a:latin typeface="Calibri" panose="020F0502020204030204" pitchFamily="34" charset="0"/>
                        </a:rPr>
                        <a:t>Periodicals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100" b="0" i="0" u="none" strike="noStrike" dirty="0">
                          <a:solidFill>
                            <a:srgbClr val="000000"/>
                          </a:solidFill>
                          <a:effectLst/>
                          <a:latin typeface="Calibri" panose="020F0502020204030204" pitchFamily="34" charset="0"/>
                        </a:rPr>
                        <a:t>Flat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1,156,658,810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1,112,049,671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948,885,655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692,671,328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73.00%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xmlns="" val="10005"/>
                  </a:ext>
                </a:extLst>
              </a:tr>
              <a:tr h="480644">
                <a:tc>
                  <a:txBody>
                    <a:bodyPr/>
                    <a:lstStyle/>
                    <a:p>
                      <a:pPr algn="ctr" rtl="0" fontAlgn="ctr"/>
                      <a:r>
                        <a:rPr lang="en-US" sz="1100" b="1" i="0" u="none" strike="noStrike" dirty="0">
                          <a:solidFill>
                            <a:srgbClr val="000000"/>
                          </a:solidFill>
                          <a:effectLst/>
                          <a:latin typeface="Calibri" panose="020F0502020204030204" pitchFamily="34" charset="0"/>
                        </a:rPr>
                        <a:t>Total</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1" i="0" u="none" strike="noStrike">
                          <a:solidFill>
                            <a:srgbClr val="000000"/>
                          </a:solidFill>
                          <a:effectLst/>
                          <a:latin typeface="Calibri" panose="020F0502020204030204" pitchFamily="34" charset="0"/>
                        </a:rPr>
                        <a:t>28,588,440,380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1" i="0" u="none" strike="noStrike">
                          <a:solidFill>
                            <a:srgbClr val="000000"/>
                          </a:solidFill>
                          <a:effectLst/>
                          <a:latin typeface="Calibri" panose="020F0502020204030204" pitchFamily="34" charset="0"/>
                        </a:rPr>
                        <a:t>25,757,726,443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1" i="0" u="none" strike="noStrike">
                          <a:solidFill>
                            <a:srgbClr val="000000"/>
                          </a:solidFill>
                          <a:effectLst/>
                          <a:latin typeface="Calibri" panose="020F0502020204030204" pitchFamily="34" charset="0"/>
                        </a:rPr>
                        <a:t>23,826,865,882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1" i="0" u="none" strike="noStrike">
                          <a:solidFill>
                            <a:srgbClr val="000000"/>
                          </a:solidFill>
                          <a:effectLst/>
                          <a:latin typeface="Calibri" panose="020F0502020204030204" pitchFamily="34" charset="0"/>
                        </a:rPr>
                        <a:t>18,552,254,697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1" i="0" u="none" strike="noStrike" dirty="0">
                          <a:solidFill>
                            <a:srgbClr val="000000"/>
                          </a:solidFill>
                          <a:effectLst/>
                          <a:latin typeface="Calibri" panose="020F0502020204030204" pitchFamily="34" charset="0"/>
                        </a:rPr>
                        <a:t>77.86%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xmlns="" val="10006"/>
                  </a:ext>
                </a:extLst>
              </a:tr>
            </a:tbl>
          </a:graphicData>
        </a:graphic>
      </p:graphicFrame>
      <p:sp>
        <p:nvSpPr>
          <p:cNvPr id="8" name="TextBox 7">
            <a:extLst>
              <a:ext uri="{FF2B5EF4-FFF2-40B4-BE49-F238E27FC236}">
                <a16:creationId xmlns:a16="http://schemas.microsoft.com/office/drawing/2014/main" xmlns="" id="{05B59D3A-22DD-498A-8353-EB3578A2A696}"/>
              </a:ext>
            </a:extLst>
          </p:cNvPr>
          <p:cNvSpPr txBox="1"/>
          <p:nvPr/>
        </p:nvSpPr>
        <p:spPr>
          <a:xfrm>
            <a:off x="381000" y="6458635"/>
            <a:ext cx="5011419" cy="323165"/>
          </a:xfrm>
          <a:prstGeom prst="rect">
            <a:avLst/>
          </a:prstGeom>
          <a:noFill/>
        </p:spPr>
        <p:txBody>
          <a:bodyPr wrap="square" rtlCol="0">
            <a:spAutoFit/>
          </a:bodyPr>
          <a:lstStyle/>
          <a:p>
            <a:pPr>
              <a:buSzPct val="80000"/>
              <a:buFont typeface="Wingdings" pitchFamily="2" charset="2"/>
              <a:buNone/>
            </a:pPr>
            <a:r>
              <a:rPr lang="en-US" altLang="en-US" sz="750" dirty="0">
                <a:solidFill>
                  <a:prstClr val="black"/>
                </a:solidFill>
                <a:latin typeface="Arial"/>
                <a:ea typeface="+mn-ea"/>
                <a:cs typeface="Arial"/>
              </a:rPr>
              <a:t>Note: Metrics are for Mailing Dates 7/1/2017 – 9/30/2017</a:t>
            </a:r>
          </a:p>
          <a:p>
            <a:pPr>
              <a:buSzPct val="80000"/>
              <a:buFont typeface="Wingdings" pitchFamily="2" charset="2"/>
              <a:buNone/>
            </a:pPr>
            <a:r>
              <a:rPr lang="en-US" sz="750" b="1" dirty="0">
                <a:solidFill>
                  <a:prstClr val="black"/>
                </a:solidFill>
                <a:latin typeface="Arial"/>
                <a:ea typeface="+mn-ea"/>
                <a:cs typeface="Arial"/>
              </a:rPr>
              <a:t>          </a:t>
            </a:r>
            <a:r>
              <a:rPr lang="en-US" sz="750" dirty="0">
                <a:solidFill>
                  <a:prstClr val="black"/>
                </a:solidFill>
                <a:latin typeface="Arial"/>
                <a:ea typeface="+mn-ea"/>
                <a:cs typeface="Arial"/>
              </a:rPr>
              <a:t>Commercial and Full-Service Eligible Volumes sourced from PostalOne!</a:t>
            </a:r>
          </a:p>
        </p:txBody>
      </p:sp>
    </p:spTree>
    <p:extLst>
      <p:ext uri="{BB962C8B-B14F-4D97-AF65-F5344CB8AC3E}">
        <p14:creationId xmlns:p14="http://schemas.microsoft.com/office/powerpoint/2010/main" val="202992257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xmlns="" id="{4E059E2C-136E-490A-8498-28420C2D0DE5}"/>
              </a:ext>
            </a:extLst>
          </p:cNvPr>
          <p:cNvGraphicFramePr>
            <a:graphicFrameLocks/>
          </p:cNvGraphicFramePr>
          <p:nvPr>
            <p:extLst/>
          </p:nvPr>
        </p:nvGraphicFramePr>
        <p:xfrm>
          <a:off x="76200" y="1736985"/>
          <a:ext cx="8686799" cy="511067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42134" y="1704201"/>
            <a:ext cx="8593132" cy="276999"/>
          </a:xfrm>
          <a:prstGeom prst="rect">
            <a:avLst/>
          </a:prstGeom>
          <a:noFill/>
        </p:spPr>
        <p:txBody>
          <a:bodyPr wrap="square" rtlCol="0">
            <a:spAutoFit/>
          </a:bodyPr>
          <a:lstStyle/>
          <a:p>
            <a:r>
              <a:rPr lang="en-US" sz="1200" b="1" dirty="0">
                <a:solidFill>
                  <a:srgbClr val="000000"/>
                </a:solidFill>
                <a:latin typeface="Century Gothic" panose="020B0502020202020204" pitchFamily="34" charset="0"/>
                <a:ea typeface="+mn-ea"/>
                <a:cs typeface="Arial"/>
              </a:rPr>
              <a:t>Note: </a:t>
            </a:r>
            <a:r>
              <a:rPr lang="en-US" sz="1200" dirty="0">
                <a:solidFill>
                  <a:srgbClr val="000000"/>
                </a:solidFill>
                <a:latin typeface="Century Gothic" panose="020B0502020202020204" pitchFamily="34" charset="0"/>
                <a:ea typeface="+mn-ea"/>
                <a:cs typeface="Arial"/>
              </a:rPr>
              <a:t>Below graph depicts FS Adoption % as an avg. for the quarter; Slide title depicts the % for the latest month.</a:t>
            </a:r>
          </a:p>
        </p:txBody>
      </p:sp>
      <p:sp>
        <p:nvSpPr>
          <p:cNvPr id="3" name="Title 2"/>
          <p:cNvSpPr>
            <a:spLocks noGrp="1"/>
          </p:cNvSpPr>
          <p:nvPr>
            <p:ph type="title"/>
          </p:nvPr>
        </p:nvSpPr>
        <p:spPr/>
        <p:txBody>
          <a:bodyPr/>
          <a:lstStyle/>
          <a:p>
            <a:r>
              <a:rPr lang="en-US" dirty="0"/>
              <a:t>Full Service Mail Trend</a:t>
            </a:r>
          </a:p>
        </p:txBody>
      </p:sp>
      <p:sp>
        <p:nvSpPr>
          <p:cNvPr id="6" name="Text Placeholder 5"/>
          <p:cNvSpPr>
            <a:spLocks noGrp="1"/>
          </p:cNvSpPr>
          <p:nvPr>
            <p:ph type="body" sz="quarter" idx="14"/>
          </p:nvPr>
        </p:nvSpPr>
        <p:spPr>
          <a:xfrm>
            <a:off x="1676400" y="838200"/>
            <a:ext cx="5791200" cy="515938"/>
          </a:xfrm>
        </p:spPr>
        <p:txBody>
          <a:bodyPr/>
          <a:lstStyle/>
          <a:p>
            <a:r>
              <a:rPr lang="en-US" dirty="0"/>
              <a:t>In September 2017, 92% of Commercial mail eligible for Full-Service was Full-Service.</a:t>
            </a:r>
          </a:p>
        </p:txBody>
      </p:sp>
    </p:spTree>
    <p:extLst>
      <p:ext uri="{BB962C8B-B14F-4D97-AF65-F5344CB8AC3E}">
        <p14:creationId xmlns:p14="http://schemas.microsoft.com/office/powerpoint/2010/main" val="57340065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xmlns="" id="{00000000-0008-0000-0900-000004000000}"/>
              </a:ext>
            </a:extLst>
          </p:cNvPr>
          <p:cNvGraphicFramePr>
            <a:graphicFrameLocks/>
          </p:cNvGraphicFramePr>
          <p:nvPr>
            <p:extLst/>
          </p:nvPr>
        </p:nvGraphicFramePr>
        <p:xfrm>
          <a:off x="-65315" y="1745894"/>
          <a:ext cx="5551713" cy="444137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334000" y="3775502"/>
            <a:ext cx="3200400" cy="1015663"/>
          </a:xfrm>
          <a:prstGeom prst="rect">
            <a:avLst/>
          </a:prstGeom>
          <a:noFill/>
          <a:ln w="19050">
            <a:solidFill>
              <a:schemeClr val="tx1"/>
            </a:solidFill>
          </a:ln>
        </p:spPr>
        <p:txBody>
          <a:bodyPr wrap="square" rtlCol="0">
            <a:spAutoFit/>
          </a:bodyPr>
          <a:lstStyle>
            <a:defPPr>
              <a:defRPr lang="en-US"/>
            </a:defPPr>
            <a:lvl1pPr>
              <a:defRPr sz="1200" b="1"/>
            </a:lvl1pPr>
            <a:lvl2pPr marL="628650" lvl="1" indent="-171450">
              <a:buFont typeface="Arial" panose="020B0604020202020204" pitchFamily="34" charset="0"/>
              <a:buChar char="•"/>
              <a:defRPr sz="1200" b="1"/>
            </a:lvl2pPr>
          </a:lstStyle>
          <a:p>
            <a:r>
              <a:rPr lang="en-US" dirty="0">
                <a:solidFill>
                  <a:srgbClr val="000000"/>
                </a:solidFill>
                <a:latin typeface="Arial" panose="020B0604020202020204" pitchFamily="34" charset="0"/>
              </a:rPr>
              <a:t>Basic (FS Eligible) Breakdown:	</a:t>
            </a:r>
          </a:p>
          <a:p>
            <a:r>
              <a:rPr lang="en-US" b="0" dirty="0">
                <a:solidFill>
                  <a:srgbClr val="000000"/>
                </a:solidFill>
                <a:latin typeface="Arial" panose="020B0604020202020204" pitchFamily="34" charset="0"/>
              </a:rPr>
              <a:t>  •   55% of this mail is associated with 	</a:t>
            </a:r>
          </a:p>
          <a:p>
            <a:r>
              <a:rPr lang="en-US" b="0" dirty="0">
                <a:solidFill>
                  <a:srgbClr val="000000"/>
                </a:solidFill>
                <a:latin typeface="Arial" panose="020B0604020202020204" pitchFamily="34" charset="0"/>
              </a:rPr>
              <a:t>      existing Full-Service Mailers	</a:t>
            </a:r>
          </a:p>
          <a:p>
            <a:r>
              <a:rPr lang="en-US" b="0" dirty="0">
                <a:solidFill>
                  <a:srgbClr val="000000"/>
                </a:solidFill>
                <a:latin typeface="Arial" panose="020B0604020202020204" pitchFamily="34" charset="0"/>
              </a:rPr>
              <a:t>  •   45% of this mail is associated with 	</a:t>
            </a:r>
          </a:p>
          <a:p>
            <a:r>
              <a:rPr lang="en-US" b="0" dirty="0">
                <a:solidFill>
                  <a:srgbClr val="000000"/>
                </a:solidFill>
                <a:latin typeface="Arial" panose="020B0604020202020204" pitchFamily="34" charset="0"/>
              </a:rPr>
              <a:t>      Non Full-Service Mailers	</a:t>
            </a:r>
          </a:p>
        </p:txBody>
      </p:sp>
      <p:cxnSp>
        <p:nvCxnSpPr>
          <p:cNvPr id="9" name="Straight Connector 8"/>
          <p:cNvCxnSpPr>
            <a:cxnSpLocks/>
          </p:cNvCxnSpPr>
          <p:nvPr/>
        </p:nvCxnSpPr>
        <p:spPr>
          <a:xfrm>
            <a:off x="2286000" y="2667000"/>
            <a:ext cx="3048000" cy="1616333"/>
          </a:xfrm>
          <a:prstGeom prst="line">
            <a:avLst/>
          </a:prstGeom>
          <a:ln w="19050">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xmlns="" id="{FD2FC5CE-C277-46AF-A604-A518D23CA917}"/>
              </a:ext>
            </a:extLst>
          </p:cNvPr>
          <p:cNvSpPr/>
          <p:nvPr/>
        </p:nvSpPr>
        <p:spPr>
          <a:xfrm>
            <a:off x="152398" y="6627355"/>
            <a:ext cx="5334000" cy="222818"/>
          </a:xfrm>
          <a:prstGeom prst="rect">
            <a:avLst/>
          </a:prstGeom>
        </p:spPr>
        <p:txBody>
          <a:bodyPr wrap="square">
            <a:spAutoFit/>
          </a:bodyPr>
          <a:lstStyle/>
          <a:p>
            <a:pPr marL="0" marR="0">
              <a:lnSpc>
                <a:spcPct val="106000"/>
              </a:lnSpc>
              <a:spcBef>
                <a:spcPts val="0"/>
              </a:spcBef>
              <a:spcAft>
                <a:spcPts val="0"/>
              </a:spcAft>
            </a:pPr>
            <a:r>
              <a:rPr lang="en-US" sz="800" dirty="0">
                <a:solidFill>
                  <a:srgbClr val="000000"/>
                </a:solidFill>
              </a:rPr>
              <a:t>*Prior to FY17 Q2, USPS Marketing Mail was referred to as Standard Mail</a:t>
            </a:r>
          </a:p>
        </p:txBody>
      </p:sp>
      <p:sp>
        <p:nvSpPr>
          <p:cNvPr id="4" name="Title 3"/>
          <p:cNvSpPr>
            <a:spLocks noGrp="1"/>
          </p:cNvSpPr>
          <p:nvPr>
            <p:ph type="title"/>
          </p:nvPr>
        </p:nvSpPr>
        <p:spPr/>
        <p:txBody>
          <a:bodyPr/>
          <a:lstStyle/>
          <a:p>
            <a:r>
              <a:rPr lang="en-US" dirty="0"/>
              <a:t> USPS Marketing Mail*® Letters</a:t>
            </a:r>
            <a:br>
              <a:rPr lang="en-US" dirty="0"/>
            </a:br>
            <a:r>
              <a:rPr lang="en-US" sz="1800" b="0" dirty="0"/>
              <a:t>Volume In </a:t>
            </a:r>
            <a:r>
              <a:rPr lang="en-US" sz="1800" b="0" dirty="0" smtClean="0"/>
              <a:t>Measurement</a:t>
            </a:r>
            <a:endParaRPr lang="en-US" b="0" dirty="0"/>
          </a:p>
        </p:txBody>
      </p:sp>
      <p:sp>
        <p:nvSpPr>
          <p:cNvPr id="5" name="Text Placeholder 4"/>
          <p:cNvSpPr>
            <a:spLocks noGrp="1"/>
          </p:cNvSpPr>
          <p:nvPr>
            <p:ph type="body" sz="quarter" idx="14"/>
          </p:nvPr>
        </p:nvSpPr>
        <p:spPr/>
        <p:txBody>
          <a:bodyPr/>
          <a:lstStyle/>
          <a:p>
            <a:r>
              <a:rPr lang="en-US" dirty="0"/>
              <a:t>In September 2017, 73% of Commercial USPS Marketing Mail* Letters were in measurement. Almost 3.3 Billion pieces were measured</a:t>
            </a:r>
            <a:r>
              <a:rPr lang="en-US" dirty="0" smtClean="0"/>
              <a:t>.</a:t>
            </a:r>
            <a:endParaRPr lang="en-US" dirty="0"/>
          </a:p>
        </p:txBody>
      </p:sp>
    </p:spTree>
    <p:extLst>
      <p:ext uri="{BB962C8B-B14F-4D97-AF65-F5344CB8AC3E}">
        <p14:creationId xmlns:p14="http://schemas.microsoft.com/office/powerpoint/2010/main" val="155819605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xmlns="" id="{00000000-0008-0000-0800-000002000000}"/>
              </a:ext>
            </a:extLst>
          </p:cNvPr>
          <p:cNvGraphicFramePr>
            <a:graphicFrameLocks/>
          </p:cNvGraphicFramePr>
          <p:nvPr>
            <p:extLst/>
          </p:nvPr>
        </p:nvGraphicFramePr>
        <p:xfrm>
          <a:off x="-77528" y="1736467"/>
          <a:ext cx="5559213" cy="42907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Table 15"/>
          <p:cNvGraphicFramePr>
            <a:graphicFrameLocks noGrp="1"/>
          </p:cNvGraphicFramePr>
          <p:nvPr>
            <p:extLst/>
          </p:nvPr>
        </p:nvGraphicFramePr>
        <p:xfrm>
          <a:off x="5334000" y="1905000"/>
          <a:ext cx="3200402" cy="441960"/>
        </p:xfrm>
        <a:graphic>
          <a:graphicData uri="http://schemas.openxmlformats.org/drawingml/2006/table">
            <a:tbl>
              <a:tblPr>
                <a:tableStyleId>{BC89EF96-8CEA-46FF-86C4-4CE0E7609802}</a:tableStyleId>
              </a:tblPr>
              <a:tblGrid>
                <a:gridCol w="2362200">
                  <a:extLst>
                    <a:ext uri="{9D8B030D-6E8A-4147-A177-3AD203B41FA5}">
                      <a16:colId xmlns:a16="http://schemas.microsoft.com/office/drawing/2014/main" xmlns="" val="20000"/>
                    </a:ext>
                  </a:extLst>
                </a:gridCol>
                <a:gridCol w="838202">
                  <a:extLst>
                    <a:ext uri="{9D8B030D-6E8A-4147-A177-3AD203B41FA5}">
                      <a16:colId xmlns:a16="http://schemas.microsoft.com/office/drawing/2014/main" xmlns="" val="20001"/>
                    </a:ext>
                  </a:extLst>
                </a:gridCol>
              </a:tblGrid>
              <a:tr h="177165">
                <a:tc>
                  <a:txBody>
                    <a:bodyPr/>
                    <a:lstStyle/>
                    <a:p>
                      <a:pPr algn="ctr" fontAlgn="ctr"/>
                      <a:r>
                        <a:rPr lang="en-US" sz="1100" b="1" u="none" strike="noStrike" dirty="0">
                          <a:effectLst/>
                        </a:rPr>
                        <a:t>Attributed</a:t>
                      </a:r>
                      <a:r>
                        <a:rPr lang="en-US" sz="1100" b="1" u="none" strike="noStrike" baseline="0" dirty="0">
                          <a:effectLst/>
                        </a:rPr>
                        <a:t> </a:t>
                      </a:r>
                      <a:r>
                        <a:rPr lang="en-US" sz="1100" b="1" u="none" strike="noStrike" dirty="0">
                          <a:effectLst/>
                        </a:rPr>
                        <a:t>to</a:t>
                      </a:r>
                      <a:r>
                        <a:rPr lang="en-US" sz="1100" b="1" u="none" strike="noStrike" baseline="0" dirty="0">
                          <a:effectLst/>
                        </a:rPr>
                        <a:t> </a:t>
                      </a:r>
                      <a:r>
                        <a:rPr lang="en-US" sz="1100" b="1" u="none" strike="noStrike" dirty="0">
                          <a:effectLst/>
                        </a:rPr>
                        <a:t>Mailers</a:t>
                      </a:r>
                      <a:endParaRPr lang="en-US" sz="1100" b="1" i="0" u="none" strike="noStrike" dirty="0">
                        <a:solidFill>
                          <a:srgbClr val="000000"/>
                        </a:solidFill>
                        <a:effectLst/>
                        <a:latin typeface="Calibri"/>
                      </a:endParaRP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24.06%</a:t>
                      </a:r>
                    </a:p>
                  </a:txBody>
                  <a:tcPr marL="7620" marR="7620" marT="7620" anchor="ctr"/>
                </a:tc>
                <a:extLst>
                  <a:ext uri="{0D108BD9-81ED-4DB2-BD59-A6C34878D82A}">
                    <a16:rowId xmlns:a16="http://schemas.microsoft.com/office/drawing/2014/main" xmlns="" val="10000"/>
                  </a:ext>
                </a:extLst>
              </a:tr>
              <a:tr h="190500">
                <a:tc>
                  <a:txBody>
                    <a:bodyPr/>
                    <a:lstStyle/>
                    <a:p>
                      <a:pPr algn="ctr" fontAlgn="ctr"/>
                      <a:r>
                        <a:rPr lang="en-US" sz="1100" b="1" u="none" strike="noStrike" baseline="0" dirty="0">
                          <a:effectLst/>
                        </a:rPr>
                        <a:t>Attributed to USPS / Unknown</a:t>
                      </a:r>
                      <a:endParaRPr lang="en-US" sz="1100" b="1" i="0" u="none" strike="noStrike" dirty="0">
                        <a:solidFill>
                          <a:srgbClr val="000000"/>
                        </a:solidFill>
                        <a:effectLst/>
                        <a:latin typeface="Calibri"/>
                      </a:endParaRP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75.94%</a:t>
                      </a:r>
                    </a:p>
                  </a:txBody>
                  <a:tcPr marL="7620" marR="7620" marT="7620" anchor="ctr"/>
                </a:tc>
                <a:extLst>
                  <a:ext uri="{0D108BD9-81ED-4DB2-BD59-A6C34878D82A}">
                    <a16:rowId xmlns:a16="http://schemas.microsoft.com/office/drawing/2014/main" xmlns="" val="10001"/>
                  </a:ext>
                </a:extLst>
              </a:tr>
            </a:tbl>
          </a:graphicData>
        </a:graphic>
      </p:graphicFrame>
      <p:graphicFrame>
        <p:nvGraphicFramePr>
          <p:cNvPr id="10" name="Table 9"/>
          <p:cNvGraphicFramePr>
            <a:graphicFrameLocks noGrp="1"/>
          </p:cNvGraphicFramePr>
          <p:nvPr>
            <p:extLst/>
          </p:nvPr>
        </p:nvGraphicFramePr>
        <p:xfrm>
          <a:off x="5334000" y="2336355"/>
          <a:ext cx="3657600" cy="3438144"/>
        </p:xfrm>
        <a:graphic>
          <a:graphicData uri="http://schemas.openxmlformats.org/drawingml/2006/table">
            <a:tbl>
              <a:tblPr/>
              <a:tblGrid>
                <a:gridCol w="2385392">
                  <a:extLst>
                    <a:ext uri="{9D8B030D-6E8A-4147-A177-3AD203B41FA5}">
                      <a16:colId xmlns:a16="http://schemas.microsoft.com/office/drawing/2014/main" xmlns="" val="20000"/>
                    </a:ext>
                  </a:extLst>
                </a:gridCol>
                <a:gridCol w="715617">
                  <a:extLst>
                    <a:ext uri="{9D8B030D-6E8A-4147-A177-3AD203B41FA5}">
                      <a16:colId xmlns:a16="http://schemas.microsoft.com/office/drawing/2014/main" xmlns="" val="20001"/>
                    </a:ext>
                  </a:extLst>
                </a:gridCol>
                <a:gridCol w="556591">
                  <a:extLst>
                    <a:ext uri="{9D8B030D-6E8A-4147-A177-3AD203B41FA5}">
                      <a16:colId xmlns:a16="http://schemas.microsoft.com/office/drawing/2014/main" xmlns="" val="20002"/>
                    </a:ext>
                  </a:extLst>
                </a:gridCol>
              </a:tblGrid>
              <a:tr h="375285">
                <a:tc>
                  <a:txBody>
                    <a:bodyPr/>
                    <a:lstStyle/>
                    <a:p>
                      <a:pPr algn="ctr" fontAlgn="ctr"/>
                      <a:r>
                        <a:rPr lang="en-US" sz="1200" b="1" i="0" u="none" strike="noStrike" dirty="0">
                          <a:solidFill>
                            <a:srgbClr val="FFFFFF"/>
                          </a:solidFill>
                          <a:effectLst/>
                          <a:latin typeface="+mn-lt"/>
                        </a:rPr>
                        <a:t>Exclusion Reason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200" b="1" i="0" u="none" strike="noStrike" dirty="0">
                          <a:solidFill>
                            <a:srgbClr val="FFFFFF"/>
                          </a:solidFill>
                          <a:effectLst/>
                          <a:latin typeface="Arial"/>
                        </a:rPr>
                        <a:t>% of Excluded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200" b="1" i="0" u="none" strike="noStrike" dirty="0">
                          <a:solidFill>
                            <a:srgbClr val="FFFFFF"/>
                          </a:solidFill>
                          <a:effectLst/>
                          <a:latin typeface="Arial"/>
                        </a:rPr>
                        <a:t>% of 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301752">
                <a:tc>
                  <a:txBody>
                    <a:bodyPr/>
                    <a:lstStyle/>
                    <a:p>
                      <a:pPr algn="ctr" fontAlgn="ctr"/>
                      <a:r>
                        <a:rPr lang="en-US" sz="1100" b="0" i="0" u="none" strike="noStrike" dirty="0">
                          <a:solidFill>
                            <a:srgbClr val="000000"/>
                          </a:solidFill>
                          <a:effectLst/>
                          <a:latin typeface="Calibri" panose="020F0502020204030204" pitchFamily="34" charset="0"/>
                        </a:rPr>
                        <a:t>No Start-the-Clock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48.12%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10.60%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r h="313563">
                <a:tc>
                  <a:txBody>
                    <a:bodyPr/>
                    <a:lstStyle/>
                    <a:p>
                      <a:pPr algn="ctr" fontAlgn="ctr"/>
                      <a:r>
                        <a:rPr lang="en-US" sz="1100" b="0" i="0" u="none" strike="noStrike" dirty="0">
                          <a:solidFill>
                            <a:srgbClr val="000000"/>
                          </a:solidFill>
                          <a:effectLst/>
                          <a:latin typeface="Calibri" panose="020F0502020204030204" pitchFamily="34" charset="0"/>
                        </a:rPr>
                        <a:t>No Piece Scan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dirty="0">
                          <a:solidFill>
                            <a:srgbClr val="000000"/>
                          </a:solidFill>
                          <a:effectLst/>
                          <a:latin typeface="Calibri" panose="020F0502020204030204" pitchFamily="34" charset="0"/>
                        </a:rPr>
                        <a:t>26.28%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5.79%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301752">
                <a:tc>
                  <a:txBody>
                    <a:bodyPr/>
                    <a:lstStyle/>
                    <a:p>
                      <a:pPr algn="ctr" fontAlgn="ctr"/>
                      <a:r>
                        <a:rPr lang="en-US" sz="1100" b="0" i="0" u="none" strike="noStrike">
                          <a:solidFill>
                            <a:srgbClr val="000000"/>
                          </a:solidFill>
                          <a:effectLst/>
                          <a:latin typeface="Calibri" panose="020F0502020204030204" pitchFamily="34" charset="0"/>
                        </a:rPr>
                        <a:t>Invalid Entry Point for Entry Discount (FAST MDF)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dirty="0">
                          <a:solidFill>
                            <a:srgbClr val="000000"/>
                          </a:solidFill>
                          <a:effectLst/>
                          <a:latin typeface="Calibri" panose="020F0502020204030204" pitchFamily="34" charset="0"/>
                        </a:rPr>
                        <a:t>8.77%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dirty="0">
                          <a:solidFill>
                            <a:srgbClr val="000000"/>
                          </a:solidFill>
                          <a:effectLst/>
                          <a:latin typeface="Calibri" panose="020F0502020204030204" pitchFamily="34" charset="0"/>
                        </a:rPr>
                        <a:t>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r h="301752">
                <a:tc>
                  <a:txBody>
                    <a:bodyPr/>
                    <a:lstStyle/>
                    <a:p>
                      <a:pPr algn="ctr" fontAlgn="ctr"/>
                      <a:r>
                        <a:rPr lang="en-US" sz="1100" b="0" i="0" u="none" strike="noStrike">
                          <a:solidFill>
                            <a:srgbClr val="000000"/>
                          </a:solidFill>
                          <a:effectLst/>
                          <a:latin typeface="Calibri" panose="020F0502020204030204" pitchFamily="34" charset="0"/>
                        </a:rPr>
                        <a:t>Undeliverable-as-Addressed / PARS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01752">
                <a:tc>
                  <a:txBody>
                    <a:bodyPr/>
                    <a:lstStyle/>
                    <a:p>
                      <a:pPr algn="ctr" fontAlgn="ctr"/>
                      <a:r>
                        <a:rPr lang="en-US" sz="1100" b="0" i="0" u="none" strike="noStrike">
                          <a:solidFill>
                            <a:srgbClr val="000000"/>
                          </a:solidFill>
                          <a:effectLst/>
                          <a:latin typeface="Calibri" panose="020F0502020204030204" pitchFamily="34" charset="0"/>
                        </a:rPr>
                        <a:t>Non-Unique IMb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01752">
                <a:tc>
                  <a:txBody>
                    <a:bodyPr/>
                    <a:lstStyle/>
                    <a:p>
                      <a:pPr algn="ctr" fontAlgn="ctr"/>
                      <a:r>
                        <a:rPr lang="en-US" sz="1100" b="0" i="0" u="none" strike="noStrike">
                          <a:solidFill>
                            <a:srgbClr val="000000"/>
                          </a:solidFill>
                          <a:effectLst/>
                          <a:latin typeface="Calibri" panose="020F0502020204030204" pitchFamily="34" charset="0"/>
                        </a:rPr>
                        <a:t>Incorrect Entry Facility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01752">
                <a:tc>
                  <a:txBody>
                    <a:bodyPr/>
                    <a:lstStyle/>
                    <a:p>
                      <a:pPr algn="ctr" fontAlgn="ctr"/>
                      <a:r>
                        <a:rPr lang="en-US" sz="1100" b="0" i="0" u="none" strike="noStrike">
                          <a:solidFill>
                            <a:srgbClr val="000000"/>
                          </a:solidFill>
                          <a:effectLst/>
                          <a:latin typeface="Calibri" panose="020F0502020204030204" pitchFamily="34" charset="0"/>
                        </a:rPr>
                        <a:t>Non-Unique Physical IMcb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01752">
                <a:tc>
                  <a:txBody>
                    <a:bodyPr/>
                    <a:lstStyle/>
                    <a:p>
                      <a:pPr algn="ctr" fontAlgn="ctr"/>
                      <a:r>
                        <a:rPr lang="en-US" sz="1100" b="0" i="0" u="none" strike="noStrike">
                          <a:solidFill>
                            <a:srgbClr val="000000"/>
                          </a:solidFill>
                          <a:effectLst/>
                          <a:latin typeface="Calibri" panose="020F0502020204030204" pitchFamily="34" charset="0"/>
                        </a:rPr>
                        <a:t>FAST Appointment Irregularity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01752">
                <a:tc>
                  <a:txBody>
                    <a:bodyPr/>
                    <a:lstStyle/>
                    <a:p>
                      <a:pPr algn="ctr" fontAlgn="ctr"/>
                      <a:r>
                        <a:rPr lang="en-US" sz="1100" b="0" i="0" u="none" strike="noStrike">
                          <a:solidFill>
                            <a:srgbClr val="000000"/>
                          </a:solidFill>
                          <a:effectLst/>
                          <a:latin typeface="Calibri" panose="020F0502020204030204" pitchFamily="34" charset="0"/>
                        </a:rPr>
                        <a:t>Inconsistent SPM Data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01752">
                <a:tc>
                  <a:txBody>
                    <a:bodyPr/>
                    <a:lstStyle/>
                    <a:p>
                      <a:pPr algn="ctr" fontAlgn="ctr"/>
                      <a:r>
                        <a:rPr lang="en-US" sz="1100" b="0" i="0" u="none" strike="noStrike">
                          <a:solidFill>
                            <a:srgbClr val="000000"/>
                          </a:solidFill>
                          <a:effectLst/>
                          <a:latin typeface="Calibri" panose="020F0502020204030204" pitchFamily="34" charset="0"/>
                        </a:rPr>
                        <a:t>Other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0.68%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
        <p:nvSpPr>
          <p:cNvPr id="17" name="TextBox 16"/>
          <p:cNvSpPr txBox="1"/>
          <p:nvPr/>
        </p:nvSpPr>
        <p:spPr>
          <a:xfrm>
            <a:off x="5257800" y="5846802"/>
            <a:ext cx="3810000" cy="553998"/>
          </a:xfrm>
          <a:prstGeom prst="rect">
            <a:avLst/>
          </a:prstGeom>
          <a:noFill/>
        </p:spPr>
        <p:txBody>
          <a:bodyPr wrap="square" rtlCol="0">
            <a:spAutoFit/>
          </a:bodyPr>
          <a:lstStyle/>
          <a:p>
            <a:r>
              <a:rPr lang="en-US" sz="1000" dirty="0"/>
              <a:t>* Mail can be excluded due to more than one reason. As a result, the sum of individual exclusion percentages (22%) is greater than the overall percentage of mail not in measurement (20%) </a:t>
            </a:r>
          </a:p>
        </p:txBody>
      </p:sp>
      <p:sp>
        <p:nvSpPr>
          <p:cNvPr id="8" name="Rectangle 7">
            <a:extLst>
              <a:ext uri="{FF2B5EF4-FFF2-40B4-BE49-F238E27FC236}">
                <a16:creationId xmlns:a16="http://schemas.microsoft.com/office/drawing/2014/main" xmlns="" id="{82BF16D7-749D-4D51-AC04-D55647C75C90}"/>
              </a:ext>
            </a:extLst>
          </p:cNvPr>
          <p:cNvSpPr/>
          <p:nvPr/>
        </p:nvSpPr>
        <p:spPr>
          <a:xfrm>
            <a:off x="152398" y="6627355"/>
            <a:ext cx="5334000" cy="222818"/>
          </a:xfrm>
          <a:prstGeom prst="rect">
            <a:avLst/>
          </a:prstGeom>
        </p:spPr>
        <p:txBody>
          <a:bodyPr wrap="square">
            <a:spAutoFit/>
          </a:bodyPr>
          <a:lstStyle/>
          <a:p>
            <a:pPr marL="0" marR="0">
              <a:lnSpc>
                <a:spcPct val="106000"/>
              </a:lnSpc>
              <a:spcBef>
                <a:spcPts val="0"/>
              </a:spcBef>
              <a:spcAft>
                <a:spcPts val="0"/>
              </a:spcAft>
            </a:pPr>
            <a:r>
              <a:rPr lang="en-US" sz="800" dirty="0">
                <a:solidFill>
                  <a:srgbClr val="000000"/>
                </a:solidFill>
              </a:rPr>
              <a:t>*Prior to FY17 Q2, USPS Marketing Mail was referred to as Standard Mail</a:t>
            </a:r>
          </a:p>
        </p:txBody>
      </p:sp>
      <p:sp>
        <p:nvSpPr>
          <p:cNvPr id="2" name="Title 1"/>
          <p:cNvSpPr>
            <a:spLocks noGrp="1"/>
          </p:cNvSpPr>
          <p:nvPr>
            <p:ph type="title"/>
          </p:nvPr>
        </p:nvSpPr>
        <p:spPr/>
        <p:txBody>
          <a:bodyPr/>
          <a:lstStyle/>
          <a:p>
            <a:r>
              <a:rPr lang="en-US" dirty="0"/>
              <a:t>USPS Marketing Mail*® Letters</a:t>
            </a:r>
            <a:br>
              <a:rPr lang="en-US" dirty="0"/>
            </a:br>
            <a:r>
              <a:rPr lang="en-US" sz="1800" b="0" dirty="0"/>
              <a:t>Reasons why mail is not in </a:t>
            </a:r>
            <a:r>
              <a:rPr lang="en-US" sz="1800" b="0" dirty="0" smtClean="0"/>
              <a:t>measurement</a:t>
            </a:r>
            <a:endParaRPr lang="en-US" b="0" dirty="0"/>
          </a:p>
        </p:txBody>
      </p:sp>
      <p:sp>
        <p:nvSpPr>
          <p:cNvPr id="3" name="Text Placeholder 2"/>
          <p:cNvSpPr>
            <a:spLocks noGrp="1"/>
          </p:cNvSpPr>
          <p:nvPr>
            <p:ph type="body" sz="quarter" idx="14"/>
          </p:nvPr>
        </p:nvSpPr>
        <p:spPr>
          <a:xfrm>
            <a:off x="1164657" y="838200"/>
            <a:ext cx="6814686" cy="515938"/>
          </a:xfrm>
        </p:spPr>
        <p:txBody>
          <a:bodyPr/>
          <a:lstStyle/>
          <a:p>
            <a:r>
              <a:rPr lang="en-US" dirty="0"/>
              <a:t>In September 2017, 20% of Full-Service USPS Marketing Mail* Letters were excluded from </a:t>
            </a:r>
            <a:r>
              <a:rPr lang="en-US" dirty="0" smtClean="0"/>
              <a:t>measurement.</a:t>
            </a:r>
            <a:endParaRPr lang="en-US" dirty="0"/>
          </a:p>
        </p:txBody>
      </p:sp>
    </p:spTree>
    <p:extLst>
      <p:ext uri="{BB962C8B-B14F-4D97-AF65-F5344CB8AC3E}">
        <p14:creationId xmlns:p14="http://schemas.microsoft.com/office/powerpoint/2010/main" val="8496802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Informed Visibility </a:t>
            </a:r>
            <a:r>
              <a:rPr lang="en-US" dirty="0" smtClean="0"/>
              <a:t>Roadmap</a:t>
            </a:r>
            <a:endParaRPr lang="en-US" dirty="0"/>
          </a:p>
        </p:txBody>
      </p:sp>
      <p:grpSp>
        <p:nvGrpSpPr>
          <p:cNvPr id="11" name="Group 10"/>
          <p:cNvGrpSpPr/>
          <p:nvPr/>
        </p:nvGrpSpPr>
        <p:grpSpPr>
          <a:xfrm>
            <a:off x="0" y="1684421"/>
            <a:ext cx="8787866" cy="4182177"/>
            <a:chOff x="0" y="1684421"/>
            <a:chExt cx="8787866" cy="4182177"/>
          </a:xfrm>
          <a:solidFill>
            <a:schemeClr val="accent1">
              <a:lumMod val="20000"/>
              <a:lumOff val="80000"/>
            </a:schemeClr>
          </a:solidFill>
        </p:grpSpPr>
        <p:sp>
          <p:nvSpPr>
            <p:cNvPr id="8" name="U-Turn Arrow 7"/>
            <p:cNvSpPr/>
            <p:nvPr/>
          </p:nvSpPr>
          <p:spPr>
            <a:xfrm>
              <a:off x="2165684" y="1684421"/>
              <a:ext cx="4812632" cy="3051208"/>
            </a:xfrm>
            <a:prstGeom prst="uturnArrow">
              <a:avLst>
                <a:gd name="adj1" fmla="val 19577"/>
                <a:gd name="adj2" fmla="val 9789"/>
                <a:gd name="adj3" fmla="val 24555"/>
                <a:gd name="adj4" fmla="val 43750"/>
                <a:gd name="adj5" fmla="val 79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Bent Arrow 8"/>
            <p:cNvSpPr/>
            <p:nvPr/>
          </p:nvSpPr>
          <p:spPr>
            <a:xfrm rot="5400000" flipH="1">
              <a:off x="31282" y="3135430"/>
              <a:ext cx="2699886" cy="2762450"/>
            </a:xfrm>
            <a:prstGeom prst="bentArrow">
              <a:avLst>
                <a:gd name="adj1" fmla="val 25000"/>
                <a:gd name="adj2" fmla="val 11096"/>
                <a:gd name="adj3" fmla="val 2500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ent Arrow 9"/>
            <p:cNvSpPr/>
            <p:nvPr/>
          </p:nvSpPr>
          <p:spPr>
            <a:xfrm rot="10800000" flipH="1">
              <a:off x="6386362" y="3104148"/>
              <a:ext cx="2401504" cy="2762450"/>
            </a:xfrm>
            <a:prstGeom prst="bentArrow">
              <a:avLst>
                <a:gd name="adj1" fmla="val 24702"/>
                <a:gd name="adj2" fmla="val 18511"/>
                <a:gd name="adj3" fmla="val 24448"/>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Text Placeholder 6"/>
          <p:cNvSpPr txBox="1">
            <a:spLocks/>
          </p:cNvSpPr>
          <p:nvPr/>
        </p:nvSpPr>
        <p:spPr>
          <a:xfrm>
            <a:off x="6798038" y="4289798"/>
            <a:ext cx="2497366" cy="756909"/>
          </a:xfrm>
          <a:prstGeom prst="rect">
            <a:avLst/>
          </a:prstGeom>
          <a:noFill/>
        </p:spPr>
        <p:txBody>
          <a:bodyPr anchor="ct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algn="ctr">
              <a:lnSpc>
                <a:spcPct val="80000"/>
              </a:lnSpc>
              <a:spcAft>
                <a:spcPts val="0"/>
              </a:spcAft>
              <a:buClrTx/>
              <a:buNone/>
            </a:pPr>
            <a:r>
              <a:rPr lang="en-US" sz="1600" kern="0" dirty="0">
                <a:solidFill>
                  <a:schemeClr val="tx1">
                    <a:lumMod val="75000"/>
                    <a:lumOff val="25000"/>
                  </a:schemeClr>
                </a:solidFill>
                <a:latin typeface="Century Gothic" panose="020B0502020202020204" pitchFamily="34" charset="0"/>
              </a:rPr>
              <a:t>Informed Visibility releases for any enhancements </a:t>
            </a:r>
          </a:p>
        </p:txBody>
      </p:sp>
      <p:sp>
        <p:nvSpPr>
          <p:cNvPr id="13" name="Text Placeholder 6"/>
          <p:cNvSpPr txBox="1">
            <a:spLocks/>
          </p:cNvSpPr>
          <p:nvPr/>
        </p:nvSpPr>
        <p:spPr>
          <a:xfrm>
            <a:off x="7594333" y="5241618"/>
            <a:ext cx="904775" cy="321783"/>
          </a:xfrm>
          <a:prstGeom prst="rect">
            <a:avLst/>
          </a:prstGeom>
          <a:noFill/>
        </p:spPr>
        <p:txBody>
          <a:bodyPr anchor="ct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algn="ctr">
              <a:spcAft>
                <a:spcPts val="0"/>
              </a:spcAft>
              <a:buClrTx/>
              <a:buNone/>
            </a:pPr>
            <a:r>
              <a:rPr lang="en-US" b="1" kern="0" dirty="0" smtClean="0">
                <a:solidFill>
                  <a:schemeClr val="tx1">
                    <a:lumMod val="75000"/>
                    <a:lumOff val="25000"/>
                  </a:schemeClr>
                </a:solidFill>
                <a:latin typeface="Century Gothic" panose="020B0502020202020204" pitchFamily="34" charset="0"/>
              </a:rPr>
              <a:t>2018</a:t>
            </a:r>
          </a:p>
        </p:txBody>
      </p:sp>
      <p:sp>
        <p:nvSpPr>
          <p:cNvPr id="14" name="Text Placeholder 6"/>
          <p:cNvSpPr txBox="1">
            <a:spLocks/>
          </p:cNvSpPr>
          <p:nvPr/>
        </p:nvSpPr>
        <p:spPr>
          <a:xfrm>
            <a:off x="3214837" y="1802330"/>
            <a:ext cx="2714326" cy="321783"/>
          </a:xfrm>
          <a:prstGeom prst="rect">
            <a:avLst/>
          </a:prstGeom>
          <a:noFill/>
        </p:spPr>
        <p:txBody>
          <a:bodyPr anchor="ct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algn="ctr">
              <a:spcAft>
                <a:spcPts val="0"/>
              </a:spcAft>
              <a:buClrTx/>
              <a:buNone/>
            </a:pPr>
            <a:r>
              <a:rPr lang="en-US" b="1" kern="0" dirty="0">
                <a:solidFill>
                  <a:schemeClr val="tx1">
                    <a:lumMod val="75000"/>
                    <a:lumOff val="25000"/>
                  </a:schemeClr>
                </a:solidFill>
                <a:latin typeface="Century Gothic" panose="020B0502020202020204" pitchFamily="34" charset="0"/>
              </a:rPr>
              <a:t>N</a:t>
            </a:r>
            <a:r>
              <a:rPr lang="en-US" b="1" kern="0" dirty="0" smtClean="0">
                <a:solidFill>
                  <a:schemeClr val="tx1">
                    <a:lumMod val="75000"/>
                    <a:lumOff val="25000"/>
                  </a:schemeClr>
                </a:solidFill>
                <a:latin typeface="Century Gothic" panose="020B0502020202020204" pitchFamily="34" charset="0"/>
              </a:rPr>
              <a:t>ovember 2017</a:t>
            </a:r>
          </a:p>
        </p:txBody>
      </p:sp>
      <p:sp>
        <p:nvSpPr>
          <p:cNvPr id="17" name="Text Placeholder 8"/>
          <p:cNvSpPr txBox="1">
            <a:spLocks/>
          </p:cNvSpPr>
          <p:nvPr/>
        </p:nvSpPr>
        <p:spPr>
          <a:xfrm>
            <a:off x="1195976" y="2507869"/>
            <a:ext cx="3098113" cy="1151824"/>
          </a:xfrm>
          <a:prstGeom prst="rect">
            <a:avLst/>
          </a:prstGeom>
          <a:solidFill>
            <a:srgbClr val="000000">
              <a:alpha val="10196"/>
            </a:srgbClr>
          </a:solidFill>
        </p:spPr>
        <p:txBody>
          <a:bodyP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a:spcAft>
                <a:spcPts val="1800"/>
              </a:spcAft>
              <a:buClr>
                <a:schemeClr val="accent5"/>
              </a:buClr>
              <a:buNone/>
            </a:pPr>
            <a:r>
              <a:rPr lang="en-US" sz="1600" kern="0" dirty="0" smtClean="0">
                <a:latin typeface="Century Gothic" panose="020B0502020202020204" pitchFamily="34" charset="0"/>
              </a:rPr>
              <a:t>more user-friendly and provide sortation and export of tabs within the different areas of the application</a:t>
            </a:r>
            <a:endParaRPr lang="en-US" sz="1600" kern="0" dirty="0">
              <a:latin typeface="Century Gothic" panose="020B0502020202020204" pitchFamily="34" charset="0"/>
            </a:endParaRPr>
          </a:p>
        </p:txBody>
      </p:sp>
      <p:sp>
        <p:nvSpPr>
          <p:cNvPr id="18" name="Text Placeholder 8"/>
          <p:cNvSpPr txBox="1">
            <a:spLocks/>
          </p:cNvSpPr>
          <p:nvPr/>
        </p:nvSpPr>
        <p:spPr>
          <a:xfrm>
            <a:off x="4496220" y="2921406"/>
            <a:ext cx="3098113" cy="1151824"/>
          </a:xfrm>
          <a:prstGeom prst="rect">
            <a:avLst/>
          </a:prstGeom>
          <a:solidFill>
            <a:srgbClr val="000000">
              <a:alpha val="10196"/>
            </a:srgbClr>
          </a:solidFill>
        </p:spPr>
        <p:txBody>
          <a:bodyP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a:spcAft>
                <a:spcPts val="1800"/>
              </a:spcAft>
              <a:buClr>
                <a:schemeClr val="accent5"/>
              </a:buClr>
              <a:buNone/>
            </a:pPr>
            <a:r>
              <a:rPr lang="en-US" sz="1600" kern="0" dirty="0" smtClean="0">
                <a:latin typeface="Century Gothic" panose="020B0502020202020204" pitchFamily="34" charset="0"/>
              </a:rPr>
              <a:t>new </a:t>
            </a:r>
            <a:r>
              <a:rPr lang="en-US" sz="1600" kern="0" dirty="0">
                <a:latin typeface="Century Gothic" panose="020B0502020202020204" pitchFamily="34" charset="0"/>
              </a:rPr>
              <a:t>enhancements </a:t>
            </a:r>
            <a:r>
              <a:rPr lang="en-US" sz="1600" kern="0" dirty="0" smtClean="0">
                <a:latin typeface="Century Gothic" panose="020B0502020202020204" pitchFamily="34" charset="0"/>
              </a:rPr>
              <a:t>follow </a:t>
            </a:r>
            <a:r>
              <a:rPr lang="en-US" sz="1600" kern="0" dirty="0">
                <a:latin typeface="Century Gothic" panose="020B0502020202020204" pitchFamily="34" charset="0"/>
              </a:rPr>
              <a:t>a cadence of review, demo and documentation provided prior to the release</a:t>
            </a:r>
          </a:p>
        </p:txBody>
      </p:sp>
      <p:sp>
        <p:nvSpPr>
          <p:cNvPr id="19" name="Text Placeholder 8"/>
          <p:cNvSpPr txBox="1">
            <a:spLocks/>
          </p:cNvSpPr>
          <p:nvPr/>
        </p:nvSpPr>
        <p:spPr>
          <a:xfrm>
            <a:off x="583550" y="3862886"/>
            <a:ext cx="3098113" cy="1151824"/>
          </a:xfrm>
          <a:prstGeom prst="rect">
            <a:avLst/>
          </a:prstGeom>
          <a:solidFill>
            <a:srgbClr val="000000">
              <a:alpha val="10196"/>
            </a:srgbClr>
          </a:solidFill>
        </p:spPr>
        <p:txBody>
          <a:bodyP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a:spcAft>
                <a:spcPts val="1800"/>
              </a:spcAft>
              <a:buClr>
                <a:schemeClr val="accent5"/>
              </a:buClr>
              <a:buNone/>
            </a:pPr>
            <a:r>
              <a:rPr lang="en-US" sz="1600" kern="0" dirty="0">
                <a:latin typeface="Century Gothic" panose="020B0502020202020204" pitchFamily="34" charset="0"/>
              </a:rPr>
              <a:t>Sub Group of Informed Visibility users </a:t>
            </a:r>
            <a:r>
              <a:rPr lang="en-US" sz="1600" kern="0" dirty="0" smtClean="0">
                <a:latin typeface="Century Gothic" panose="020B0502020202020204" pitchFamily="34" charset="0"/>
              </a:rPr>
              <a:t>established to </a:t>
            </a:r>
            <a:r>
              <a:rPr lang="en-US" sz="1600" kern="0" dirty="0">
                <a:latin typeface="Century Gothic" panose="020B0502020202020204" pitchFamily="34" charset="0"/>
              </a:rPr>
              <a:t>help define the path forward</a:t>
            </a:r>
          </a:p>
        </p:txBody>
      </p:sp>
      <p:sp>
        <p:nvSpPr>
          <p:cNvPr id="20" name="Text Placeholder 8"/>
          <p:cNvSpPr txBox="1">
            <a:spLocks/>
          </p:cNvSpPr>
          <p:nvPr/>
        </p:nvSpPr>
        <p:spPr>
          <a:xfrm>
            <a:off x="3853113" y="4310386"/>
            <a:ext cx="2858093" cy="1579662"/>
          </a:xfrm>
          <a:prstGeom prst="rect">
            <a:avLst/>
          </a:prstGeom>
          <a:solidFill>
            <a:srgbClr val="000000">
              <a:alpha val="10196"/>
            </a:srgbClr>
          </a:solidFill>
        </p:spPr>
        <p:txBody>
          <a:bodyP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a:spcAft>
                <a:spcPts val="1800"/>
              </a:spcAft>
              <a:buClr>
                <a:schemeClr val="accent5"/>
              </a:buClr>
              <a:buNone/>
            </a:pPr>
            <a:r>
              <a:rPr lang="en-US" sz="1600" kern="0" dirty="0">
                <a:latin typeface="Century Gothic" panose="020B0502020202020204" pitchFamily="34" charset="0"/>
              </a:rPr>
              <a:t>established a </a:t>
            </a:r>
            <a:r>
              <a:rPr lang="en-US" sz="1600" b="1" kern="0" dirty="0">
                <a:latin typeface="Century Gothic" panose="020B0502020202020204" pitchFamily="34" charset="0"/>
              </a:rPr>
              <a:t>proposed cadence of application </a:t>
            </a:r>
            <a:r>
              <a:rPr lang="en-US" sz="1600" kern="0" dirty="0">
                <a:latin typeface="Century Gothic" panose="020B0502020202020204" pitchFamily="34" charset="0"/>
              </a:rPr>
              <a:t>updates with the UG 4 Sub Group in October and presented </a:t>
            </a:r>
            <a:r>
              <a:rPr lang="en-US" sz="1600" kern="0" dirty="0" smtClean="0">
                <a:latin typeface="Century Gothic" panose="020B0502020202020204" pitchFamily="34" charset="0"/>
              </a:rPr>
              <a:t>to </a:t>
            </a:r>
            <a:r>
              <a:rPr lang="en-US" sz="1600" kern="0" dirty="0">
                <a:latin typeface="Century Gothic" panose="020B0502020202020204" pitchFamily="34" charset="0"/>
              </a:rPr>
              <a:t>the industry </a:t>
            </a:r>
            <a:r>
              <a:rPr lang="en-US" sz="1600" kern="0" dirty="0" smtClean="0">
                <a:latin typeface="Century Gothic" panose="020B0502020202020204" pitchFamily="34" charset="0"/>
              </a:rPr>
              <a:t>on </a:t>
            </a:r>
            <a:r>
              <a:rPr lang="en-US" sz="1600" kern="0" dirty="0">
                <a:latin typeface="Century Gothic" panose="020B0502020202020204" pitchFamily="34" charset="0"/>
              </a:rPr>
              <a:t>10/27 and 11/01</a:t>
            </a:r>
          </a:p>
        </p:txBody>
      </p:sp>
    </p:spTree>
    <p:extLst>
      <p:ext uri="{BB962C8B-B14F-4D97-AF65-F5344CB8AC3E}">
        <p14:creationId xmlns:p14="http://schemas.microsoft.com/office/powerpoint/2010/main" val="58430019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xmlns="" id="{00000000-0008-0000-0A00-000004000000}"/>
              </a:ext>
            </a:extLst>
          </p:cNvPr>
          <p:cNvGraphicFramePr>
            <a:graphicFrameLocks/>
          </p:cNvGraphicFramePr>
          <p:nvPr>
            <p:extLst/>
          </p:nvPr>
        </p:nvGraphicFramePr>
        <p:xfrm>
          <a:off x="-204799" y="1816235"/>
          <a:ext cx="5515137" cy="444137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410200" y="3657600"/>
            <a:ext cx="3519488" cy="1015663"/>
          </a:xfrm>
          <a:prstGeom prst="rect">
            <a:avLst/>
          </a:prstGeom>
          <a:noFill/>
          <a:ln w="19050">
            <a:solidFill>
              <a:schemeClr val="tx1"/>
            </a:solidFill>
          </a:ln>
        </p:spPr>
        <p:txBody>
          <a:bodyPr wrap="square" rtlCol="0">
            <a:spAutoFit/>
          </a:bodyPr>
          <a:lstStyle>
            <a:defPPr>
              <a:defRPr lang="en-US"/>
            </a:defPPr>
            <a:lvl1pPr>
              <a:defRPr sz="1200" b="1"/>
            </a:lvl1pPr>
            <a:lvl2pPr marL="628650" lvl="1" indent="-171450">
              <a:buFont typeface="Arial" panose="020B0604020202020204" pitchFamily="34" charset="0"/>
              <a:buChar char="•"/>
              <a:defRPr sz="1200" b="1"/>
            </a:lvl2pPr>
          </a:lstStyle>
          <a:p>
            <a:r>
              <a:rPr lang="en-US" dirty="0">
                <a:solidFill>
                  <a:srgbClr val="000000"/>
                </a:solidFill>
                <a:latin typeface="Arial" panose="020B0604020202020204" pitchFamily="34" charset="0"/>
              </a:rPr>
              <a:t>Basic (FS Eligible) Breakdown:	</a:t>
            </a:r>
          </a:p>
          <a:p>
            <a:r>
              <a:rPr lang="en-US" b="0" dirty="0">
                <a:solidFill>
                  <a:srgbClr val="000000"/>
                </a:solidFill>
                <a:latin typeface="Arial" panose="020B0604020202020204" pitchFamily="34" charset="0"/>
              </a:rPr>
              <a:t>  •   52% of this mail is associated with 	</a:t>
            </a:r>
          </a:p>
          <a:p>
            <a:r>
              <a:rPr lang="en-US" b="0" dirty="0">
                <a:solidFill>
                  <a:srgbClr val="000000"/>
                </a:solidFill>
                <a:latin typeface="Arial" panose="020B0604020202020204" pitchFamily="34" charset="0"/>
              </a:rPr>
              <a:t>      existing Full-Service Mailers	</a:t>
            </a:r>
          </a:p>
          <a:p>
            <a:r>
              <a:rPr lang="en-US" b="0" dirty="0">
                <a:solidFill>
                  <a:srgbClr val="000000"/>
                </a:solidFill>
                <a:latin typeface="Arial" panose="020B0604020202020204" pitchFamily="34" charset="0"/>
              </a:rPr>
              <a:t>  •   48% of this mail is associated with 	</a:t>
            </a:r>
          </a:p>
          <a:p>
            <a:r>
              <a:rPr lang="en-US" b="0" dirty="0">
                <a:solidFill>
                  <a:srgbClr val="000000"/>
                </a:solidFill>
                <a:latin typeface="Arial" panose="020B0604020202020204" pitchFamily="34" charset="0"/>
              </a:rPr>
              <a:t>      Non Full-Service Mailers	</a:t>
            </a:r>
          </a:p>
        </p:txBody>
      </p:sp>
      <p:cxnSp>
        <p:nvCxnSpPr>
          <p:cNvPr id="9" name="Straight Connector 8"/>
          <p:cNvCxnSpPr>
            <a:cxnSpLocks/>
          </p:cNvCxnSpPr>
          <p:nvPr/>
        </p:nvCxnSpPr>
        <p:spPr>
          <a:xfrm flipV="1">
            <a:off x="1905000" y="4165432"/>
            <a:ext cx="3505200" cy="1016168"/>
          </a:xfrm>
          <a:prstGeom prst="line">
            <a:avLst/>
          </a:prstGeom>
          <a:ln w="19050">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A37C2B7A-9AEC-460F-88B5-5DFA81A246E0}"/>
              </a:ext>
            </a:extLst>
          </p:cNvPr>
          <p:cNvSpPr/>
          <p:nvPr/>
        </p:nvSpPr>
        <p:spPr>
          <a:xfrm>
            <a:off x="152398" y="6627355"/>
            <a:ext cx="5334000" cy="222818"/>
          </a:xfrm>
          <a:prstGeom prst="rect">
            <a:avLst/>
          </a:prstGeom>
        </p:spPr>
        <p:txBody>
          <a:bodyPr wrap="square">
            <a:spAutoFit/>
          </a:bodyPr>
          <a:lstStyle/>
          <a:p>
            <a:pPr marL="0" marR="0">
              <a:lnSpc>
                <a:spcPct val="106000"/>
              </a:lnSpc>
              <a:spcBef>
                <a:spcPts val="0"/>
              </a:spcBef>
              <a:spcAft>
                <a:spcPts val="0"/>
              </a:spcAft>
            </a:pPr>
            <a:r>
              <a:rPr lang="en-US" sz="800" dirty="0">
                <a:solidFill>
                  <a:srgbClr val="000000"/>
                </a:solidFill>
              </a:rPr>
              <a:t>*Prior to FY17 Q2, USPS Marketing Mail was referred to as Standard Mail</a:t>
            </a:r>
          </a:p>
        </p:txBody>
      </p:sp>
      <p:sp>
        <p:nvSpPr>
          <p:cNvPr id="2" name="Title 1"/>
          <p:cNvSpPr>
            <a:spLocks noGrp="1"/>
          </p:cNvSpPr>
          <p:nvPr>
            <p:ph type="title"/>
          </p:nvPr>
        </p:nvSpPr>
        <p:spPr/>
        <p:txBody>
          <a:bodyPr/>
          <a:lstStyle/>
          <a:p>
            <a:r>
              <a:rPr lang="en-US" dirty="0"/>
              <a:t> USPS Marketing Mail*® Flats</a:t>
            </a:r>
            <a:br>
              <a:rPr lang="en-US" dirty="0"/>
            </a:br>
            <a:r>
              <a:rPr lang="en-US" sz="1800" b="0" dirty="0"/>
              <a:t>Volume In </a:t>
            </a:r>
            <a:r>
              <a:rPr lang="en-US" sz="1800" b="0" dirty="0" smtClean="0"/>
              <a:t>Measurement</a:t>
            </a:r>
            <a:endParaRPr lang="en-US" b="0" dirty="0"/>
          </a:p>
        </p:txBody>
      </p:sp>
      <p:sp>
        <p:nvSpPr>
          <p:cNvPr id="3" name="Text Placeholder 2"/>
          <p:cNvSpPr>
            <a:spLocks noGrp="1"/>
          </p:cNvSpPr>
          <p:nvPr>
            <p:ph type="body" sz="quarter" idx="14"/>
          </p:nvPr>
        </p:nvSpPr>
        <p:spPr/>
        <p:txBody>
          <a:bodyPr/>
          <a:lstStyle/>
          <a:p>
            <a:r>
              <a:rPr lang="en-US" dirty="0"/>
              <a:t>In September 2017, 42% of Commercial USPS Marketing Mail* Flats were in measurement. Over 800 Million pieces were measured</a:t>
            </a:r>
            <a:r>
              <a:rPr lang="en-US" dirty="0" smtClean="0"/>
              <a:t>.</a:t>
            </a:r>
            <a:endParaRPr lang="en-US" dirty="0"/>
          </a:p>
        </p:txBody>
      </p:sp>
    </p:spTree>
    <p:extLst>
      <p:ext uri="{BB962C8B-B14F-4D97-AF65-F5344CB8AC3E}">
        <p14:creationId xmlns:p14="http://schemas.microsoft.com/office/powerpoint/2010/main" val="302928322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xmlns="" id="{00000000-0008-0000-0900-000002000000}"/>
              </a:ext>
            </a:extLst>
          </p:cNvPr>
          <p:cNvGraphicFramePr>
            <a:graphicFrameLocks/>
          </p:cNvGraphicFramePr>
          <p:nvPr>
            <p:extLst/>
          </p:nvPr>
        </p:nvGraphicFramePr>
        <p:xfrm>
          <a:off x="10885" y="1736467"/>
          <a:ext cx="5559213" cy="43111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p:cNvGraphicFramePr>
            <a:graphicFrameLocks noGrp="1"/>
          </p:cNvGraphicFramePr>
          <p:nvPr>
            <p:extLst/>
          </p:nvPr>
        </p:nvGraphicFramePr>
        <p:xfrm>
          <a:off x="5334000" y="1833844"/>
          <a:ext cx="3200402" cy="441960"/>
        </p:xfrm>
        <a:graphic>
          <a:graphicData uri="http://schemas.openxmlformats.org/drawingml/2006/table">
            <a:tbl>
              <a:tblPr>
                <a:tableStyleId>{BC89EF96-8CEA-46FF-86C4-4CE0E7609802}</a:tableStyleId>
              </a:tblPr>
              <a:tblGrid>
                <a:gridCol w="2362200">
                  <a:extLst>
                    <a:ext uri="{9D8B030D-6E8A-4147-A177-3AD203B41FA5}">
                      <a16:colId xmlns:a16="http://schemas.microsoft.com/office/drawing/2014/main" xmlns="" val="20000"/>
                    </a:ext>
                  </a:extLst>
                </a:gridCol>
                <a:gridCol w="838202">
                  <a:extLst>
                    <a:ext uri="{9D8B030D-6E8A-4147-A177-3AD203B41FA5}">
                      <a16:colId xmlns:a16="http://schemas.microsoft.com/office/drawing/2014/main" xmlns="" val="20001"/>
                    </a:ext>
                  </a:extLst>
                </a:gridCol>
              </a:tblGrid>
              <a:tr h="177165">
                <a:tc>
                  <a:txBody>
                    <a:bodyPr/>
                    <a:lstStyle/>
                    <a:p>
                      <a:pPr algn="ctr" fontAlgn="ctr"/>
                      <a:r>
                        <a:rPr lang="en-US" sz="1100" b="1" u="none" strike="noStrike" dirty="0">
                          <a:effectLst/>
                        </a:rPr>
                        <a:t>Attributed</a:t>
                      </a:r>
                      <a:r>
                        <a:rPr lang="en-US" sz="1100" b="1" u="none" strike="noStrike" baseline="0" dirty="0">
                          <a:effectLst/>
                        </a:rPr>
                        <a:t> </a:t>
                      </a:r>
                      <a:r>
                        <a:rPr lang="en-US" sz="1100" b="1" u="none" strike="noStrike" dirty="0">
                          <a:effectLst/>
                        </a:rPr>
                        <a:t>to</a:t>
                      </a:r>
                      <a:r>
                        <a:rPr lang="en-US" sz="1100" b="1" u="none" strike="noStrike" baseline="0" dirty="0">
                          <a:effectLst/>
                        </a:rPr>
                        <a:t> </a:t>
                      </a:r>
                      <a:r>
                        <a:rPr lang="en-US" sz="1100" b="1" u="none" strike="noStrike" dirty="0">
                          <a:effectLst/>
                        </a:rPr>
                        <a:t>Mailers</a:t>
                      </a:r>
                      <a:endParaRPr lang="en-US" sz="1100" b="1" i="0" u="none" strike="noStrike" dirty="0">
                        <a:solidFill>
                          <a:srgbClr val="000000"/>
                        </a:solidFill>
                        <a:effectLst/>
                        <a:latin typeface="Calibri"/>
                      </a:endParaRP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28.18%</a:t>
                      </a:r>
                    </a:p>
                  </a:txBody>
                  <a:tcPr marL="7620" marR="7620" marT="7620" anchor="ctr"/>
                </a:tc>
                <a:extLst>
                  <a:ext uri="{0D108BD9-81ED-4DB2-BD59-A6C34878D82A}">
                    <a16:rowId xmlns:a16="http://schemas.microsoft.com/office/drawing/2014/main" xmlns="" val="10000"/>
                  </a:ext>
                </a:extLst>
              </a:tr>
              <a:tr h="190500">
                <a:tc>
                  <a:txBody>
                    <a:bodyPr/>
                    <a:lstStyle/>
                    <a:p>
                      <a:pPr algn="ctr" fontAlgn="ctr"/>
                      <a:r>
                        <a:rPr lang="en-US" sz="1100" b="1" u="none" strike="noStrike" baseline="0" dirty="0">
                          <a:effectLst/>
                        </a:rPr>
                        <a:t>Attributed to USPS / Unknown</a:t>
                      </a:r>
                      <a:endParaRPr lang="en-US" sz="1100" b="1" i="0" u="none" strike="noStrike" dirty="0">
                        <a:solidFill>
                          <a:srgbClr val="000000"/>
                        </a:solidFill>
                        <a:effectLst/>
                        <a:latin typeface="Calibri"/>
                      </a:endParaRP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71.82%</a:t>
                      </a:r>
                    </a:p>
                  </a:txBody>
                  <a:tcPr marL="7620" marR="7620" marT="7620" anchor="ctr"/>
                </a:tc>
                <a:extLst>
                  <a:ext uri="{0D108BD9-81ED-4DB2-BD59-A6C34878D82A}">
                    <a16:rowId xmlns:a16="http://schemas.microsoft.com/office/drawing/2014/main" xmlns="" val="10001"/>
                  </a:ext>
                </a:extLst>
              </a:tr>
            </a:tbl>
          </a:graphicData>
        </a:graphic>
      </p:graphicFrame>
      <p:graphicFrame>
        <p:nvGraphicFramePr>
          <p:cNvPr id="8" name="Table 7"/>
          <p:cNvGraphicFramePr>
            <a:graphicFrameLocks noGrp="1"/>
          </p:cNvGraphicFramePr>
          <p:nvPr>
            <p:extLst/>
          </p:nvPr>
        </p:nvGraphicFramePr>
        <p:xfrm>
          <a:off x="5323114" y="2265199"/>
          <a:ext cx="3657600" cy="3473294"/>
        </p:xfrm>
        <a:graphic>
          <a:graphicData uri="http://schemas.openxmlformats.org/drawingml/2006/table">
            <a:tbl>
              <a:tblPr/>
              <a:tblGrid>
                <a:gridCol w="2385392">
                  <a:extLst>
                    <a:ext uri="{9D8B030D-6E8A-4147-A177-3AD203B41FA5}">
                      <a16:colId xmlns:a16="http://schemas.microsoft.com/office/drawing/2014/main" xmlns="" val="20000"/>
                    </a:ext>
                  </a:extLst>
                </a:gridCol>
                <a:gridCol w="715617">
                  <a:extLst>
                    <a:ext uri="{9D8B030D-6E8A-4147-A177-3AD203B41FA5}">
                      <a16:colId xmlns:a16="http://schemas.microsoft.com/office/drawing/2014/main" xmlns="" val="20001"/>
                    </a:ext>
                  </a:extLst>
                </a:gridCol>
                <a:gridCol w="556591">
                  <a:extLst>
                    <a:ext uri="{9D8B030D-6E8A-4147-A177-3AD203B41FA5}">
                      <a16:colId xmlns:a16="http://schemas.microsoft.com/office/drawing/2014/main" xmlns="" val="20002"/>
                    </a:ext>
                  </a:extLst>
                </a:gridCol>
              </a:tblGrid>
              <a:tr h="374502">
                <a:tc>
                  <a:txBody>
                    <a:bodyPr/>
                    <a:lstStyle/>
                    <a:p>
                      <a:pPr algn="ctr" fontAlgn="ctr"/>
                      <a:r>
                        <a:rPr lang="en-US" sz="1200" b="1" i="0" u="none" strike="noStrike" dirty="0">
                          <a:solidFill>
                            <a:srgbClr val="FFFFFF"/>
                          </a:solidFill>
                          <a:effectLst/>
                          <a:latin typeface="+mn-lt"/>
                        </a:rPr>
                        <a:t>Exclusion Reason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200" b="1" i="0" u="none" strike="noStrike" dirty="0">
                          <a:solidFill>
                            <a:srgbClr val="FFFFFF"/>
                          </a:solidFill>
                          <a:effectLst/>
                          <a:latin typeface="Arial"/>
                        </a:rPr>
                        <a:t>% of Excluded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200" b="1" i="0" u="none" strike="noStrike" dirty="0">
                          <a:solidFill>
                            <a:srgbClr val="FFFFFF"/>
                          </a:solidFill>
                          <a:effectLst/>
                          <a:latin typeface="Arial"/>
                        </a:rPr>
                        <a:t>% of 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298196">
                <a:tc>
                  <a:txBody>
                    <a:bodyPr/>
                    <a:lstStyle/>
                    <a:p>
                      <a:pPr marL="0" algn="ctr" defTabSz="914400" rtl="0" eaLnBrk="1" fontAlgn="ctr" latinLnBrk="0" hangingPunct="1"/>
                      <a:r>
                        <a:rPr lang="en-US" sz="1100" b="0" i="0" u="none" strike="noStrike" kern="1200" dirty="0">
                          <a:solidFill>
                            <a:srgbClr val="000000"/>
                          </a:solidFill>
                          <a:effectLst/>
                          <a:latin typeface="Calibri" panose="020F0502020204030204" pitchFamily="34" charset="0"/>
                          <a:ea typeface="+mn-ea"/>
                          <a:cs typeface="+mn-cs"/>
                        </a:rPr>
                        <a:t>No Piece Scan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51.41%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15.27%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r h="298196">
                <a:tc>
                  <a:txBody>
                    <a:bodyPr/>
                    <a:lstStyle/>
                    <a:p>
                      <a:pPr marL="0" algn="ctr" defTabSz="914400" rtl="0" eaLnBrk="1" fontAlgn="ctr" latinLnBrk="0" hangingPunct="1"/>
                      <a:r>
                        <a:rPr lang="en-US" sz="1100" b="0" i="0" u="none" strike="noStrike" kern="1200" dirty="0">
                          <a:solidFill>
                            <a:srgbClr val="000000"/>
                          </a:solidFill>
                          <a:effectLst/>
                          <a:latin typeface="Calibri" panose="020F0502020204030204" pitchFamily="34" charset="0"/>
                          <a:ea typeface="+mn-ea"/>
                          <a:cs typeface="+mn-cs"/>
                        </a:rPr>
                        <a:t>No Start-the-Clock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en-US" sz="1100" b="0" i="0" u="none" strike="noStrike" kern="1200" dirty="0">
                          <a:solidFill>
                            <a:srgbClr val="000000"/>
                          </a:solidFill>
                          <a:effectLst/>
                          <a:latin typeface="Calibri" panose="020F0502020204030204" pitchFamily="34" charset="0"/>
                          <a:ea typeface="+mn-ea"/>
                          <a:cs typeface="+mn-cs"/>
                        </a:rPr>
                        <a:t>14.81%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4.40%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310057">
                <a:tc>
                  <a:txBody>
                    <a:bodyPr/>
                    <a:lstStyle/>
                    <a:p>
                      <a:pPr marL="0" algn="ctr" defTabSz="914400" rtl="0" eaLnBrk="1" fontAlgn="ctr" latinLnBrk="0" hangingPunct="1"/>
                      <a:r>
                        <a:rPr lang="en-US" sz="1100" b="0" i="0" u="none" strike="noStrike" kern="1200" dirty="0">
                          <a:solidFill>
                            <a:srgbClr val="000000"/>
                          </a:solidFill>
                          <a:effectLst/>
                          <a:latin typeface="Calibri" panose="020F0502020204030204" pitchFamily="34" charset="0"/>
                          <a:ea typeface="+mn-ea"/>
                          <a:cs typeface="+mn-cs"/>
                        </a:rPr>
                        <a:t>Invalid Entry Point for Entry Discount (FAST MDF)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en-US" sz="1100" b="0" i="0" u="none" strike="noStrike" kern="1200" dirty="0">
                          <a:solidFill>
                            <a:srgbClr val="000000"/>
                          </a:solidFill>
                          <a:effectLst/>
                          <a:latin typeface="Calibri" panose="020F0502020204030204" pitchFamily="34" charset="0"/>
                          <a:ea typeface="+mn-ea"/>
                          <a:cs typeface="+mn-cs"/>
                        </a:rPr>
                        <a:t>12.90%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en-US" sz="1100" b="0" i="0" u="none" strike="noStrike" kern="1200" dirty="0">
                          <a:solidFill>
                            <a:srgbClr val="000000"/>
                          </a:solidFill>
                          <a:effectLst/>
                          <a:latin typeface="Calibri" panose="020F0502020204030204" pitchFamily="34" charset="0"/>
                          <a:ea typeface="+mn-ea"/>
                          <a:cs typeface="+mn-cs"/>
                        </a:rPr>
                        <a:t>3.83%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r h="344086">
                <a:tc>
                  <a:txBody>
                    <a:bodyPr/>
                    <a:lstStyle/>
                    <a:p>
                      <a:pPr algn="ctr" fontAlgn="ctr"/>
                      <a:r>
                        <a:rPr lang="en-US" sz="1100" b="0" i="0" u="none" strike="noStrike">
                          <a:solidFill>
                            <a:srgbClr val="000000"/>
                          </a:solidFill>
                          <a:effectLst/>
                          <a:latin typeface="Calibri" panose="020F0502020204030204" pitchFamily="34" charset="0"/>
                        </a:rPr>
                        <a:t>Invalid Container Level for Entry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83992">
                <a:tc>
                  <a:txBody>
                    <a:bodyPr/>
                    <a:lstStyle/>
                    <a:p>
                      <a:pPr algn="ctr" fontAlgn="ctr"/>
                      <a:r>
                        <a:rPr lang="en-US" sz="1100" b="0" i="0" u="none" strike="noStrike">
                          <a:solidFill>
                            <a:srgbClr val="000000"/>
                          </a:solidFill>
                          <a:effectLst/>
                          <a:latin typeface="Calibri" panose="020F0502020204030204" pitchFamily="34" charset="0"/>
                        </a:rPr>
                        <a:t>Invalid Final Processing ZIP5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49178">
                <a:tc>
                  <a:txBody>
                    <a:bodyPr/>
                    <a:lstStyle/>
                    <a:p>
                      <a:pPr algn="ctr" fontAlgn="ctr"/>
                      <a:r>
                        <a:rPr lang="en-US" sz="1100" b="0" i="0" u="none" strike="noStrike">
                          <a:solidFill>
                            <a:srgbClr val="000000"/>
                          </a:solidFill>
                          <a:effectLst/>
                          <a:latin typeface="Calibri" panose="020F0502020204030204" pitchFamily="34" charset="0"/>
                        </a:rPr>
                        <a:t>Miscellaneous Reasons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37105">
                <a:tc>
                  <a:txBody>
                    <a:bodyPr/>
                    <a:lstStyle/>
                    <a:p>
                      <a:pPr algn="ctr" fontAlgn="ctr"/>
                      <a:r>
                        <a:rPr lang="en-US" sz="1100" b="0" i="0" u="none" strike="noStrike">
                          <a:solidFill>
                            <a:srgbClr val="000000"/>
                          </a:solidFill>
                          <a:effectLst/>
                          <a:latin typeface="Calibri" panose="020F0502020204030204" pitchFamily="34" charset="0"/>
                        </a:rPr>
                        <a:t>Non-Unique IMb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83992">
                <a:tc>
                  <a:txBody>
                    <a:bodyPr/>
                    <a:lstStyle/>
                    <a:p>
                      <a:pPr algn="ctr" fontAlgn="ctr"/>
                      <a:r>
                        <a:rPr lang="en-US" sz="1100" b="0" i="0" u="none" strike="noStrike">
                          <a:solidFill>
                            <a:srgbClr val="000000"/>
                          </a:solidFill>
                          <a:effectLst/>
                          <a:latin typeface="Calibri" panose="020F0502020204030204" pitchFamily="34" charset="0"/>
                        </a:rPr>
                        <a:t>Incorrect Entry Facility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83992">
                <a:tc>
                  <a:txBody>
                    <a:bodyPr/>
                    <a:lstStyle/>
                    <a:p>
                      <a:pPr algn="ctr" fontAlgn="ctr"/>
                      <a:r>
                        <a:rPr lang="en-US" sz="1100" b="0" i="0" u="none" strike="noStrike">
                          <a:solidFill>
                            <a:srgbClr val="000000"/>
                          </a:solidFill>
                          <a:effectLst/>
                          <a:latin typeface="Calibri" panose="020F0502020204030204" pitchFamily="34" charset="0"/>
                        </a:rPr>
                        <a:t>Non-Unique Physical IMcb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83992">
                <a:tc>
                  <a:txBody>
                    <a:bodyPr/>
                    <a:lstStyle/>
                    <a:p>
                      <a:pPr algn="ctr" fontAlgn="ctr"/>
                      <a:r>
                        <a:rPr lang="en-US" sz="1100" b="0" i="0" u="none" strike="noStrike">
                          <a:solidFill>
                            <a:srgbClr val="000000"/>
                          </a:solidFill>
                          <a:effectLst/>
                          <a:latin typeface="Calibri" panose="020F0502020204030204" pitchFamily="34" charset="0"/>
                        </a:rPr>
                        <a:t>Other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
        <p:nvSpPr>
          <p:cNvPr id="16" name="TextBox 15"/>
          <p:cNvSpPr txBox="1"/>
          <p:nvPr/>
        </p:nvSpPr>
        <p:spPr>
          <a:xfrm>
            <a:off x="5257800" y="5770602"/>
            <a:ext cx="3810000" cy="553998"/>
          </a:xfrm>
          <a:prstGeom prst="rect">
            <a:avLst/>
          </a:prstGeom>
          <a:noFill/>
        </p:spPr>
        <p:txBody>
          <a:bodyPr wrap="square" rtlCol="0">
            <a:spAutoFit/>
          </a:bodyPr>
          <a:lstStyle/>
          <a:p>
            <a:r>
              <a:rPr lang="en-US" sz="1000" dirty="0"/>
              <a:t>* Mail can be excluded due to more than one reason. As a result, the sum of individual exclusion percentages (30%) is greater than the overall percentage of mail not in measurement (26%)</a:t>
            </a:r>
          </a:p>
        </p:txBody>
      </p:sp>
      <p:sp>
        <p:nvSpPr>
          <p:cNvPr id="9" name="Rectangle 8">
            <a:extLst>
              <a:ext uri="{FF2B5EF4-FFF2-40B4-BE49-F238E27FC236}">
                <a16:creationId xmlns:a16="http://schemas.microsoft.com/office/drawing/2014/main" xmlns="" id="{7B4436B3-58BB-44C1-B43A-42557242B5B6}"/>
              </a:ext>
            </a:extLst>
          </p:cNvPr>
          <p:cNvSpPr/>
          <p:nvPr/>
        </p:nvSpPr>
        <p:spPr>
          <a:xfrm>
            <a:off x="152398" y="6627355"/>
            <a:ext cx="5334000" cy="222818"/>
          </a:xfrm>
          <a:prstGeom prst="rect">
            <a:avLst/>
          </a:prstGeom>
        </p:spPr>
        <p:txBody>
          <a:bodyPr wrap="square">
            <a:spAutoFit/>
          </a:bodyPr>
          <a:lstStyle/>
          <a:p>
            <a:pPr marL="0" marR="0">
              <a:lnSpc>
                <a:spcPct val="106000"/>
              </a:lnSpc>
              <a:spcBef>
                <a:spcPts val="0"/>
              </a:spcBef>
              <a:spcAft>
                <a:spcPts val="0"/>
              </a:spcAft>
            </a:pPr>
            <a:r>
              <a:rPr lang="en-US" sz="800" dirty="0">
                <a:solidFill>
                  <a:srgbClr val="000000"/>
                </a:solidFill>
              </a:rPr>
              <a:t>*Prior to FY17 Q2, USPS Marketing Mail was referred to as Standard Mail</a:t>
            </a:r>
          </a:p>
        </p:txBody>
      </p:sp>
      <p:sp>
        <p:nvSpPr>
          <p:cNvPr id="2" name="Title 1"/>
          <p:cNvSpPr>
            <a:spLocks noGrp="1"/>
          </p:cNvSpPr>
          <p:nvPr>
            <p:ph type="title"/>
          </p:nvPr>
        </p:nvSpPr>
        <p:spPr/>
        <p:txBody>
          <a:bodyPr/>
          <a:lstStyle/>
          <a:p>
            <a:r>
              <a:rPr lang="en-US" dirty="0"/>
              <a:t>USPS Marketing Mail*® Flats</a:t>
            </a:r>
            <a:br>
              <a:rPr lang="en-US" dirty="0"/>
            </a:br>
            <a:r>
              <a:rPr lang="en-US" sz="1800" b="0" dirty="0"/>
              <a:t>Reasons why mail is not in </a:t>
            </a:r>
            <a:r>
              <a:rPr lang="en-US" sz="1800" b="0" dirty="0" smtClean="0"/>
              <a:t>measurement</a:t>
            </a:r>
            <a:endParaRPr lang="en-US" b="0" dirty="0"/>
          </a:p>
        </p:txBody>
      </p:sp>
      <p:sp>
        <p:nvSpPr>
          <p:cNvPr id="3" name="Text Placeholder 2"/>
          <p:cNvSpPr>
            <a:spLocks noGrp="1"/>
          </p:cNvSpPr>
          <p:nvPr>
            <p:ph type="body" sz="quarter" idx="14"/>
          </p:nvPr>
        </p:nvSpPr>
        <p:spPr>
          <a:xfrm>
            <a:off x="1694046" y="838200"/>
            <a:ext cx="5755908" cy="515938"/>
          </a:xfrm>
        </p:spPr>
        <p:txBody>
          <a:bodyPr/>
          <a:lstStyle/>
          <a:p>
            <a:r>
              <a:rPr lang="en-US" dirty="0"/>
              <a:t>In September 2017, 26% of Full-Service USPS Marketing Mail* Flats were excluded from </a:t>
            </a:r>
            <a:r>
              <a:rPr lang="en-US" dirty="0" smtClean="0"/>
              <a:t>measurement.</a:t>
            </a:r>
            <a:endParaRPr lang="en-US" dirty="0"/>
          </a:p>
        </p:txBody>
      </p:sp>
    </p:spTree>
    <p:extLst>
      <p:ext uri="{BB962C8B-B14F-4D97-AF65-F5344CB8AC3E}">
        <p14:creationId xmlns:p14="http://schemas.microsoft.com/office/powerpoint/2010/main" val="102614403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xmlns="" id="{00000000-0008-0000-0C00-000004000000}"/>
              </a:ext>
            </a:extLst>
          </p:cNvPr>
          <p:cNvGraphicFramePr>
            <a:graphicFrameLocks/>
          </p:cNvGraphicFramePr>
          <p:nvPr>
            <p:extLst/>
          </p:nvPr>
        </p:nvGraphicFramePr>
        <p:xfrm>
          <a:off x="-8641" y="1949842"/>
          <a:ext cx="5551713" cy="444137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567213" y="3048000"/>
            <a:ext cx="3290888" cy="1015663"/>
          </a:xfrm>
          <a:prstGeom prst="rect">
            <a:avLst/>
          </a:prstGeom>
          <a:noFill/>
          <a:ln w="19050">
            <a:solidFill>
              <a:schemeClr val="tx1"/>
            </a:solidFill>
          </a:ln>
        </p:spPr>
        <p:txBody>
          <a:bodyPr wrap="square" rtlCol="0">
            <a:spAutoFit/>
          </a:bodyPr>
          <a:lstStyle>
            <a:defPPr>
              <a:defRPr lang="en-US"/>
            </a:defPPr>
            <a:lvl1pPr>
              <a:defRPr sz="1200" b="1"/>
            </a:lvl1pPr>
            <a:lvl2pPr marL="628650" lvl="1" indent="-171450">
              <a:buFont typeface="Arial" panose="020B0604020202020204" pitchFamily="34" charset="0"/>
              <a:buChar char="•"/>
              <a:defRPr sz="1200" b="1"/>
            </a:lvl2pPr>
          </a:lstStyle>
          <a:p>
            <a:r>
              <a:rPr lang="en-US" dirty="0">
                <a:solidFill>
                  <a:srgbClr val="000000"/>
                </a:solidFill>
                <a:latin typeface="Arial" panose="020B0604020202020204" pitchFamily="34" charset="0"/>
              </a:rPr>
              <a:t>Basic (FS Eligible) Breakdown:	</a:t>
            </a:r>
          </a:p>
          <a:p>
            <a:r>
              <a:rPr lang="en-US" b="0" dirty="0">
                <a:solidFill>
                  <a:srgbClr val="000000"/>
                </a:solidFill>
                <a:latin typeface="Arial" panose="020B0604020202020204" pitchFamily="34" charset="0"/>
              </a:rPr>
              <a:t>  •   99% of this mail is associated with 	</a:t>
            </a:r>
          </a:p>
          <a:p>
            <a:r>
              <a:rPr lang="en-US" b="0" dirty="0">
                <a:solidFill>
                  <a:srgbClr val="000000"/>
                </a:solidFill>
                <a:latin typeface="Arial" panose="020B0604020202020204" pitchFamily="34" charset="0"/>
              </a:rPr>
              <a:t>      existing Full-Service Mailers	</a:t>
            </a:r>
          </a:p>
          <a:p>
            <a:r>
              <a:rPr lang="en-US" b="0" dirty="0">
                <a:solidFill>
                  <a:srgbClr val="000000"/>
                </a:solidFill>
                <a:latin typeface="Arial" panose="020B0604020202020204" pitchFamily="34" charset="0"/>
              </a:rPr>
              <a:t>  •   1% of this mail is associated with 	</a:t>
            </a:r>
          </a:p>
          <a:p>
            <a:r>
              <a:rPr lang="en-US" b="0" dirty="0">
                <a:solidFill>
                  <a:srgbClr val="000000"/>
                </a:solidFill>
                <a:latin typeface="Arial" panose="020B0604020202020204" pitchFamily="34" charset="0"/>
              </a:rPr>
              <a:t>      Non Full-Service Mailers	</a:t>
            </a:r>
          </a:p>
        </p:txBody>
      </p:sp>
      <p:cxnSp>
        <p:nvCxnSpPr>
          <p:cNvPr id="9" name="Straight Connector 8"/>
          <p:cNvCxnSpPr>
            <a:cxnSpLocks/>
            <a:endCxn id="8" idx="1"/>
          </p:cNvCxnSpPr>
          <p:nvPr/>
        </p:nvCxnSpPr>
        <p:spPr>
          <a:xfrm flipV="1">
            <a:off x="2133600" y="3555832"/>
            <a:ext cx="3433613" cy="1016168"/>
          </a:xfrm>
          <a:prstGeom prst="line">
            <a:avLst/>
          </a:prstGeom>
          <a:ln w="19050">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BPM (Flats)</a:t>
            </a:r>
            <a:br>
              <a:rPr lang="en-US" dirty="0"/>
            </a:br>
            <a:r>
              <a:rPr lang="en-US" sz="1800" b="0" dirty="0"/>
              <a:t>Volume In </a:t>
            </a:r>
            <a:r>
              <a:rPr lang="en-US" sz="1800" b="0" dirty="0" smtClean="0"/>
              <a:t>Measurement</a:t>
            </a:r>
            <a:endParaRPr lang="en-US" b="0" dirty="0"/>
          </a:p>
        </p:txBody>
      </p:sp>
      <p:sp>
        <p:nvSpPr>
          <p:cNvPr id="3" name="Text Placeholder 2"/>
          <p:cNvSpPr>
            <a:spLocks noGrp="1"/>
          </p:cNvSpPr>
          <p:nvPr>
            <p:ph type="body" sz="quarter" idx="14"/>
          </p:nvPr>
        </p:nvSpPr>
        <p:spPr/>
        <p:txBody>
          <a:bodyPr/>
          <a:lstStyle/>
          <a:p>
            <a:r>
              <a:rPr lang="en-US" dirty="0"/>
              <a:t>In September 2017, 18% of Commercial BPM Flats were in measurement. </a:t>
            </a:r>
          </a:p>
          <a:p>
            <a:r>
              <a:rPr lang="en-US" dirty="0"/>
              <a:t>Over 5.8 Million pieces were measured</a:t>
            </a:r>
            <a:r>
              <a:rPr lang="en-US" dirty="0" smtClean="0"/>
              <a:t>.</a:t>
            </a:r>
            <a:endParaRPr lang="en-US" dirty="0"/>
          </a:p>
        </p:txBody>
      </p:sp>
    </p:spTree>
    <p:extLst>
      <p:ext uri="{BB962C8B-B14F-4D97-AF65-F5344CB8AC3E}">
        <p14:creationId xmlns:p14="http://schemas.microsoft.com/office/powerpoint/2010/main" val="65352585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xmlns="" id="{00000000-0008-0000-0B00-000002000000}"/>
              </a:ext>
            </a:extLst>
          </p:cNvPr>
          <p:cNvGraphicFramePr>
            <a:graphicFrameLocks/>
          </p:cNvGraphicFramePr>
          <p:nvPr>
            <p:extLst/>
          </p:nvPr>
        </p:nvGraphicFramePr>
        <p:xfrm>
          <a:off x="-80353" y="1736467"/>
          <a:ext cx="5559213" cy="45851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able 13"/>
          <p:cNvGraphicFramePr>
            <a:graphicFrameLocks noGrp="1"/>
          </p:cNvGraphicFramePr>
          <p:nvPr>
            <p:extLst/>
          </p:nvPr>
        </p:nvGraphicFramePr>
        <p:xfrm>
          <a:off x="5334000" y="1757847"/>
          <a:ext cx="3200402" cy="441960"/>
        </p:xfrm>
        <a:graphic>
          <a:graphicData uri="http://schemas.openxmlformats.org/drawingml/2006/table">
            <a:tbl>
              <a:tblPr>
                <a:tableStyleId>{BC89EF96-8CEA-46FF-86C4-4CE0E7609802}</a:tableStyleId>
              </a:tblPr>
              <a:tblGrid>
                <a:gridCol w="2362200">
                  <a:extLst>
                    <a:ext uri="{9D8B030D-6E8A-4147-A177-3AD203B41FA5}">
                      <a16:colId xmlns:a16="http://schemas.microsoft.com/office/drawing/2014/main" xmlns="" val="20000"/>
                    </a:ext>
                  </a:extLst>
                </a:gridCol>
                <a:gridCol w="838202">
                  <a:extLst>
                    <a:ext uri="{9D8B030D-6E8A-4147-A177-3AD203B41FA5}">
                      <a16:colId xmlns:a16="http://schemas.microsoft.com/office/drawing/2014/main" xmlns="" val="20001"/>
                    </a:ext>
                  </a:extLst>
                </a:gridCol>
              </a:tblGrid>
              <a:tr h="177165">
                <a:tc>
                  <a:txBody>
                    <a:bodyPr/>
                    <a:lstStyle/>
                    <a:p>
                      <a:pPr algn="ctr" fontAlgn="ctr"/>
                      <a:r>
                        <a:rPr lang="en-US" sz="1100" b="1" u="none" strike="noStrike" dirty="0">
                          <a:effectLst/>
                        </a:rPr>
                        <a:t>Attributed</a:t>
                      </a:r>
                      <a:r>
                        <a:rPr lang="en-US" sz="1100" b="1" u="none" strike="noStrike" baseline="0" dirty="0">
                          <a:effectLst/>
                        </a:rPr>
                        <a:t> </a:t>
                      </a:r>
                      <a:r>
                        <a:rPr lang="en-US" sz="1100" b="1" u="none" strike="noStrike" dirty="0">
                          <a:effectLst/>
                        </a:rPr>
                        <a:t>to</a:t>
                      </a:r>
                      <a:r>
                        <a:rPr lang="en-US" sz="1100" b="1" u="none" strike="noStrike" baseline="0" dirty="0">
                          <a:effectLst/>
                        </a:rPr>
                        <a:t> </a:t>
                      </a:r>
                      <a:r>
                        <a:rPr lang="en-US" sz="1100" b="1" u="none" strike="noStrike" dirty="0">
                          <a:effectLst/>
                        </a:rPr>
                        <a:t>Mailers</a:t>
                      </a:r>
                      <a:endParaRPr lang="en-US" sz="1100" b="1" i="0" u="none" strike="noStrike" dirty="0">
                        <a:solidFill>
                          <a:srgbClr val="000000"/>
                        </a:solidFill>
                        <a:effectLst/>
                        <a:latin typeface="Calibri"/>
                      </a:endParaRP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19.12%</a:t>
                      </a:r>
                    </a:p>
                  </a:txBody>
                  <a:tcPr marL="7620" marR="7620" marT="7620" anchor="ctr"/>
                </a:tc>
                <a:extLst>
                  <a:ext uri="{0D108BD9-81ED-4DB2-BD59-A6C34878D82A}">
                    <a16:rowId xmlns:a16="http://schemas.microsoft.com/office/drawing/2014/main" xmlns="" val="10000"/>
                  </a:ext>
                </a:extLst>
              </a:tr>
              <a:tr h="190500">
                <a:tc>
                  <a:txBody>
                    <a:bodyPr/>
                    <a:lstStyle/>
                    <a:p>
                      <a:pPr algn="ctr" fontAlgn="ctr"/>
                      <a:r>
                        <a:rPr lang="en-US" sz="1100" b="1" u="none" strike="noStrike" baseline="0">
                          <a:effectLst/>
                        </a:rPr>
                        <a:t>Attributed to USPS / Unknown</a:t>
                      </a:r>
                      <a:endParaRPr lang="en-US" sz="1100" b="1" i="0" u="none" strike="noStrike" dirty="0">
                        <a:solidFill>
                          <a:srgbClr val="000000"/>
                        </a:solidFill>
                        <a:effectLst/>
                        <a:latin typeface="Calibri"/>
                      </a:endParaRP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80.88%</a:t>
                      </a:r>
                    </a:p>
                  </a:txBody>
                  <a:tcPr marL="7620" marR="7620" marT="7620" anchor="ctr"/>
                </a:tc>
                <a:extLst>
                  <a:ext uri="{0D108BD9-81ED-4DB2-BD59-A6C34878D82A}">
                    <a16:rowId xmlns:a16="http://schemas.microsoft.com/office/drawing/2014/main" xmlns="" val="10001"/>
                  </a:ext>
                </a:extLst>
              </a:tr>
            </a:tbl>
          </a:graphicData>
        </a:graphic>
      </p:graphicFrame>
      <p:graphicFrame>
        <p:nvGraphicFramePr>
          <p:cNvPr id="8" name="Table 7"/>
          <p:cNvGraphicFramePr>
            <a:graphicFrameLocks noGrp="1"/>
          </p:cNvGraphicFramePr>
          <p:nvPr>
            <p:extLst/>
          </p:nvPr>
        </p:nvGraphicFramePr>
        <p:xfrm>
          <a:off x="5312229" y="2189202"/>
          <a:ext cx="3657600" cy="3499009"/>
        </p:xfrm>
        <a:graphic>
          <a:graphicData uri="http://schemas.openxmlformats.org/drawingml/2006/table">
            <a:tbl>
              <a:tblPr/>
              <a:tblGrid>
                <a:gridCol w="2385392">
                  <a:extLst>
                    <a:ext uri="{9D8B030D-6E8A-4147-A177-3AD203B41FA5}">
                      <a16:colId xmlns:a16="http://schemas.microsoft.com/office/drawing/2014/main" xmlns="" val="20000"/>
                    </a:ext>
                  </a:extLst>
                </a:gridCol>
                <a:gridCol w="715617">
                  <a:extLst>
                    <a:ext uri="{9D8B030D-6E8A-4147-A177-3AD203B41FA5}">
                      <a16:colId xmlns:a16="http://schemas.microsoft.com/office/drawing/2014/main" xmlns="" val="20001"/>
                    </a:ext>
                  </a:extLst>
                </a:gridCol>
                <a:gridCol w="556591">
                  <a:extLst>
                    <a:ext uri="{9D8B030D-6E8A-4147-A177-3AD203B41FA5}">
                      <a16:colId xmlns:a16="http://schemas.microsoft.com/office/drawing/2014/main" xmlns="" val="20002"/>
                    </a:ext>
                  </a:extLst>
                </a:gridCol>
              </a:tblGrid>
              <a:tr h="320308">
                <a:tc>
                  <a:txBody>
                    <a:bodyPr/>
                    <a:lstStyle/>
                    <a:p>
                      <a:pPr algn="ctr" fontAlgn="ctr"/>
                      <a:r>
                        <a:rPr lang="en-US" sz="1100" b="1" i="0" u="none" strike="noStrike" dirty="0">
                          <a:solidFill>
                            <a:srgbClr val="FFFFFF"/>
                          </a:solidFill>
                          <a:effectLst/>
                          <a:latin typeface="Arial"/>
                        </a:rPr>
                        <a:t>Exclusion Reason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100" b="1" i="0" u="none" strike="noStrike" dirty="0">
                          <a:solidFill>
                            <a:srgbClr val="FFFFFF"/>
                          </a:solidFill>
                          <a:effectLst/>
                          <a:latin typeface="Arial"/>
                        </a:rPr>
                        <a:t>% of Excluded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100" b="1" i="0" u="none" strike="noStrike" dirty="0">
                          <a:solidFill>
                            <a:srgbClr val="FFFFFF"/>
                          </a:solidFill>
                          <a:effectLst/>
                          <a:latin typeface="Arial"/>
                        </a:rPr>
                        <a:t>% of 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308055">
                <a:tc>
                  <a:txBody>
                    <a:bodyPr/>
                    <a:lstStyle/>
                    <a:p>
                      <a:pPr algn="ctr" fontAlgn="ctr"/>
                      <a:r>
                        <a:rPr lang="en-US" sz="1100" b="0" i="0" u="none" strike="noStrike" dirty="0">
                          <a:solidFill>
                            <a:srgbClr val="000000"/>
                          </a:solidFill>
                          <a:effectLst/>
                          <a:latin typeface="Calibri" panose="020F0502020204030204" pitchFamily="34" charset="0"/>
                        </a:rPr>
                        <a:t>No Piece Scan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dirty="0">
                          <a:solidFill>
                            <a:srgbClr val="000000"/>
                          </a:solidFill>
                          <a:effectLst/>
                          <a:latin typeface="Calibri" panose="020F0502020204030204" pitchFamily="34" charset="0"/>
                        </a:rPr>
                        <a:t>71.86%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37.68%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r h="320308">
                <a:tc>
                  <a:txBody>
                    <a:bodyPr/>
                    <a:lstStyle/>
                    <a:p>
                      <a:pPr algn="ctr" fontAlgn="ctr"/>
                      <a:r>
                        <a:rPr lang="en-US" sz="1100" b="0" i="0" u="none" strike="noStrike">
                          <a:solidFill>
                            <a:srgbClr val="000000"/>
                          </a:solidFill>
                          <a:effectLst/>
                          <a:latin typeface="Calibri" panose="020F0502020204030204" pitchFamily="34" charset="0"/>
                        </a:rPr>
                        <a:t>No Start-the-Clock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dirty="0">
                          <a:solidFill>
                            <a:srgbClr val="000000"/>
                          </a:solidFill>
                          <a:effectLst/>
                          <a:latin typeface="Calibri" panose="020F0502020204030204" pitchFamily="34" charset="0"/>
                        </a:rPr>
                        <a:t>16.62%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dirty="0">
                          <a:solidFill>
                            <a:srgbClr val="000000"/>
                          </a:solidFill>
                          <a:effectLst/>
                          <a:latin typeface="Calibri" panose="020F0502020204030204" pitchFamily="34" charset="0"/>
                        </a:rPr>
                        <a:t>8.72%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308055">
                <a:tc>
                  <a:txBody>
                    <a:bodyPr/>
                    <a:lstStyle/>
                    <a:p>
                      <a:pPr algn="ctr" fontAlgn="ctr"/>
                      <a:r>
                        <a:rPr lang="en-US" sz="1100" b="0" i="0" u="none" strike="noStrike">
                          <a:solidFill>
                            <a:srgbClr val="000000"/>
                          </a:solidFill>
                          <a:effectLst/>
                          <a:latin typeface="Calibri" panose="020F0502020204030204" pitchFamily="34" charset="0"/>
                        </a:rPr>
                        <a:t>Invalid Entry Point for Entry Discount (FAST MDF)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6.18%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dirty="0">
                          <a:solidFill>
                            <a:srgbClr val="000000"/>
                          </a:solidFill>
                          <a:effectLst/>
                          <a:latin typeface="Calibri" panose="020F0502020204030204" pitchFamily="34" charset="0"/>
                        </a:rPr>
                        <a:t>3.24%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r h="308055">
                <a:tc>
                  <a:txBody>
                    <a:bodyPr/>
                    <a:lstStyle/>
                    <a:p>
                      <a:pPr algn="ctr" fontAlgn="ctr"/>
                      <a:r>
                        <a:rPr lang="en-US" sz="1100" b="0" i="0" u="none" strike="noStrike">
                          <a:solidFill>
                            <a:srgbClr val="000000"/>
                          </a:solidFill>
                          <a:effectLst/>
                          <a:latin typeface="Calibri" panose="020F0502020204030204" pitchFamily="34" charset="0"/>
                        </a:rPr>
                        <a:t>Non-Unique IMb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93383">
                <a:tc>
                  <a:txBody>
                    <a:bodyPr/>
                    <a:lstStyle/>
                    <a:p>
                      <a:pPr algn="ctr" fontAlgn="ctr"/>
                      <a:r>
                        <a:rPr lang="en-US" sz="1100" b="0" i="0" u="none" strike="noStrike">
                          <a:solidFill>
                            <a:srgbClr val="000000"/>
                          </a:solidFill>
                          <a:effectLst/>
                          <a:latin typeface="Calibri" panose="020F0502020204030204" pitchFamily="34" charset="0"/>
                        </a:rPr>
                        <a:t>Invalid Final Processing ZIP5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60723">
                <a:tc>
                  <a:txBody>
                    <a:bodyPr/>
                    <a:lstStyle/>
                    <a:p>
                      <a:pPr algn="ctr" fontAlgn="ctr"/>
                      <a:r>
                        <a:rPr lang="en-US" sz="1100" b="0" i="0" u="none" strike="noStrike">
                          <a:solidFill>
                            <a:srgbClr val="000000"/>
                          </a:solidFill>
                          <a:effectLst/>
                          <a:latin typeface="Calibri" panose="020F0502020204030204" pitchFamily="34" charset="0"/>
                        </a:rPr>
                        <a:t>Inconsistent SPM Data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48251">
                <a:tc>
                  <a:txBody>
                    <a:bodyPr/>
                    <a:lstStyle/>
                    <a:p>
                      <a:pPr algn="ctr" fontAlgn="ctr"/>
                      <a:r>
                        <a:rPr lang="en-US" sz="1100" b="0" i="0" u="none" strike="noStrike">
                          <a:solidFill>
                            <a:srgbClr val="000000"/>
                          </a:solidFill>
                          <a:effectLst/>
                          <a:latin typeface="Calibri" panose="020F0502020204030204" pitchFamily="34" charset="0"/>
                        </a:rPr>
                        <a:t>Undeliverable-as-Addressed / PARS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93383">
                <a:tc>
                  <a:txBody>
                    <a:bodyPr/>
                    <a:lstStyle/>
                    <a:p>
                      <a:pPr algn="ctr" fontAlgn="ctr"/>
                      <a:r>
                        <a:rPr lang="en-US" sz="1100" b="0" i="0" u="none" strike="noStrike">
                          <a:solidFill>
                            <a:srgbClr val="000000"/>
                          </a:solidFill>
                          <a:effectLst/>
                          <a:latin typeface="Calibri" panose="020F0502020204030204" pitchFamily="34" charset="0"/>
                        </a:rPr>
                        <a:t>Orphan Handling Unit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93383">
                <a:tc>
                  <a:txBody>
                    <a:bodyPr/>
                    <a:lstStyle/>
                    <a:p>
                      <a:pPr algn="ctr" fontAlgn="ctr"/>
                      <a:r>
                        <a:rPr lang="en-US" sz="1100" b="0" i="0" u="none" strike="noStrike">
                          <a:solidFill>
                            <a:srgbClr val="000000"/>
                          </a:solidFill>
                          <a:effectLst/>
                          <a:latin typeface="Calibri" panose="020F0502020204030204" pitchFamily="34" charset="0"/>
                        </a:rPr>
                        <a:t>FAST Appointment Irregularity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93383">
                <a:tc>
                  <a:txBody>
                    <a:bodyPr/>
                    <a:lstStyle/>
                    <a:p>
                      <a:pPr algn="ctr" fontAlgn="ctr"/>
                      <a:r>
                        <a:rPr lang="en-US" sz="1100" b="0" i="0" u="none" strike="noStrike">
                          <a:solidFill>
                            <a:srgbClr val="000000"/>
                          </a:solidFill>
                          <a:effectLst/>
                          <a:latin typeface="Calibri" panose="020F0502020204030204" pitchFamily="34" charset="0"/>
                        </a:rPr>
                        <a:t>Other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0.47%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
        <p:nvSpPr>
          <p:cNvPr id="16" name="TextBox 15"/>
          <p:cNvSpPr txBox="1"/>
          <p:nvPr/>
        </p:nvSpPr>
        <p:spPr>
          <a:xfrm>
            <a:off x="5257800" y="5767626"/>
            <a:ext cx="3810000" cy="553998"/>
          </a:xfrm>
          <a:prstGeom prst="rect">
            <a:avLst/>
          </a:prstGeom>
          <a:noFill/>
        </p:spPr>
        <p:txBody>
          <a:bodyPr wrap="square" rtlCol="0">
            <a:spAutoFit/>
          </a:bodyPr>
          <a:lstStyle/>
          <a:p>
            <a:r>
              <a:rPr lang="en-US" sz="1000" dirty="0"/>
              <a:t>* Mail can be excluded due to more than one reason. As a result, the sum of individual exclusion percentages (52%) is greater than the overall percentage of mail not in measurement (48%)</a:t>
            </a:r>
          </a:p>
        </p:txBody>
      </p:sp>
      <p:sp>
        <p:nvSpPr>
          <p:cNvPr id="2" name="Title 1"/>
          <p:cNvSpPr>
            <a:spLocks noGrp="1"/>
          </p:cNvSpPr>
          <p:nvPr>
            <p:ph type="title"/>
          </p:nvPr>
        </p:nvSpPr>
        <p:spPr/>
        <p:txBody>
          <a:bodyPr/>
          <a:lstStyle/>
          <a:p>
            <a:r>
              <a:rPr lang="en-US" dirty="0"/>
              <a:t>BPM (Flats)</a:t>
            </a:r>
            <a:br>
              <a:rPr lang="en-US" dirty="0"/>
            </a:br>
            <a:r>
              <a:rPr lang="en-US" sz="1800" b="0" dirty="0"/>
              <a:t>Reasons why mail is not in </a:t>
            </a:r>
            <a:r>
              <a:rPr lang="en-US" sz="1800" b="0" dirty="0" smtClean="0"/>
              <a:t>measurement</a:t>
            </a:r>
            <a:endParaRPr lang="en-US" b="0" dirty="0"/>
          </a:p>
        </p:txBody>
      </p:sp>
      <p:sp>
        <p:nvSpPr>
          <p:cNvPr id="3" name="Text Placeholder 2"/>
          <p:cNvSpPr>
            <a:spLocks noGrp="1"/>
          </p:cNvSpPr>
          <p:nvPr>
            <p:ph type="body" sz="quarter" idx="14"/>
          </p:nvPr>
        </p:nvSpPr>
        <p:spPr/>
        <p:txBody>
          <a:bodyPr/>
          <a:lstStyle/>
          <a:p>
            <a:r>
              <a:rPr lang="en-US" dirty="0"/>
              <a:t>In September 2017, 48% of Full-Service BPM Flats were excluded from </a:t>
            </a:r>
            <a:r>
              <a:rPr lang="en-US" dirty="0" smtClean="0"/>
              <a:t>measurement.</a:t>
            </a:r>
            <a:endParaRPr lang="en-US" dirty="0"/>
          </a:p>
        </p:txBody>
      </p:sp>
    </p:spTree>
    <p:extLst>
      <p:ext uri="{BB962C8B-B14F-4D97-AF65-F5344CB8AC3E}">
        <p14:creationId xmlns:p14="http://schemas.microsoft.com/office/powerpoint/2010/main" val="361806166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Mail Not In Measurement</a:t>
            </a:r>
            <a:br>
              <a:rPr lang="en-US" dirty="0"/>
            </a:br>
            <a:r>
              <a:rPr lang="en-US" sz="1800" b="0" dirty="0"/>
              <a:t>Exclusion Reason Descriptions</a:t>
            </a:r>
          </a:p>
        </p:txBody>
      </p:sp>
      <p:sp>
        <p:nvSpPr>
          <p:cNvPr id="2" name="Text Placeholder 1"/>
          <p:cNvSpPr>
            <a:spLocks noGrp="1"/>
          </p:cNvSpPr>
          <p:nvPr>
            <p:ph type="body" sz="quarter" idx="14"/>
          </p:nvPr>
        </p:nvSpPr>
        <p:spPr/>
        <p:txBody>
          <a:bodyPr/>
          <a:lstStyle/>
          <a:p>
            <a:endParaRPr lang="en-US"/>
          </a:p>
        </p:txBody>
      </p:sp>
      <p:graphicFrame>
        <p:nvGraphicFramePr>
          <p:cNvPr id="6" name="Table 5"/>
          <p:cNvGraphicFramePr>
            <a:graphicFrameLocks noGrp="1"/>
          </p:cNvGraphicFramePr>
          <p:nvPr>
            <p:extLst/>
          </p:nvPr>
        </p:nvGraphicFramePr>
        <p:xfrm>
          <a:off x="191589" y="838200"/>
          <a:ext cx="8778240" cy="5638804"/>
        </p:xfrm>
        <a:graphic>
          <a:graphicData uri="http://schemas.openxmlformats.org/drawingml/2006/table">
            <a:tbl>
              <a:tblPr firstRow="1" bandRow="1">
                <a:tableStyleId>{5C22544A-7EE6-4342-B048-85BDC9FD1C3A}</a:tableStyleId>
              </a:tblPr>
              <a:tblGrid>
                <a:gridCol w="2323011">
                  <a:extLst>
                    <a:ext uri="{9D8B030D-6E8A-4147-A177-3AD203B41FA5}">
                      <a16:colId xmlns:a16="http://schemas.microsoft.com/office/drawing/2014/main" xmlns="" val="20000"/>
                    </a:ext>
                  </a:extLst>
                </a:gridCol>
                <a:gridCol w="5486400">
                  <a:extLst>
                    <a:ext uri="{9D8B030D-6E8A-4147-A177-3AD203B41FA5}">
                      <a16:colId xmlns:a16="http://schemas.microsoft.com/office/drawing/2014/main" xmlns="" val="20001"/>
                    </a:ext>
                  </a:extLst>
                </a:gridCol>
                <a:gridCol w="968829">
                  <a:extLst>
                    <a:ext uri="{9D8B030D-6E8A-4147-A177-3AD203B41FA5}">
                      <a16:colId xmlns:a16="http://schemas.microsoft.com/office/drawing/2014/main" xmlns="" val="20002"/>
                    </a:ext>
                  </a:extLst>
                </a:gridCol>
              </a:tblGrid>
              <a:tr h="461045">
                <a:tc>
                  <a:txBody>
                    <a:bodyPr/>
                    <a:lstStyle/>
                    <a:p>
                      <a:pPr algn="ctr"/>
                      <a:r>
                        <a:rPr lang="en-US" sz="1400" u="none" strike="noStrike" kern="1200" dirty="0">
                          <a:solidFill>
                            <a:schemeClr val="tx1"/>
                          </a:solidFill>
                          <a:effectLst/>
                        </a:rPr>
                        <a:t>Exclusion Reason</a:t>
                      </a:r>
                      <a:endParaRPr lang="en-US" sz="1400" b="1" i="0" u="none" strike="noStrike" kern="1200" dirty="0">
                        <a:solidFill>
                          <a:schemeClr val="tx1"/>
                        </a:solidFill>
                        <a:effectLst/>
                        <a:latin typeface="Calibri" panose="020F0502020204030204" pitchFamily="34" charset="0"/>
                        <a:ea typeface="+mn-ea"/>
                        <a:cs typeface="+mn-cs"/>
                      </a:endParaRPr>
                    </a:p>
                  </a:txBody>
                  <a:tcPr marL="9072" marR="9072" marT="9067" marB="0" anchor="ctr"/>
                </a:tc>
                <a:tc>
                  <a:txBody>
                    <a:bodyPr/>
                    <a:lstStyle/>
                    <a:p>
                      <a:pPr algn="ctr" rtl="0" fontAlgn="ctr"/>
                      <a:r>
                        <a:rPr lang="en-US" sz="1400" u="none" strike="noStrike" dirty="0">
                          <a:solidFill>
                            <a:schemeClr val="tx1"/>
                          </a:solidFill>
                          <a:effectLst/>
                        </a:rPr>
                        <a:t>Exclusion Description</a:t>
                      </a:r>
                      <a:endParaRPr lang="en-US" sz="1400" b="1" i="0" u="none" strike="noStrike" dirty="0">
                        <a:solidFill>
                          <a:schemeClr val="tx1"/>
                        </a:solidFill>
                        <a:effectLst/>
                        <a:latin typeface="Calibri" panose="020F0502020204030204" pitchFamily="34" charset="0"/>
                      </a:endParaRPr>
                    </a:p>
                  </a:txBody>
                  <a:tcPr marL="9072" marR="9072" marT="9067" marB="0" anchor="ctr"/>
                </a:tc>
                <a:tc>
                  <a:txBody>
                    <a:bodyPr/>
                    <a:lstStyle/>
                    <a:p>
                      <a:pPr algn="ctr" rtl="0" fontAlgn="ctr"/>
                      <a:r>
                        <a:rPr lang="en-US" sz="1400" u="none" strike="noStrike" dirty="0">
                          <a:solidFill>
                            <a:schemeClr val="tx1"/>
                          </a:solidFill>
                          <a:effectLst/>
                        </a:rPr>
                        <a:t>Mailer Attributed</a:t>
                      </a:r>
                      <a:endParaRPr lang="en-US" sz="1400" b="1" i="0" u="none" strike="noStrike" dirty="0">
                        <a:solidFill>
                          <a:schemeClr val="tx1"/>
                        </a:solidFill>
                        <a:effectLst/>
                        <a:latin typeface="Calibri" panose="020F0502020204030204" pitchFamily="34" charset="0"/>
                      </a:endParaRPr>
                    </a:p>
                  </a:txBody>
                  <a:tcPr marL="9072" marR="9072" marT="9067" marB="0" anchor="ctr"/>
                </a:tc>
                <a:extLst>
                  <a:ext uri="{0D108BD9-81ED-4DB2-BD59-A6C34878D82A}">
                    <a16:rowId xmlns:a16="http://schemas.microsoft.com/office/drawing/2014/main" xmlns="" val="10000"/>
                  </a:ext>
                </a:extLst>
              </a:tr>
              <a:tr h="397033">
                <a:tc>
                  <a:txBody>
                    <a:bodyPr/>
                    <a:lstStyle/>
                    <a:p>
                      <a:pPr algn="ctr" fontAlgn="ctr"/>
                      <a:r>
                        <a:rPr lang="en-US" sz="1200" u="none" strike="noStrike" dirty="0">
                          <a:effectLst/>
                          <a:latin typeface="Calibri" panose="020F0502020204030204" pitchFamily="34" charset="0"/>
                        </a:rPr>
                        <a:t>Invalid Entry Point for Entry Discount (FAST MDF)</a:t>
                      </a:r>
                      <a:endParaRPr lang="en-US" sz="1200" b="0" i="0" u="none" strike="noStrike" dirty="0">
                        <a:solidFill>
                          <a:srgbClr val="000000"/>
                        </a:solidFill>
                        <a:effectLst/>
                        <a:latin typeface="Calibri" panose="020F0502020204030204" pitchFamily="34" charset="0"/>
                      </a:endParaRPr>
                    </a:p>
                  </a:txBody>
                  <a:tcPr marL="9525" marR="9525" marT="9522" marB="0" anchor="ctr"/>
                </a:tc>
                <a:tc>
                  <a:txBody>
                    <a:bodyPr/>
                    <a:lstStyle/>
                    <a:p>
                      <a:pPr algn="l" rtl="0" fontAlgn="ctr"/>
                      <a:r>
                        <a:rPr lang="en-US" sz="1200" u="none" strike="noStrike" dirty="0">
                          <a:effectLst/>
                          <a:latin typeface="Calibri" panose="020F0502020204030204" pitchFamily="34" charset="0"/>
                        </a:rPr>
                        <a:t>Entry Point for Entry Discount claimed in eDoc is invalid for the entry point and destination of the mail</a:t>
                      </a:r>
                      <a:endParaRPr lang="en-US" sz="1200" b="0" i="0" u="none" strike="noStrike" dirty="0">
                        <a:solidFill>
                          <a:srgbClr val="000000"/>
                        </a:solidFill>
                        <a:effectLst/>
                        <a:latin typeface="Calibri" panose="020F0502020204030204" pitchFamily="34" charset="0"/>
                      </a:endParaRPr>
                    </a:p>
                  </a:txBody>
                  <a:tcPr marR="9072" marT="9068" marB="0" anchor="ctr"/>
                </a:tc>
                <a:tc>
                  <a:txBody>
                    <a:bodyPr/>
                    <a:lstStyle/>
                    <a:p>
                      <a:pPr algn="ctr" rtl="0" fontAlgn="ctr"/>
                      <a:r>
                        <a:rPr lang="en-US" sz="1200" u="none" strike="noStrike" dirty="0">
                          <a:effectLst/>
                          <a:latin typeface="Calibri" panose="020F0502020204030204" pitchFamily="34" charset="0"/>
                        </a:rPr>
                        <a:t>Y</a:t>
                      </a:r>
                      <a:endParaRPr lang="en-US" sz="1200" b="0" i="0" u="none" strike="noStrike" dirty="0">
                        <a:solidFill>
                          <a:srgbClr val="000000"/>
                        </a:solidFill>
                        <a:effectLst/>
                        <a:latin typeface="Calibri" panose="020F0502020204030204" pitchFamily="34" charset="0"/>
                      </a:endParaRPr>
                    </a:p>
                  </a:txBody>
                  <a:tcPr marL="9072" marR="9072" marT="9067" marB="0" anchor="ctr"/>
                </a:tc>
                <a:extLst>
                  <a:ext uri="{0D108BD9-81ED-4DB2-BD59-A6C34878D82A}">
                    <a16:rowId xmlns:a16="http://schemas.microsoft.com/office/drawing/2014/main" xmlns="" val="10001"/>
                  </a:ext>
                </a:extLst>
              </a:tr>
              <a:tr h="396553">
                <a:tc>
                  <a:txBody>
                    <a:bodyPr/>
                    <a:lstStyle/>
                    <a:p>
                      <a:pPr algn="ctr" fontAlgn="ctr"/>
                      <a:r>
                        <a:rPr lang="en-US" sz="1200" u="none" strike="noStrike" dirty="0">
                          <a:effectLst/>
                          <a:latin typeface="Calibri" panose="020F0502020204030204" pitchFamily="34" charset="0"/>
                        </a:rPr>
                        <a:t>Incorrect Entry Facility</a:t>
                      </a:r>
                      <a:endParaRPr lang="en-US" sz="1200" b="0" i="0" u="none" strike="noStrike" dirty="0">
                        <a:solidFill>
                          <a:srgbClr val="000000"/>
                        </a:solidFill>
                        <a:effectLst/>
                        <a:latin typeface="Calibri" panose="020F0502020204030204" pitchFamily="34" charset="0"/>
                      </a:endParaRPr>
                    </a:p>
                  </a:txBody>
                  <a:tcPr marL="9525" marR="9525" marT="9522" marB="0" anchor="ctr"/>
                </a:tc>
                <a:tc>
                  <a:txBody>
                    <a:bodyPr/>
                    <a:lstStyle/>
                    <a:p>
                      <a:pPr algn="l" rtl="0" fontAlgn="ctr"/>
                      <a:r>
                        <a:rPr lang="en-US" sz="1200" u="none" strike="noStrike" dirty="0">
                          <a:effectLst/>
                          <a:latin typeface="Calibri" panose="020F0502020204030204" pitchFamily="34" charset="0"/>
                        </a:rPr>
                        <a:t>eDoc entry facility does not match the facility specified in the associated FAST Appointment</a:t>
                      </a:r>
                      <a:endParaRPr lang="en-US" sz="1200" b="0" i="0" u="none" strike="noStrike" dirty="0">
                        <a:solidFill>
                          <a:srgbClr val="000000"/>
                        </a:solidFill>
                        <a:effectLst/>
                        <a:latin typeface="Calibri" panose="020F0502020204030204" pitchFamily="34" charset="0"/>
                      </a:endParaRPr>
                    </a:p>
                  </a:txBody>
                  <a:tcPr marR="9072" marT="9068" marB="0" anchor="ctr"/>
                </a:tc>
                <a:tc>
                  <a:txBody>
                    <a:bodyPr/>
                    <a:lstStyle/>
                    <a:p>
                      <a:pPr algn="ctr" rtl="0" fontAlgn="ctr"/>
                      <a:r>
                        <a:rPr lang="en-US" sz="1200" u="none" strike="noStrike" dirty="0">
                          <a:effectLst/>
                          <a:latin typeface="Calibri" panose="020F0502020204030204" pitchFamily="34" charset="0"/>
                        </a:rPr>
                        <a:t>Y</a:t>
                      </a:r>
                      <a:endParaRPr lang="en-US" sz="1200" b="0" i="0" u="none" strike="noStrike" dirty="0">
                        <a:solidFill>
                          <a:srgbClr val="000000"/>
                        </a:solidFill>
                        <a:effectLst/>
                        <a:latin typeface="Calibri" panose="020F0502020204030204" pitchFamily="34" charset="0"/>
                      </a:endParaRPr>
                    </a:p>
                  </a:txBody>
                  <a:tcPr marL="9072" marR="9072" marT="9067" marB="0" anchor="ctr"/>
                </a:tc>
                <a:extLst>
                  <a:ext uri="{0D108BD9-81ED-4DB2-BD59-A6C34878D82A}">
                    <a16:rowId xmlns:a16="http://schemas.microsoft.com/office/drawing/2014/main" xmlns="" val="10002"/>
                  </a:ext>
                </a:extLst>
              </a:tr>
              <a:tr h="203557">
                <a:tc>
                  <a:txBody>
                    <a:bodyPr/>
                    <a:lstStyle/>
                    <a:p>
                      <a:pPr marL="0" algn="ctr" defTabSz="914400" rtl="0" eaLnBrk="1" fontAlgn="ctr" latinLnBrk="0" hangingPunct="1"/>
                      <a:r>
                        <a:rPr lang="en-US" sz="1200" u="none" strike="noStrike" kern="1200" dirty="0">
                          <a:effectLst/>
                          <a:latin typeface="Calibri" panose="020F0502020204030204" pitchFamily="34" charset="0"/>
                        </a:rPr>
                        <a:t>Non-Unique IMb</a:t>
                      </a:r>
                      <a:endParaRPr lang="en-US" sz="1200" u="none" strike="noStrike" kern="1200" dirty="0">
                        <a:solidFill>
                          <a:schemeClr val="dk1"/>
                        </a:solidFill>
                        <a:effectLst/>
                        <a:latin typeface="Calibri" panose="020F0502020204030204" pitchFamily="34" charset="0"/>
                        <a:ea typeface="+mn-ea"/>
                        <a:cs typeface="+mn-cs"/>
                      </a:endParaRPr>
                    </a:p>
                  </a:txBody>
                  <a:tcPr marL="9525" marR="9525" marT="9525" marB="0" anchor="ctr"/>
                </a:tc>
                <a:tc>
                  <a:txBody>
                    <a:bodyPr/>
                    <a:lstStyle/>
                    <a:p>
                      <a:pPr marL="0" algn="l" defTabSz="914400" rtl="0" eaLnBrk="1" fontAlgn="ctr" latinLnBrk="0" hangingPunct="1"/>
                      <a:r>
                        <a:rPr lang="en-US" sz="1200" u="none" strike="noStrike" kern="1200" dirty="0">
                          <a:effectLst/>
                          <a:latin typeface="Calibri" panose="020F0502020204030204" pitchFamily="34" charset="0"/>
                        </a:rPr>
                        <a:t>eDoc contains mail pieces with a non-unique IMb</a:t>
                      </a:r>
                      <a:endParaRPr lang="en-US" sz="1200" u="none" strike="noStrike" kern="1200" dirty="0">
                        <a:solidFill>
                          <a:schemeClr val="dk1"/>
                        </a:solidFill>
                        <a:effectLst/>
                        <a:latin typeface="Calibri" panose="020F0502020204030204" pitchFamily="34" charset="0"/>
                        <a:ea typeface="+mn-ea"/>
                        <a:cs typeface="+mn-cs"/>
                      </a:endParaRPr>
                    </a:p>
                  </a:txBody>
                  <a:tcPr marR="9525" marT="9525" marB="0" anchor="ctr"/>
                </a:tc>
                <a:tc>
                  <a:txBody>
                    <a:bodyPr/>
                    <a:lstStyle/>
                    <a:p>
                      <a:pPr algn="ctr" rtl="0" fontAlgn="ctr"/>
                      <a:r>
                        <a:rPr lang="en-US" sz="1200" u="none" strike="noStrike" dirty="0">
                          <a:effectLst/>
                          <a:latin typeface="Calibri" panose="020F0502020204030204" pitchFamily="34" charset="0"/>
                        </a:rPr>
                        <a:t>Y</a:t>
                      </a:r>
                      <a:endParaRPr lang="en-US" sz="1200" b="0" i="0" u="none" strike="noStrike" dirty="0">
                        <a:solidFill>
                          <a:srgbClr val="000000"/>
                        </a:solidFill>
                        <a:effectLst/>
                        <a:latin typeface="Calibri" panose="020F0502020204030204" pitchFamily="34" charset="0"/>
                      </a:endParaRPr>
                    </a:p>
                  </a:txBody>
                  <a:tcPr marL="9072" marR="9072" marT="9067" marB="0" anchor="ctr"/>
                </a:tc>
                <a:extLst>
                  <a:ext uri="{0D108BD9-81ED-4DB2-BD59-A6C34878D82A}">
                    <a16:rowId xmlns:a16="http://schemas.microsoft.com/office/drawing/2014/main" xmlns="" val="10003"/>
                  </a:ext>
                </a:extLst>
              </a:tr>
              <a:tr h="396553">
                <a:tc>
                  <a:txBody>
                    <a:bodyPr/>
                    <a:lstStyle/>
                    <a:p>
                      <a:pPr marL="0" algn="ctr" defTabSz="914400" rtl="0" eaLnBrk="1" fontAlgn="ctr" latinLnBrk="0" hangingPunct="1"/>
                      <a:r>
                        <a:rPr lang="en-US" sz="1200" u="none" strike="noStrike" kern="1200" dirty="0">
                          <a:effectLst/>
                          <a:latin typeface="Calibri" panose="020F0502020204030204" pitchFamily="34" charset="0"/>
                        </a:rPr>
                        <a:t>Undeliverable</a:t>
                      </a:r>
                      <a:r>
                        <a:rPr lang="en-US" sz="1200" u="none" strike="noStrike" kern="1200" baseline="0" dirty="0">
                          <a:effectLst/>
                          <a:latin typeface="Calibri" panose="020F0502020204030204" pitchFamily="34" charset="0"/>
                        </a:rPr>
                        <a:t>-as-Addressed </a:t>
                      </a:r>
                      <a:r>
                        <a:rPr lang="en-US" sz="1200" u="none" strike="noStrike" kern="1200" dirty="0">
                          <a:effectLst/>
                          <a:latin typeface="Calibri" panose="020F0502020204030204" pitchFamily="34" charset="0"/>
                        </a:rPr>
                        <a:t>/ PARS</a:t>
                      </a:r>
                      <a:endParaRPr lang="en-US" sz="1200" u="none" strike="noStrike" kern="1200" dirty="0">
                        <a:solidFill>
                          <a:schemeClr val="dk1"/>
                        </a:solidFill>
                        <a:effectLst/>
                        <a:latin typeface="Calibri" panose="020F0502020204030204" pitchFamily="34" charset="0"/>
                        <a:ea typeface="+mn-ea"/>
                        <a:cs typeface="+mn-cs"/>
                      </a:endParaRPr>
                    </a:p>
                  </a:txBody>
                  <a:tcPr marL="9525" marR="9525" marT="9522" marB="0" anchor="ctr"/>
                </a:tc>
                <a:tc>
                  <a:txBody>
                    <a:bodyPr/>
                    <a:lstStyle/>
                    <a:p>
                      <a:pPr marL="0" algn="l" defTabSz="914400" rtl="0" eaLnBrk="1" fontAlgn="ctr" latinLnBrk="0" hangingPunct="1"/>
                      <a:r>
                        <a:rPr lang="en-US" sz="1200" u="none" strike="noStrike" kern="1200" dirty="0">
                          <a:effectLst/>
                          <a:latin typeface="Calibri" panose="020F0502020204030204" pitchFamily="34" charset="0"/>
                        </a:rPr>
                        <a:t>Undeliverable-as Addressed (UAA) mail as indicated by ACS and/or PARS operation when mail piece is processed</a:t>
                      </a:r>
                      <a:endParaRPr lang="en-US" sz="1200" u="none" strike="noStrike" kern="1200" dirty="0">
                        <a:solidFill>
                          <a:schemeClr val="dk1"/>
                        </a:solidFill>
                        <a:effectLst/>
                        <a:latin typeface="Calibri" panose="020F0502020204030204" pitchFamily="34" charset="0"/>
                        <a:ea typeface="+mn-ea"/>
                        <a:cs typeface="+mn-cs"/>
                      </a:endParaRPr>
                    </a:p>
                  </a:txBody>
                  <a:tcPr marR="9072" marT="9068" marB="0" anchor="ctr"/>
                </a:tc>
                <a:tc>
                  <a:txBody>
                    <a:bodyPr/>
                    <a:lstStyle/>
                    <a:p>
                      <a:pPr algn="ctr" rtl="0" fontAlgn="ctr"/>
                      <a:r>
                        <a:rPr lang="en-US" sz="1200" u="none" strike="noStrike" kern="1200" dirty="0">
                          <a:effectLst/>
                          <a:latin typeface="Calibri" panose="020F0502020204030204" pitchFamily="34" charset="0"/>
                        </a:rPr>
                        <a:t>Y</a:t>
                      </a:r>
                      <a:endParaRPr lang="en-US" sz="1200" u="none" strike="noStrike" kern="1200" dirty="0">
                        <a:solidFill>
                          <a:schemeClr val="dk1"/>
                        </a:solidFill>
                        <a:effectLst/>
                        <a:latin typeface="Calibri" panose="020F0502020204030204" pitchFamily="34" charset="0"/>
                        <a:ea typeface="+mn-ea"/>
                        <a:cs typeface="+mn-cs"/>
                      </a:endParaRPr>
                    </a:p>
                  </a:txBody>
                  <a:tcPr marL="9072" marR="9072" marT="9067" marB="0" anchor="ctr"/>
                </a:tc>
                <a:extLst>
                  <a:ext uri="{0D108BD9-81ED-4DB2-BD59-A6C34878D82A}">
                    <a16:rowId xmlns:a16="http://schemas.microsoft.com/office/drawing/2014/main" xmlns="" val="10004"/>
                  </a:ext>
                </a:extLst>
              </a:tr>
              <a:tr h="396555">
                <a:tc>
                  <a:txBody>
                    <a:bodyPr/>
                    <a:lstStyle/>
                    <a:p>
                      <a:pPr algn="ctr" fontAlgn="ctr"/>
                      <a:r>
                        <a:rPr lang="en-US" sz="1200" u="none" strike="noStrike" dirty="0">
                          <a:effectLst/>
                          <a:latin typeface="Calibri" panose="020F0502020204030204" pitchFamily="34" charset="0"/>
                        </a:rPr>
                        <a:t>Inaccurate Scheduled Ship Date</a:t>
                      </a:r>
                      <a:endParaRPr lang="en-US" sz="1200" b="0" i="0" u="none" strike="noStrike" dirty="0">
                        <a:solidFill>
                          <a:srgbClr val="000000"/>
                        </a:solidFill>
                        <a:effectLst/>
                        <a:latin typeface="Calibri" panose="020F0502020204030204" pitchFamily="34" charset="0"/>
                      </a:endParaRPr>
                    </a:p>
                  </a:txBody>
                  <a:tcPr marL="9525" marR="9525" marT="9526" marB="0" anchor="ctr"/>
                </a:tc>
                <a:tc>
                  <a:txBody>
                    <a:bodyPr/>
                    <a:lstStyle/>
                    <a:p>
                      <a:pPr algn="l" rtl="0" fontAlgn="ctr"/>
                      <a:r>
                        <a:rPr lang="en-US" sz="1200" u="none" strike="noStrike" kern="1200" dirty="0">
                          <a:effectLst/>
                          <a:latin typeface="Calibri" panose="020F0502020204030204" pitchFamily="34" charset="0"/>
                        </a:rPr>
                        <a:t>eDoc scheduled ship date time is 48+ hours earlier than the postage statement finalization date time</a:t>
                      </a:r>
                      <a:endParaRPr lang="en-US" sz="1200" u="none" strike="noStrike" kern="1200" dirty="0">
                        <a:solidFill>
                          <a:schemeClr val="dk1"/>
                        </a:solidFill>
                        <a:effectLst/>
                        <a:latin typeface="Calibri" panose="020F0502020204030204" pitchFamily="34" charset="0"/>
                        <a:ea typeface="+mn-ea"/>
                        <a:cs typeface="+mn-cs"/>
                      </a:endParaRPr>
                    </a:p>
                  </a:txBody>
                  <a:tcPr marR="9072" marT="9070" marB="0" anchor="ctr"/>
                </a:tc>
                <a:tc>
                  <a:txBody>
                    <a:bodyPr/>
                    <a:lstStyle/>
                    <a:p>
                      <a:pPr algn="ctr" rtl="0" fontAlgn="ctr"/>
                      <a:r>
                        <a:rPr lang="en-US" sz="1200" u="none" strike="noStrike" kern="1200" dirty="0">
                          <a:effectLst/>
                          <a:latin typeface="Calibri" panose="020F0502020204030204" pitchFamily="34" charset="0"/>
                        </a:rPr>
                        <a:t>Y</a:t>
                      </a:r>
                      <a:endParaRPr lang="en-US" sz="1200" u="none" strike="noStrike" kern="1200" dirty="0">
                        <a:solidFill>
                          <a:schemeClr val="dk1"/>
                        </a:solidFill>
                        <a:effectLst/>
                        <a:latin typeface="Calibri" panose="020F0502020204030204" pitchFamily="34" charset="0"/>
                        <a:ea typeface="+mn-ea"/>
                        <a:cs typeface="+mn-cs"/>
                      </a:endParaRPr>
                    </a:p>
                  </a:txBody>
                  <a:tcPr marL="9072" marR="9072" marT="9067" marB="0" anchor="ctr"/>
                </a:tc>
                <a:extLst>
                  <a:ext uri="{0D108BD9-81ED-4DB2-BD59-A6C34878D82A}">
                    <a16:rowId xmlns:a16="http://schemas.microsoft.com/office/drawing/2014/main" xmlns="" val="10005"/>
                  </a:ext>
                </a:extLst>
              </a:tr>
              <a:tr h="396555">
                <a:tc>
                  <a:txBody>
                    <a:bodyPr/>
                    <a:lstStyle/>
                    <a:p>
                      <a:pPr algn="ctr" fontAlgn="ctr"/>
                      <a:r>
                        <a:rPr lang="en-US" sz="1200" u="none" strike="noStrike" dirty="0">
                          <a:effectLst/>
                          <a:latin typeface="Calibri" panose="020F0502020204030204" pitchFamily="34" charset="0"/>
                        </a:rPr>
                        <a:t>FAST Appointment Irregularity</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kern="1200" dirty="0">
                          <a:effectLst/>
                          <a:latin typeface="Calibri" panose="020F0502020204030204" pitchFamily="34" charset="0"/>
                        </a:rPr>
                        <a:t>Irregularity</a:t>
                      </a:r>
                      <a:r>
                        <a:rPr lang="en-US" sz="1200" kern="1200" baseline="0" dirty="0">
                          <a:effectLst/>
                          <a:latin typeface="Calibri" panose="020F0502020204030204" pitchFamily="34" charset="0"/>
                        </a:rPr>
                        <a:t> with the mailing/trip captured by </a:t>
                      </a:r>
                      <a:r>
                        <a:rPr lang="en-US" sz="1200" kern="1200" dirty="0">
                          <a:effectLst/>
                          <a:latin typeface="Calibri" panose="020F0502020204030204" pitchFamily="34" charset="0"/>
                        </a:rPr>
                        <a:t>FAST</a:t>
                      </a:r>
                      <a:endParaRPr lang="en-US" sz="1200" kern="1200" baseline="0" dirty="0">
                        <a:effectLst/>
                        <a:latin typeface="Calibri" panose="020F050202020403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en-US" sz="1200" kern="1200" baseline="0" dirty="0">
                          <a:effectLst/>
                          <a:latin typeface="Calibri" panose="020F0502020204030204" pitchFamily="34" charset="0"/>
                        </a:rPr>
                        <a:t>(e.g. contents not matching 8125)</a:t>
                      </a:r>
                      <a:endParaRPr lang="en-US" sz="1200" kern="1200" dirty="0">
                        <a:solidFill>
                          <a:schemeClr val="dk1"/>
                        </a:solidFill>
                        <a:effectLst/>
                        <a:latin typeface="Calibri" panose="020F0502020204030204" pitchFamily="34" charset="0"/>
                        <a:ea typeface="+mn-ea"/>
                        <a:cs typeface="+mn-cs"/>
                      </a:endParaRPr>
                    </a:p>
                  </a:txBody>
                  <a:tcPr marR="9072" marT="9070" marB="0" anchor="ctr"/>
                </a:tc>
                <a:tc>
                  <a:txBody>
                    <a:bodyPr/>
                    <a:lstStyle/>
                    <a:p>
                      <a:pPr algn="ctr" fontAlgn="b"/>
                      <a:r>
                        <a:rPr lang="en-US" sz="1200" u="none" strike="noStrike" dirty="0">
                          <a:effectLst/>
                          <a:latin typeface="Calibri" panose="020F0502020204030204" pitchFamily="34" charset="0"/>
                        </a:rPr>
                        <a:t>Y</a:t>
                      </a:r>
                      <a:endParaRPr lang="en-US" sz="1200" b="0" i="0" u="none" strike="noStrike" dirty="0">
                        <a:solidFill>
                          <a:srgbClr val="000000"/>
                        </a:solidFill>
                        <a:effectLst/>
                        <a:latin typeface="Calibri" panose="020F0502020204030204" pitchFamily="34" charset="0"/>
                      </a:endParaRPr>
                    </a:p>
                  </a:txBody>
                  <a:tcPr marL="9525" marR="9525" marT="9522" marB="0" anchor="ctr"/>
                </a:tc>
                <a:extLst>
                  <a:ext uri="{0D108BD9-81ED-4DB2-BD59-A6C34878D82A}">
                    <a16:rowId xmlns:a16="http://schemas.microsoft.com/office/drawing/2014/main" xmlns="" val="10006"/>
                  </a:ext>
                </a:extLst>
              </a:tr>
              <a:tr h="397036">
                <a:tc>
                  <a:txBody>
                    <a:bodyPr/>
                    <a:lstStyle/>
                    <a:p>
                      <a:pPr algn="ctr" fontAlgn="ctr"/>
                      <a:r>
                        <a:rPr lang="en-US" sz="1200" u="none" strike="noStrike" dirty="0">
                          <a:effectLst/>
                          <a:latin typeface="Calibri" panose="020F0502020204030204" pitchFamily="34" charset="0"/>
                        </a:rPr>
                        <a:t>Non-Unique </a:t>
                      </a:r>
                    </a:p>
                    <a:p>
                      <a:pPr algn="ctr" fontAlgn="ctr"/>
                      <a:r>
                        <a:rPr lang="en-US" sz="1200" u="none" strike="noStrike" dirty="0">
                          <a:effectLst/>
                          <a:latin typeface="Calibri" panose="020F0502020204030204" pitchFamily="34" charset="0"/>
                        </a:rPr>
                        <a:t>Physical IMcb</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200" u="none" strike="noStrike" dirty="0">
                          <a:effectLst/>
                          <a:latin typeface="Calibri" panose="020F0502020204030204" pitchFamily="34" charset="0"/>
                        </a:rPr>
                        <a:t>Physical containers with non-unique IMcb on the placard</a:t>
                      </a:r>
                      <a:endParaRPr lang="en-US" sz="1200" b="0" i="0" u="none" strike="noStrike" dirty="0">
                        <a:solidFill>
                          <a:srgbClr val="000000"/>
                        </a:solidFill>
                        <a:effectLst/>
                        <a:latin typeface="Calibri" panose="020F0502020204030204" pitchFamily="34" charset="0"/>
                      </a:endParaRPr>
                    </a:p>
                  </a:txBody>
                  <a:tcPr marR="9072" marT="9070" marB="0" anchor="ctr"/>
                </a:tc>
                <a:tc>
                  <a:txBody>
                    <a:bodyPr/>
                    <a:lstStyle/>
                    <a:p>
                      <a:pPr algn="ctr" rtl="0" fontAlgn="ctr"/>
                      <a:r>
                        <a:rPr lang="en-US" sz="1200" u="none" strike="noStrike" dirty="0">
                          <a:effectLst/>
                          <a:latin typeface="Calibri" panose="020F0502020204030204" pitchFamily="34" charset="0"/>
                        </a:rPr>
                        <a:t>Y</a:t>
                      </a:r>
                      <a:endParaRPr lang="en-US" sz="1200" b="0" i="0" u="none" strike="noStrike" dirty="0">
                        <a:solidFill>
                          <a:srgbClr val="000000"/>
                        </a:solidFill>
                        <a:effectLst/>
                        <a:latin typeface="Calibri" panose="020F0502020204030204" pitchFamily="34" charset="0"/>
                      </a:endParaRPr>
                    </a:p>
                  </a:txBody>
                  <a:tcPr marL="9072" marR="9072" marT="9067" marB="0" anchor="ctr"/>
                </a:tc>
                <a:extLst>
                  <a:ext uri="{0D108BD9-81ED-4DB2-BD59-A6C34878D82A}">
                    <a16:rowId xmlns:a16="http://schemas.microsoft.com/office/drawing/2014/main" xmlns="" val="10007"/>
                  </a:ext>
                </a:extLst>
              </a:tr>
              <a:tr h="396555">
                <a:tc>
                  <a:txBody>
                    <a:bodyPr/>
                    <a:lstStyle/>
                    <a:p>
                      <a:pPr algn="ctr" fontAlgn="ctr"/>
                      <a:r>
                        <a:rPr lang="en-US" sz="1200" u="none" strike="noStrike" dirty="0">
                          <a:effectLst/>
                          <a:latin typeface="Calibri" panose="020F0502020204030204" pitchFamily="34" charset="0"/>
                        </a:rPr>
                        <a:t>Orphan Handling Unit</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200" u="none" strike="noStrike" dirty="0">
                          <a:effectLst/>
                          <a:latin typeface="Calibri" panose="020F0502020204030204" pitchFamily="34" charset="0"/>
                        </a:rPr>
                        <a:t>Mail piece</a:t>
                      </a:r>
                      <a:r>
                        <a:rPr lang="en-US" sz="1200" u="none" strike="noStrike" baseline="0" dirty="0">
                          <a:effectLst/>
                          <a:latin typeface="Calibri" panose="020F0502020204030204" pitchFamily="34" charset="0"/>
                        </a:rPr>
                        <a:t> associated to an Orphan Handling Unit (e.g. loose tray) that is not inducted at a Business Mail Entry Unit</a:t>
                      </a:r>
                      <a:endParaRPr lang="en-US" sz="1200" b="0" i="0" u="none" strike="noStrike" dirty="0">
                        <a:solidFill>
                          <a:srgbClr val="000000"/>
                        </a:solidFill>
                        <a:effectLst/>
                        <a:latin typeface="Calibri" panose="020F0502020204030204" pitchFamily="34" charset="0"/>
                      </a:endParaRPr>
                    </a:p>
                  </a:txBody>
                  <a:tcPr marR="9072" marT="9070" marB="0" anchor="ctr"/>
                </a:tc>
                <a:tc>
                  <a:txBody>
                    <a:bodyPr/>
                    <a:lstStyle/>
                    <a:p>
                      <a:pPr algn="ctr" rtl="0" fontAlgn="ctr"/>
                      <a:r>
                        <a:rPr lang="en-US" sz="1200" u="none" strike="noStrike" dirty="0">
                          <a:effectLst/>
                          <a:latin typeface="Calibri" panose="020F0502020204030204" pitchFamily="34" charset="0"/>
                        </a:rPr>
                        <a:t>Y</a:t>
                      </a:r>
                      <a:endParaRPr lang="en-US" sz="1200" b="0" i="0" u="none" strike="noStrike" dirty="0">
                        <a:solidFill>
                          <a:srgbClr val="000000"/>
                        </a:solidFill>
                        <a:effectLst/>
                        <a:latin typeface="Calibri" panose="020F0502020204030204" pitchFamily="34" charset="0"/>
                      </a:endParaRPr>
                    </a:p>
                  </a:txBody>
                  <a:tcPr marL="9072" marR="9072" marT="9067" marB="0" anchor="ctr"/>
                </a:tc>
                <a:extLst>
                  <a:ext uri="{0D108BD9-81ED-4DB2-BD59-A6C34878D82A}">
                    <a16:rowId xmlns:a16="http://schemas.microsoft.com/office/drawing/2014/main" xmlns="" val="10008"/>
                  </a:ext>
                </a:extLst>
              </a:tr>
              <a:tr h="396553">
                <a:tc>
                  <a:txBody>
                    <a:bodyPr/>
                    <a:lstStyle/>
                    <a:p>
                      <a:pPr algn="ctr" fontAlgn="ctr"/>
                      <a:r>
                        <a:rPr lang="en-US" sz="1200" u="none" strike="noStrike" dirty="0">
                          <a:effectLst/>
                          <a:latin typeface="Calibri" panose="020F0502020204030204" pitchFamily="34" charset="0"/>
                        </a:rPr>
                        <a:t>Non-Compliant</a:t>
                      </a:r>
                      <a:endParaRPr lang="en-US" sz="1200" b="0" i="0" u="none" strike="noStrike" dirty="0">
                        <a:solidFill>
                          <a:srgbClr val="000000"/>
                        </a:solidFill>
                        <a:effectLst/>
                        <a:latin typeface="Calibri" panose="020F0502020204030204" pitchFamily="34" charset="0"/>
                      </a:endParaRPr>
                    </a:p>
                  </a:txBody>
                  <a:tcPr marL="9525" marR="9525" marT="9522" marB="0" anchor="ctr"/>
                </a:tc>
                <a:tc>
                  <a:txBody>
                    <a:bodyPr/>
                    <a:lstStyle/>
                    <a:p>
                      <a:pPr algn="l" rtl="0" fontAlgn="ctr"/>
                      <a:r>
                        <a:rPr lang="en-US" sz="1200" u="none" strike="noStrike" kern="1200" dirty="0">
                          <a:effectLst/>
                          <a:latin typeface="Calibri" panose="020F0502020204030204" pitchFamily="34" charset="0"/>
                        </a:rPr>
                        <a:t>Mailing/Mailer identified as non-compliant due to inaccuracies in mail preparation OR Mailer</a:t>
                      </a:r>
                      <a:r>
                        <a:rPr lang="en-US" sz="1200" u="none" strike="noStrike" kern="1200" baseline="0" dirty="0">
                          <a:effectLst/>
                          <a:latin typeface="Calibri" panose="020F0502020204030204" pitchFamily="34" charset="0"/>
                        </a:rPr>
                        <a:t> in 6-week monitoring period for new mailers</a:t>
                      </a:r>
                      <a:endParaRPr lang="en-US" sz="1200" u="none" strike="noStrike" kern="1200" dirty="0">
                        <a:solidFill>
                          <a:schemeClr val="dk1"/>
                        </a:solidFill>
                        <a:effectLst/>
                        <a:latin typeface="Calibri" panose="020F0502020204030204" pitchFamily="34" charset="0"/>
                        <a:ea typeface="+mn-ea"/>
                        <a:cs typeface="+mn-cs"/>
                      </a:endParaRPr>
                    </a:p>
                  </a:txBody>
                  <a:tcPr marR="9072" marT="9068" marB="0" anchor="ctr"/>
                </a:tc>
                <a:tc>
                  <a:txBody>
                    <a:bodyPr/>
                    <a:lstStyle/>
                    <a:p>
                      <a:pPr algn="ctr" rtl="0" fontAlgn="ctr"/>
                      <a:r>
                        <a:rPr lang="en-US" sz="1200" b="0" i="0" u="none" strike="noStrike" dirty="0">
                          <a:solidFill>
                            <a:schemeClr val="dk1"/>
                          </a:solidFill>
                          <a:effectLst/>
                          <a:latin typeface="Calibri" panose="020F0502020204030204" pitchFamily="34" charset="0"/>
                        </a:rPr>
                        <a:t>Y</a:t>
                      </a:r>
                      <a:endParaRPr lang="en-US" sz="1200" b="0" i="0" u="none" strike="noStrike" dirty="0">
                        <a:solidFill>
                          <a:srgbClr val="000000"/>
                        </a:solidFill>
                        <a:effectLst/>
                        <a:latin typeface="Calibri" panose="020F0502020204030204" pitchFamily="34" charset="0"/>
                      </a:endParaRPr>
                    </a:p>
                  </a:txBody>
                  <a:tcPr marL="9072" marR="9072" marT="9067" marB="0" anchor="ctr"/>
                </a:tc>
                <a:extLst>
                  <a:ext uri="{0D108BD9-81ED-4DB2-BD59-A6C34878D82A}">
                    <a16:rowId xmlns:a16="http://schemas.microsoft.com/office/drawing/2014/main" xmlns="" val="10009"/>
                  </a:ext>
                </a:extLst>
              </a:tr>
              <a:tr h="203557">
                <a:tc>
                  <a:txBody>
                    <a:bodyPr/>
                    <a:lstStyle/>
                    <a:p>
                      <a:pPr algn="ctr" fontAlgn="ctr"/>
                      <a:r>
                        <a:rPr lang="en-US" sz="1200" b="0" i="0" u="none" strike="noStrike" dirty="0">
                          <a:solidFill>
                            <a:srgbClr val="000000"/>
                          </a:solidFill>
                          <a:effectLst/>
                          <a:latin typeface="Calibri" panose="020F0502020204030204" pitchFamily="34" charset="0"/>
                          <a:cs typeface="Arial" panose="020B0604020202020204" pitchFamily="34" charset="0"/>
                        </a:rPr>
                        <a:t>Invalid Container Level for Entry</a:t>
                      </a:r>
                    </a:p>
                  </a:txBody>
                  <a:tcPr marL="9525" marR="9525" marT="9525" marB="0" anchor="ctr"/>
                </a:tc>
                <a:tc>
                  <a:txBody>
                    <a:bodyPr/>
                    <a:lstStyle/>
                    <a:p>
                      <a:pPr algn="l" rtl="0" fontAlgn="ctr"/>
                      <a:r>
                        <a:rPr lang="en-US" sz="1200" b="0" i="0" u="none" strike="noStrike" dirty="0">
                          <a:solidFill>
                            <a:srgbClr val="000000"/>
                          </a:solidFill>
                          <a:effectLst/>
                          <a:latin typeface="Calibri" panose="020F0502020204030204" pitchFamily="34" charset="0"/>
                        </a:rPr>
                        <a:t>The 3-Digit (FSS Facility) pallet</a:t>
                      </a:r>
                      <a:r>
                        <a:rPr lang="en-US" sz="1200" b="0" i="0" u="none" strike="noStrike" baseline="0" dirty="0">
                          <a:solidFill>
                            <a:srgbClr val="000000"/>
                          </a:solidFill>
                          <a:effectLst/>
                          <a:latin typeface="Calibri" panose="020F0502020204030204" pitchFamily="34" charset="0"/>
                        </a:rPr>
                        <a:t> was entered</a:t>
                      </a:r>
                      <a:r>
                        <a:rPr lang="en-US" sz="1200" b="0" i="0" u="none" strike="noStrike" dirty="0">
                          <a:solidFill>
                            <a:srgbClr val="000000"/>
                          </a:solidFill>
                          <a:effectLst/>
                          <a:latin typeface="Calibri" panose="020F0502020204030204" pitchFamily="34" charset="0"/>
                        </a:rPr>
                        <a:t> directly at a DFSS site</a:t>
                      </a:r>
                    </a:p>
                  </a:txBody>
                  <a:tcPr marR="9072" marT="9067" marB="0" anchor="ctr"/>
                </a:tc>
                <a:tc>
                  <a:txBody>
                    <a:bodyPr/>
                    <a:lstStyle/>
                    <a:p>
                      <a:pPr algn="ctr" rtl="0" fontAlgn="ctr"/>
                      <a:r>
                        <a:rPr lang="en-US" sz="1200" b="0" i="0" u="none" strike="noStrike" dirty="0">
                          <a:solidFill>
                            <a:srgbClr val="000000"/>
                          </a:solidFill>
                          <a:effectLst/>
                          <a:latin typeface="Calibri" panose="020F0502020204030204" pitchFamily="34" charset="0"/>
                        </a:rPr>
                        <a:t>Y</a:t>
                      </a:r>
                    </a:p>
                  </a:txBody>
                  <a:tcPr marL="9072" marR="9072" marT="9067" marB="0" anchor="ctr"/>
                </a:tc>
                <a:extLst>
                  <a:ext uri="{0D108BD9-81ED-4DB2-BD59-A6C34878D82A}">
                    <a16:rowId xmlns:a16="http://schemas.microsoft.com/office/drawing/2014/main" xmlns="" val="10010"/>
                  </a:ext>
                </a:extLst>
              </a:tr>
              <a:tr h="203558">
                <a:tc>
                  <a:txBody>
                    <a:bodyPr/>
                    <a:lstStyle/>
                    <a:p>
                      <a:pPr algn="ctr" fontAlgn="ctr"/>
                      <a:r>
                        <a:rPr lang="en-US" sz="1200" u="none" strike="noStrike" dirty="0">
                          <a:effectLst/>
                          <a:latin typeface="Calibri" panose="020F0502020204030204" pitchFamily="34" charset="0"/>
                        </a:rPr>
                        <a:t>No Piece Scan</a:t>
                      </a:r>
                      <a:endParaRPr lang="en-US" sz="1200" b="0" i="0" u="none" strike="noStrike" dirty="0">
                        <a:solidFill>
                          <a:srgbClr val="000000"/>
                        </a:solidFill>
                        <a:effectLst/>
                        <a:latin typeface="Calibri" panose="020F0502020204030204" pitchFamily="34" charset="0"/>
                      </a:endParaRPr>
                    </a:p>
                  </a:txBody>
                  <a:tcPr marL="9525" marR="9525" marT="9526" marB="0" anchor="ctr"/>
                </a:tc>
                <a:tc>
                  <a:txBody>
                    <a:bodyPr/>
                    <a:lstStyle/>
                    <a:p>
                      <a:pPr algn="l" rtl="0" fontAlgn="ctr"/>
                      <a:r>
                        <a:rPr lang="en-US" sz="1200" u="none" strike="noStrike" dirty="0">
                          <a:effectLst/>
                          <a:latin typeface="Calibri" panose="020F0502020204030204" pitchFamily="34" charset="0"/>
                        </a:rPr>
                        <a:t>No automation scan observed for the mail piece</a:t>
                      </a:r>
                      <a:endParaRPr lang="en-US" sz="1200" b="0" i="0" u="none" strike="noStrike" dirty="0">
                        <a:solidFill>
                          <a:srgbClr val="000000"/>
                        </a:solidFill>
                        <a:effectLst/>
                        <a:latin typeface="Calibri" panose="020F0502020204030204" pitchFamily="34" charset="0"/>
                      </a:endParaRPr>
                    </a:p>
                  </a:txBody>
                  <a:tcPr marR="9072" marT="9070" marB="0" anchor="ctr"/>
                </a:tc>
                <a:tc>
                  <a:txBody>
                    <a:bodyPr/>
                    <a:lstStyle/>
                    <a:p>
                      <a:pPr algn="ctr" rtl="0" fontAlgn="ctr"/>
                      <a:r>
                        <a:rPr lang="en-US" sz="1200" u="none" strike="noStrike" dirty="0">
                          <a:effectLst/>
                          <a:latin typeface="Calibri" panose="020F0502020204030204" pitchFamily="34" charset="0"/>
                        </a:rPr>
                        <a:t>N</a:t>
                      </a:r>
                      <a:endParaRPr lang="en-US" sz="1200" b="0" i="0" u="none" strike="noStrike" dirty="0">
                        <a:solidFill>
                          <a:srgbClr val="000000"/>
                        </a:solidFill>
                        <a:effectLst/>
                        <a:latin typeface="Calibri" panose="020F0502020204030204" pitchFamily="34" charset="0"/>
                      </a:endParaRPr>
                    </a:p>
                  </a:txBody>
                  <a:tcPr marL="9072" marR="9072" marT="9067" marB="0" anchor="ctr"/>
                </a:tc>
                <a:extLst>
                  <a:ext uri="{0D108BD9-81ED-4DB2-BD59-A6C34878D82A}">
                    <a16:rowId xmlns:a16="http://schemas.microsoft.com/office/drawing/2014/main" xmlns="" val="10011"/>
                  </a:ext>
                </a:extLst>
              </a:tr>
              <a:tr h="396553">
                <a:tc>
                  <a:txBody>
                    <a:bodyPr/>
                    <a:lstStyle/>
                    <a:p>
                      <a:pPr algn="ctr" fontAlgn="ctr"/>
                      <a:r>
                        <a:rPr lang="en-US" sz="1200" u="none" strike="noStrike" dirty="0">
                          <a:effectLst/>
                          <a:latin typeface="Calibri" panose="020F0502020204030204" pitchFamily="34" charset="0"/>
                        </a:rPr>
                        <a:t>No Start-the-Clock</a:t>
                      </a:r>
                      <a:endParaRPr lang="en-US" sz="1200" b="0" i="0" u="none" strike="noStrike" dirty="0">
                        <a:solidFill>
                          <a:srgbClr val="000000"/>
                        </a:solidFill>
                        <a:effectLst/>
                        <a:latin typeface="Calibri" panose="020F0502020204030204" pitchFamily="34" charset="0"/>
                      </a:endParaRPr>
                    </a:p>
                  </a:txBody>
                  <a:tcPr marL="9525" marR="9525" marT="9522" marB="0" anchor="ctr"/>
                </a:tc>
                <a:tc>
                  <a:txBody>
                    <a:bodyPr/>
                    <a:lstStyle/>
                    <a:p>
                      <a:pPr algn="l" rtl="0" fontAlgn="ctr"/>
                      <a:r>
                        <a:rPr lang="en-US" sz="1200" u="none" strike="noStrike" kern="1200" dirty="0">
                          <a:effectLst/>
                          <a:latin typeface="Calibri" panose="020F0502020204030204" pitchFamily="34" charset="0"/>
                        </a:rPr>
                        <a:t>Lack of a container unload scan or inability to identify the FAST appointment associated to the container</a:t>
                      </a:r>
                      <a:endParaRPr lang="en-US" sz="1200" u="none" strike="noStrike" kern="1200" dirty="0">
                        <a:solidFill>
                          <a:schemeClr val="dk1"/>
                        </a:solidFill>
                        <a:effectLst/>
                        <a:latin typeface="Calibri" panose="020F0502020204030204" pitchFamily="34" charset="0"/>
                        <a:ea typeface="+mn-ea"/>
                        <a:cs typeface="+mn-cs"/>
                      </a:endParaRPr>
                    </a:p>
                  </a:txBody>
                  <a:tcPr marR="9072" marT="9068" marB="0" anchor="ctr"/>
                </a:tc>
                <a:tc>
                  <a:txBody>
                    <a:bodyPr/>
                    <a:lstStyle/>
                    <a:p>
                      <a:pPr algn="ctr" rtl="0" fontAlgn="ctr"/>
                      <a:r>
                        <a:rPr lang="en-US" sz="1200" u="none" strike="noStrike" kern="1200" dirty="0">
                          <a:effectLst/>
                          <a:latin typeface="Calibri" panose="020F0502020204030204" pitchFamily="34" charset="0"/>
                        </a:rPr>
                        <a:t>N</a:t>
                      </a:r>
                      <a:endParaRPr lang="en-US" sz="1200" u="none" strike="noStrike" kern="1200" dirty="0">
                        <a:solidFill>
                          <a:schemeClr val="dk1"/>
                        </a:solidFill>
                        <a:effectLst/>
                        <a:latin typeface="Calibri" panose="020F0502020204030204" pitchFamily="34" charset="0"/>
                        <a:ea typeface="+mn-ea"/>
                        <a:cs typeface="+mn-cs"/>
                      </a:endParaRPr>
                    </a:p>
                  </a:txBody>
                  <a:tcPr marL="9072" marR="9072" marT="9067" marB="0" anchor="ctr"/>
                </a:tc>
                <a:extLst>
                  <a:ext uri="{0D108BD9-81ED-4DB2-BD59-A6C34878D82A}">
                    <a16:rowId xmlns:a16="http://schemas.microsoft.com/office/drawing/2014/main" xmlns="" val="10012"/>
                  </a:ext>
                </a:extLst>
              </a:tr>
              <a:tr h="396551">
                <a:tc>
                  <a:txBody>
                    <a:bodyPr/>
                    <a:lstStyle/>
                    <a:p>
                      <a:pPr algn="ctr" fontAlgn="ctr"/>
                      <a:r>
                        <a:rPr lang="en-US" sz="1200" u="none" strike="noStrike" dirty="0">
                          <a:effectLst/>
                          <a:latin typeface="Calibri" panose="020F0502020204030204" pitchFamily="34" charset="0"/>
                        </a:rPr>
                        <a:t>Long Haul</a:t>
                      </a:r>
                      <a:endParaRPr lang="en-US" sz="1200" b="0"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algn="l" rtl="0" fontAlgn="ctr"/>
                      <a:r>
                        <a:rPr lang="en-US" sz="1200" u="none" strike="noStrike" kern="1200" dirty="0">
                          <a:effectLst/>
                          <a:latin typeface="Calibri" panose="020F0502020204030204" pitchFamily="34" charset="0"/>
                        </a:rPr>
                        <a:t>Mail verified at a DMU then transported by USPS to a mail processing facility in a different district than the DMU</a:t>
                      </a:r>
                      <a:endParaRPr lang="en-US" sz="1200" u="none" strike="noStrike" kern="1200" dirty="0">
                        <a:solidFill>
                          <a:schemeClr val="dk1"/>
                        </a:solidFill>
                        <a:effectLst/>
                        <a:latin typeface="Calibri" panose="020F0502020204030204" pitchFamily="34" charset="0"/>
                        <a:ea typeface="+mn-ea"/>
                        <a:cs typeface="+mn-cs"/>
                      </a:endParaRPr>
                    </a:p>
                  </a:txBody>
                  <a:tcPr marR="9072" marT="9067" marB="0" anchor="ctr"/>
                </a:tc>
                <a:tc>
                  <a:txBody>
                    <a:bodyPr/>
                    <a:lstStyle/>
                    <a:p>
                      <a:pPr algn="ctr" rtl="0" fontAlgn="ctr"/>
                      <a:r>
                        <a:rPr lang="en-US" sz="1200" u="none" strike="noStrike" kern="1200" dirty="0">
                          <a:effectLst/>
                          <a:latin typeface="Calibri" panose="020F0502020204030204" pitchFamily="34" charset="0"/>
                        </a:rPr>
                        <a:t>N</a:t>
                      </a:r>
                      <a:endParaRPr lang="en-US" sz="1200" u="none" strike="noStrike" kern="1200" dirty="0">
                        <a:solidFill>
                          <a:schemeClr val="dk1"/>
                        </a:solidFill>
                        <a:effectLst/>
                        <a:latin typeface="Calibri" panose="020F0502020204030204" pitchFamily="34" charset="0"/>
                        <a:ea typeface="+mn-ea"/>
                        <a:cs typeface="+mn-cs"/>
                      </a:endParaRPr>
                    </a:p>
                  </a:txBody>
                  <a:tcPr marL="9072" marR="9072" marT="9067" marB="0" anchor="ctr"/>
                </a:tc>
                <a:extLst>
                  <a:ext uri="{0D108BD9-81ED-4DB2-BD59-A6C34878D82A}">
                    <a16:rowId xmlns:a16="http://schemas.microsoft.com/office/drawing/2014/main" xmlns="" val="10013"/>
                  </a:ext>
                </a:extLst>
              </a:tr>
              <a:tr h="397033">
                <a:tc>
                  <a:txBody>
                    <a:bodyPr/>
                    <a:lstStyle/>
                    <a:p>
                      <a:pPr marL="0" algn="ctr" defTabSz="914400" rtl="0" eaLnBrk="1" fontAlgn="ctr" latinLnBrk="0" hangingPunct="1"/>
                      <a:r>
                        <a:rPr lang="en-US" sz="1200" u="none" strike="noStrike" kern="1200" dirty="0">
                          <a:effectLst/>
                          <a:latin typeface="Calibri" panose="020F0502020204030204" pitchFamily="34" charset="0"/>
                        </a:rPr>
                        <a:t>Inconsistent SPM data</a:t>
                      </a:r>
                      <a:endParaRPr lang="en-US" sz="12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algn="l" defTabSz="914400" rtl="0" eaLnBrk="1" fontAlgn="ctr" latinLnBrk="0" hangingPunct="1"/>
                      <a:r>
                        <a:rPr lang="en-US" sz="1200" u="none" strike="noStrike" kern="1200" dirty="0">
                          <a:effectLst/>
                          <a:latin typeface="Calibri" panose="020F0502020204030204" pitchFamily="34" charset="0"/>
                        </a:rPr>
                        <a:t>Mail piece received inconsistent scan events when calculating SPM </a:t>
                      </a:r>
                    </a:p>
                    <a:p>
                      <a:pPr marL="0" algn="l" defTabSz="914400" rtl="0" eaLnBrk="1" fontAlgn="ctr" latinLnBrk="0" hangingPunct="1"/>
                      <a:r>
                        <a:rPr lang="en-US" sz="1200" u="none" strike="noStrike" kern="1200" dirty="0">
                          <a:effectLst/>
                          <a:latin typeface="Calibri" panose="020F0502020204030204" pitchFamily="34" charset="0"/>
                        </a:rPr>
                        <a:t>(container/mail piece scans not in chronological</a:t>
                      </a:r>
                      <a:r>
                        <a:rPr lang="en-US" sz="1200" u="none" strike="noStrike" kern="1200" baseline="0" dirty="0">
                          <a:effectLst/>
                          <a:latin typeface="Calibri" panose="020F0502020204030204" pitchFamily="34" charset="0"/>
                        </a:rPr>
                        <a:t> order</a:t>
                      </a:r>
                      <a:r>
                        <a:rPr lang="en-US" sz="1200" u="none" strike="noStrike" kern="1200" dirty="0">
                          <a:effectLst/>
                          <a:latin typeface="Calibri" panose="020F0502020204030204" pitchFamily="34" charset="0"/>
                        </a:rPr>
                        <a:t>)</a:t>
                      </a:r>
                      <a:endParaRPr lang="en-US" sz="1200" b="0" i="0" u="none" strike="noStrike" kern="1200" dirty="0">
                        <a:solidFill>
                          <a:srgbClr val="000000"/>
                        </a:solidFill>
                        <a:effectLst/>
                        <a:latin typeface="Calibri" panose="020F0502020204030204" pitchFamily="34" charset="0"/>
                        <a:ea typeface="+mn-ea"/>
                        <a:cs typeface="+mn-cs"/>
                      </a:endParaRPr>
                    </a:p>
                  </a:txBody>
                  <a:tcPr marR="9525" marT="9522" marB="0" anchor="ctr"/>
                </a:tc>
                <a:tc>
                  <a:txBody>
                    <a:bodyPr/>
                    <a:lstStyle/>
                    <a:p>
                      <a:pPr marL="0" algn="ctr" defTabSz="914400" rtl="0" eaLnBrk="1" fontAlgn="ctr" latinLnBrk="0" hangingPunct="1"/>
                      <a:r>
                        <a:rPr lang="en-US" sz="1200" u="none" strike="noStrike" kern="1200" dirty="0">
                          <a:effectLst/>
                          <a:latin typeface="Calibri" panose="020F0502020204030204" pitchFamily="34" charset="0"/>
                        </a:rPr>
                        <a:t>N</a:t>
                      </a:r>
                      <a:endParaRPr lang="en-US" sz="1200" b="0" i="0" u="none" strike="noStrike" kern="1200" dirty="0">
                        <a:solidFill>
                          <a:srgbClr val="000000"/>
                        </a:solidFill>
                        <a:effectLst/>
                        <a:latin typeface="Calibri" panose="020F0502020204030204" pitchFamily="34" charset="0"/>
                        <a:ea typeface="+mn-ea"/>
                        <a:cs typeface="+mn-cs"/>
                      </a:endParaRPr>
                    </a:p>
                  </a:txBody>
                  <a:tcPr marL="9525" marR="9525" marT="9522" marB="0" anchor="ctr"/>
                </a:tc>
                <a:extLst>
                  <a:ext uri="{0D108BD9-81ED-4DB2-BD59-A6C34878D82A}">
                    <a16:rowId xmlns:a16="http://schemas.microsoft.com/office/drawing/2014/main" xmlns="" val="10014"/>
                  </a:ext>
                </a:extLst>
              </a:tr>
              <a:tr h="203557">
                <a:tc>
                  <a:txBody>
                    <a:bodyPr/>
                    <a:lstStyle/>
                    <a:p>
                      <a:pPr algn="ctr" fontAlgn="ctr"/>
                      <a:r>
                        <a:rPr lang="en-US" sz="1200" u="none" strike="noStrike" dirty="0">
                          <a:effectLst/>
                          <a:latin typeface="Calibri" panose="020F0502020204030204" pitchFamily="34" charset="0"/>
                        </a:rPr>
                        <a:t>Excluded ZIPs</a:t>
                      </a:r>
                      <a:endParaRPr lang="en-US" sz="1200" b="0"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algn="l" rtl="0" fontAlgn="ctr"/>
                      <a:r>
                        <a:rPr lang="en-US" sz="1200" u="none" strike="noStrike" dirty="0">
                          <a:effectLst/>
                          <a:latin typeface="Calibri" panose="020F0502020204030204" pitchFamily="34" charset="0"/>
                        </a:rPr>
                        <a:t>Excluded from SPM due to 3 digit delivery</a:t>
                      </a:r>
                      <a:r>
                        <a:rPr lang="en-US" sz="1200" u="none" strike="noStrike" baseline="0" dirty="0">
                          <a:effectLst/>
                          <a:latin typeface="Calibri" panose="020F0502020204030204" pitchFamily="34" charset="0"/>
                        </a:rPr>
                        <a:t> </a:t>
                      </a:r>
                      <a:r>
                        <a:rPr lang="en-US" sz="1200" u="none" strike="noStrike" dirty="0">
                          <a:effectLst/>
                          <a:latin typeface="Calibri" panose="020F0502020204030204" pitchFamily="34" charset="0"/>
                        </a:rPr>
                        <a:t>ZIPs that are not measured</a:t>
                      </a:r>
                      <a:endParaRPr lang="en-US" sz="1200" b="0" i="0" u="none" strike="noStrike" dirty="0">
                        <a:solidFill>
                          <a:srgbClr val="000000"/>
                        </a:solidFill>
                        <a:effectLst/>
                        <a:latin typeface="Calibri" panose="020F0502020204030204" pitchFamily="34" charset="0"/>
                      </a:endParaRPr>
                    </a:p>
                  </a:txBody>
                  <a:tcPr marR="9072" marT="9067" marB="0" anchor="ctr"/>
                </a:tc>
                <a:tc>
                  <a:txBody>
                    <a:bodyPr/>
                    <a:lstStyle/>
                    <a:p>
                      <a:pPr algn="ctr" rtl="0" fontAlgn="ctr"/>
                      <a:r>
                        <a:rPr lang="en-US" sz="1200" u="none" strike="noStrike" dirty="0">
                          <a:effectLst/>
                          <a:latin typeface="Calibri" panose="020F0502020204030204" pitchFamily="34" charset="0"/>
                        </a:rPr>
                        <a:t>N</a:t>
                      </a:r>
                      <a:endParaRPr lang="en-US" sz="1200" b="0" i="0" u="none" strike="noStrike" dirty="0">
                        <a:solidFill>
                          <a:srgbClr val="000000"/>
                        </a:solidFill>
                        <a:effectLst/>
                        <a:latin typeface="Calibri" panose="020F0502020204030204" pitchFamily="34" charset="0"/>
                      </a:endParaRPr>
                    </a:p>
                  </a:txBody>
                  <a:tcPr marL="9072" marR="9072" marT="9067" marB="0" anchor="ct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409798318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398" y="6627355"/>
            <a:ext cx="5334000" cy="213585"/>
          </a:xfrm>
          <a:prstGeom prst="rect">
            <a:avLst/>
          </a:prstGeom>
        </p:spPr>
        <p:txBody>
          <a:bodyPr wrap="square">
            <a:spAutoFit/>
          </a:bodyPr>
          <a:lstStyle/>
          <a:p>
            <a:pPr fontAlgn="auto">
              <a:lnSpc>
                <a:spcPct val="106000"/>
              </a:lnSpc>
              <a:spcBef>
                <a:spcPts val="0"/>
              </a:spcBef>
              <a:spcAft>
                <a:spcPts val="0"/>
              </a:spcAft>
            </a:pPr>
            <a:r>
              <a:rPr lang="en-US" sz="800" dirty="0">
                <a:solidFill>
                  <a:srgbClr val="000000"/>
                </a:solidFill>
                <a:latin typeface="Arial"/>
                <a:ea typeface="+mn-ea"/>
                <a:cs typeface="Arial"/>
              </a:rPr>
              <a:t>*Prior to FY17 Q2, Marketing Mail was referred to as Standard Mail</a:t>
            </a:r>
          </a:p>
        </p:txBody>
      </p:sp>
      <p:sp>
        <p:nvSpPr>
          <p:cNvPr id="2" name="Title 1"/>
          <p:cNvSpPr>
            <a:spLocks noGrp="1"/>
          </p:cNvSpPr>
          <p:nvPr>
            <p:ph type="title"/>
          </p:nvPr>
        </p:nvSpPr>
        <p:spPr/>
        <p:txBody>
          <a:bodyPr/>
          <a:lstStyle/>
          <a:p>
            <a:r>
              <a:rPr lang="en-US" dirty="0"/>
              <a:t>No Start-the-Clock</a:t>
            </a:r>
          </a:p>
        </p:txBody>
      </p:sp>
      <p:graphicFrame>
        <p:nvGraphicFramePr>
          <p:cNvPr id="6" name="Chart 5">
            <a:extLst>
              <a:ext uri="{FF2B5EF4-FFF2-40B4-BE49-F238E27FC236}">
                <a16:creationId xmlns:a16="http://schemas.microsoft.com/office/drawing/2014/main" xmlns="" id="{00000000-0008-0000-0600-000002000000}"/>
              </a:ext>
            </a:extLst>
          </p:cNvPr>
          <p:cNvGraphicFramePr>
            <a:graphicFrameLocks/>
          </p:cNvGraphicFramePr>
          <p:nvPr>
            <p:extLst/>
          </p:nvPr>
        </p:nvGraphicFramePr>
        <p:xfrm>
          <a:off x="228600" y="914400"/>
          <a:ext cx="8686800" cy="58123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082825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398" y="6627355"/>
            <a:ext cx="5334000" cy="213585"/>
          </a:xfrm>
          <a:prstGeom prst="rect">
            <a:avLst/>
          </a:prstGeom>
        </p:spPr>
        <p:txBody>
          <a:bodyPr wrap="square">
            <a:spAutoFit/>
          </a:bodyPr>
          <a:lstStyle/>
          <a:p>
            <a:pPr fontAlgn="auto">
              <a:lnSpc>
                <a:spcPct val="106000"/>
              </a:lnSpc>
              <a:spcBef>
                <a:spcPts val="0"/>
              </a:spcBef>
              <a:spcAft>
                <a:spcPts val="0"/>
              </a:spcAft>
            </a:pPr>
            <a:r>
              <a:rPr lang="en-US" sz="800" dirty="0">
                <a:solidFill>
                  <a:srgbClr val="000000"/>
                </a:solidFill>
                <a:latin typeface="Arial"/>
                <a:ea typeface="+mn-ea"/>
                <a:cs typeface="Arial"/>
              </a:rPr>
              <a:t>*Prior to FY17 Q2, Marketing Mail was referred to as Standard Mail</a:t>
            </a:r>
          </a:p>
        </p:txBody>
      </p:sp>
      <p:sp>
        <p:nvSpPr>
          <p:cNvPr id="2" name="Title 1"/>
          <p:cNvSpPr>
            <a:spLocks noGrp="1"/>
          </p:cNvSpPr>
          <p:nvPr>
            <p:ph type="title"/>
          </p:nvPr>
        </p:nvSpPr>
        <p:spPr/>
        <p:txBody>
          <a:bodyPr/>
          <a:lstStyle/>
          <a:p>
            <a:r>
              <a:rPr lang="en-US" dirty="0"/>
              <a:t>Invalid Entry Point for Entry Discount</a:t>
            </a:r>
          </a:p>
        </p:txBody>
      </p:sp>
      <p:graphicFrame>
        <p:nvGraphicFramePr>
          <p:cNvPr id="6" name="Chart 5">
            <a:extLst>
              <a:ext uri="{FF2B5EF4-FFF2-40B4-BE49-F238E27FC236}">
                <a16:creationId xmlns:a16="http://schemas.microsoft.com/office/drawing/2014/main" xmlns="" id="{00000000-0008-0000-0600-000003000000}"/>
              </a:ext>
            </a:extLst>
          </p:cNvPr>
          <p:cNvGraphicFramePr>
            <a:graphicFrameLocks/>
          </p:cNvGraphicFramePr>
          <p:nvPr>
            <p:extLst/>
          </p:nvPr>
        </p:nvGraphicFramePr>
        <p:xfrm>
          <a:off x="228600" y="914400"/>
          <a:ext cx="8686800" cy="58123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27328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398" y="6627355"/>
            <a:ext cx="5334000" cy="213585"/>
          </a:xfrm>
          <a:prstGeom prst="rect">
            <a:avLst/>
          </a:prstGeom>
        </p:spPr>
        <p:txBody>
          <a:bodyPr wrap="square">
            <a:spAutoFit/>
          </a:bodyPr>
          <a:lstStyle/>
          <a:p>
            <a:pPr fontAlgn="auto">
              <a:lnSpc>
                <a:spcPct val="106000"/>
              </a:lnSpc>
              <a:spcBef>
                <a:spcPts val="0"/>
              </a:spcBef>
              <a:spcAft>
                <a:spcPts val="0"/>
              </a:spcAft>
            </a:pPr>
            <a:r>
              <a:rPr lang="en-US" sz="800" dirty="0">
                <a:solidFill>
                  <a:srgbClr val="000000"/>
                </a:solidFill>
                <a:latin typeface="Arial"/>
                <a:ea typeface="+mn-ea"/>
                <a:cs typeface="Arial"/>
              </a:rPr>
              <a:t>*Prior to FY17 Q2, Marketing Mail was referred to as Standard Mail</a:t>
            </a:r>
          </a:p>
        </p:txBody>
      </p:sp>
      <p:sp>
        <p:nvSpPr>
          <p:cNvPr id="2" name="Title 1"/>
          <p:cNvSpPr>
            <a:spLocks noGrp="1"/>
          </p:cNvSpPr>
          <p:nvPr>
            <p:ph type="title"/>
          </p:nvPr>
        </p:nvSpPr>
        <p:spPr/>
        <p:txBody>
          <a:bodyPr/>
          <a:lstStyle/>
          <a:p>
            <a:r>
              <a:rPr lang="en-US" dirty="0"/>
              <a:t>Incorrect Entry Facility</a:t>
            </a:r>
          </a:p>
        </p:txBody>
      </p:sp>
      <p:graphicFrame>
        <p:nvGraphicFramePr>
          <p:cNvPr id="5" name="Chart 4">
            <a:extLst>
              <a:ext uri="{FF2B5EF4-FFF2-40B4-BE49-F238E27FC236}">
                <a16:creationId xmlns:a16="http://schemas.microsoft.com/office/drawing/2014/main" xmlns="" id="{00000000-0008-0000-0600-000004000000}"/>
              </a:ext>
            </a:extLst>
          </p:cNvPr>
          <p:cNvGraphicFramePr>
            <a:graphicFrameLocks/>
          </p:cNvGraphicFramePr>
          <p:nvPr>
            <p:extLst/>
          </p:nvPr>
        </p:nvGraphicFramePr>
        <p:xfrm>
          <a:off x="228600" y="914400"/>
          <a:ext cx="8686800" cy="58123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002205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398" y="6627355"/>
            <a:ext cx="5334000" cy="213585"/>
          </a:xfrm>
          <a:prstGeom prst="rect">
            <a:avLst/>
          </a:prstGeom>
        </p:spPr>
        <p:txBody>
          <a:bodyPr wrap="square">
            <a:spAutoFit/>
          </a:bodyPr>
          <a:lstStyle/>
          <a:p>
            <a:pPr fontAlgn="auto">
              <a:lnSpc>
                <a:spcPct val="106000"/>
              </a:lnSpc>
              <a:spcBef>
                <a:spcPts val="0"/>
              </a:spcBef>
              <a:spcAft>
                <a:spcPts val="0"/>
              </a:spcAft>
            </a:pPr>
            <a:r>
              <a:rPr lang="en-US" sz="800" dirty="0">
                <a:solidFill>
                  <a:srgbClr val="000000"/>
                </a:solidFill>
                <a:latin typeface="Arial"/>
                <a:ea typeface="+mn-ea"/>
                <a:cs typeface="Arial"/>
              </a:rPr>
              <a:t>*Prior to FY17 Q2, Marketing Mail was referred to as Standard Mail</a:t>
            </a:r>
          </a:p>
        </p:txBody>
      </p:sp>
      <p:sp>
        <p:nvSpPr>
          <p:cNvPr id="2" name="Title 1"/>
          <p:cNvSpPr>
            <a:spLocks noGrp="1"/>
          </p:cNvSpPr>
          <p:nvPr>
            <p:ph type="title"/>
          </p:nvPr>
        </p:nvSpPr>
        <p:spPr/>
        <p:txBody>
          <a:bodyPr/>
          <a:lstStyle/>
          <a:p>
            <a:r>
              <a:rPr lang="en-US" dirty="0"/>
              <a:t>Undeliverable-as-Addressed / PARS</a:t>
            </a:r>
          </a:p>
        </p:txBody>
      </p:sp>
      <p:graphicFrame>
        <p:nvGraphicFramePr>
          <p:cNvPr id="6" name="Chart 5">
            <a:extLst>
              <a:ext uri="{FF2B5EF4-FFF2-40B4-BE49-F238E27FC236}">
                <a16:creationId xmlns:a16="http://schemas.microsoft.com/office/drawing/2014/main" xmlns="" id="{00000000-0008-0000-0600-000007000000}"/>
              </a:ext>
            </a:extLst>
          </p:cNvPr>
          <p:cNvGraphicFramePr>
            <a:graphicFrameLocks/>
          </p:cNvGraphicFramePr>
          <p:nvPr>
            <p:extLst/>
          </p:nvPr>
        </p:nvGraphicFramePr>
        <p:xfrm>
          <a:off x="228600" y="914400"/>
          <a:ext cx="8686800" cy="58123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947793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398" y="6627355"/>
            <a:ext cx="5334000" cy="213585"/>
          </a:xfrm>
          <a:prstGeom prst="rect">
            <a:avLst/>
          </a:prstGeom>
        </p:spPr>
        <p:txBody>
          <a:bodyPr wrap="square">
            <a:spAutoFit/>
          </a:bodyPr>
          <a:lstStyle/>
          <a:p>
            <a:pPr fontAlgn="auto">
              <a:lnSpc>
                <a:spcPct val="106000"/>
              </a:lnSpc>
              <a:spcBef>
                <a:spcPts val="0"/>
              </a:spcBef>
              <a:spcAft>
                <a:spcPts val="0"/>
              </a:spcAft>
            </a:pPr>
            <a:r>
              <a:rPr lang="en-US" sz="800" dirty="0">
                <a:solidFill>
                  <a:srgbClr val="000000"/>
                </a:solidFill>
                <a:latin typeface="Arial"/>
                <a:ea typeface="+mn-ea"/>
                <a:cs typeface="Arial"/>
              </a:rPr>
              <a:t>*Prior to FY17 Q2, Marketing Mail was referred to as Standard Mail</a:t>
            </a:r>
          </a:p>
        </p:txBody>
      </p:sp>
      <p:sp>
        <p:nvSpPr>
          <p:cNvPr id="2" name="Title 1"/>
          <p:cNvSpPr>
            <a:spLocks noGrp="1"/>
          </p:cNvSpPr>
          <p:nvPr>
            <p:ph type="title"/>
          </p:nvPr>
        </p:nvSpPr>
        <p:spPr/>
        <p:txBody>
          <a:bodyPr/>
          <a:lstStyle/>
          <a:p>
            <a:r>
              <a:rPr lang="en-US" dirty="0"/>
              <a:t>Non-Unique IMb</a:t>
            </a:r>
          </a:p>
        </p:txBody>
      </p:sp>
      <p:graphicFrame>
        <p:nvGraphicFramePr>
          <p:cNvPr id="5" name="Chart 4">
            <a:extLst>
              <a:ext uri="{FF2B5EF4-FFF2-40B4-BE49-F238E27FC236}">
                <a16:creationId xmlns:a16="http://schemas.microsoft.com/office/drawing/2014/main" xmlns="" id="{00000000-0008-0000-0600-000008000000}"/>
              </a:ext>
            </a:extLst>
          </p:cNvPr>
          <p:cNvGraphicFramePr>
            <a:graphicFrameLocks/>
          </p:cNvGraphicFramePr>
          <p:nvPr>
            <p:extLst/>
          </p:nvPr>
        </p:nvGraphicFramePr>
        <p:xfrm>
          <a:off x="228600" y="914400"/>
          <a:ext cx="8686800" cy="58123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475589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Informed Visibility Roadmap</a:t>
            </a:r>
          </a:p>
        </p:txBody>
      </p:sp>
      <p:sp>
        <p:nvSpPr>
          <p:cNvPr id="9" name="Text Placeholder 8"/>
          <p:cNvSpPr>
            <a:spLocks noGrp="1"/>
          </p:cNvSpPr>
          <p:nvPr>
            <p:ph type="body" sz="quarter" idx="14"/>
          </p:nvPr>
        </p:nvSpPr>
        <p:spPr/>
        <p:txBody>
          <a:bodyPr/>
          <a:lstStyle/>
          <a:p>
            <a:pPr>
              <a:spcAft>
                <a:spcPts val="1800"/>
              </a:spcAft>
              <a:buClr>
                <a:schemeClr val="accent5"/>
              </a:buClr>
            </a:pPr>
            <a:r>
              <a:rPr lang="en-US" sz="1800" dirty="0" smtClean="0"/>
              <a:t>Proposed Cadence </a:t>
            </a:r>
            <a:r>
              <a:rPr lang="en-US" sz="1800" dirty="0"/>
              <a:t>of </a:t>
            </a:r>
            <a:r>
              <a:rPr lang="en-US" sz="1800" dirty="0" smtClean="0"/>
              <a:t>Application</a:t>
            </a:r>
            <a:endParaRPr lang="en-US" sz="1600" dirty="0"/>
          </a:p>
        </p:txBody>
      </p:sp>
      <p:pic>
        <p:nvPicPr>
          <p:cNvPr id="8" name="Picture 7"/>
          <p:cNvPicPr>
            <a:picLocks noChangeAspect="1"/>
          </p:cNvPicPr>
          <p:nvPr/>
        </p:nvPicPr>
        <p:blipFill>
          <a:blip r:embed="rId2"/>
          <a:stretch>
            <a:fillRect/>
          </a:stretch>
        </p:blipFill>
        <p:spPr>
          <a:xfrm>
            <a:off x="3603242" y="3802601"/>
            <a:ext cx="4895512" cy="2383743"/>
          </a:xfrm>
          <a:prstGeom prst="rect">
            <a:avLst/>
          </a:prstGeom>
        </p:spPr>
      </p:pic>
      <p:sp>
        <p:nvSpPr>
          <p:cNvPr id="5" name="Text Placeholder 8"/>
          <p:cNvSpPr txBox="1">
            <a:spLocks/>
          </p:cNvSpPr>
          <p:nvPr/>
        </p:nvSpPr>
        <p:spPr>
          <a:xfrm>
            <a:off x="304802" y="1364201"/>
            <a:ext cx="8534398" cy="4876800"/>
          </a:xfrm>
          <a:prstGeom prst="rect">
            <a:avLst/>
          </a:prstGeom>
        </p:spPr>
        <p:txBody>
          <a:bodyP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a:spcAft>
                <a:spcPts val="1800"/>
              </a:spcAft>
              <a:buClr>
                <a:schemeClr val="accent5"/>
              </a:buClr>
              <a:buNone/>
            </a:pPr>
            <a:r>
              <a:rPr lang="en-US" sz="1800" kern="0" dirty="0" smtClean="0">
                <a:latin typeface="Century Gothic" panose="020B0502020202020204" pitchFamily="34" charset="0"/>
              </a:rPr>
              <a:t>Scope Review will be provided 4 weeks prior and will include:</a:t>
            </a:r>
          </a:p>
          <a:p>
            <a:pPr marL="0" indent="0">
              <a:spcAft>
                <a:spcPts val="1800"/>
              </a:spcAft>
              <a:buClr>
                <a:schemeClr val="accent5"/>
              </a:buClr>
              <a:buNone/>
            </a:pPr>
            <a:r>
              <a:rPr lang="en-US" sz="1800" kern="0" dirty="0" smtClean="0">
                <a:latin typeface="Century Gothic" panose="020B0502020202020204" pitchFamily="34" charset="0"/>
              </a:rPr>
              <a:t>Web changes – review wireframes</a:t>
            </a:r>
          </a:p>
          <a:p>
            <a:pPr marL="0" indent="0">
              <a:spcAft>
                <a:spcPts val="1800"/>
              </a:spcAft>
              <a:buClr>
                <a:schemeClr val="accent5"/>
              </a:buClr>
              <a:buNone/>
            </a:pPr>
            <a:r>
              <a:rPr lang="en-US" sz="1800" kern="0" dirty="0" smtClean="0">
                <a:latin typeface="Century Gothic" panose="020B0502020202020204" pitchFamily="34" charset="0"/>
              </a:rPr>
              <a:t>Data changes – review new fields that will be available</a:t>
            </a:r>
          </a:p>
          <a:p>
            <a:pPr marL="0" indent="0">
              <a:spcAft>
                <a:spcPts val="600"/>
              </a:spcAft>
              <a:buClr>
                <a:schemeClr val="accent5"/>
              </a:buClr>
              <a:buNone/>
            </a:pPr>
            <a:r>
              <a:rPr lang="en-US" sz="1800" kern="0" dirty="0" smtClean="0">
                <a:latin typeface="Century Gothic" panose="020B0502020202020204" pitchFamily="34" charset="0"/>
              </a:rPr>
              <a:t>Demo and Documentation Preview will provided 1 - 2 weeks prior and include:</a:t>
            </a:r>
          </a:p>
          <a:p>
            <a:pPr marL="608708" lvl="1" indent="-285750">
              <a:spcAft>
                <a:spcPts val="600"/>
              </a:spcAft>
              <a:buClr>
                <a:schemeClr val="accent5"/>
              </a:buClr>
              <a:buFont typeface="Wingdings" panose="05000000000000000000" pitchFamily="2" charset="2"/>
              <a:buChar char="§"/>
            </a:pPr>
            <a:r>
              <a:rPr lang="en-US" sz="1600" kern="0" dirty="0" smtClean="0">
                <a:latin typeface="Century Gothic" panose="020B0502020202020204" pitchFamily="34" charset="0"/>
              </a:rPr>
              <a:t>Updates to User Guide</a:t>
            </a:r>
          </a:p>
          <a:p>
            <a:pPr marL="608708" lvl="1" indent="-285750">
              <a:spcAft>
                <a:spcPts val="600"/>
              </a:spcAft>
              <a:buClr>
                <a:schemeClr val="accent5"/>
              </a:buClr>
              <a:buFont typeface="Wingdings" panose="05000000000000000000" pitchFamily="2" charset="2"/>
              <a:buChar char="§"/>
            </a:pPr>
            <a:r>
              <a:rPr lang="en-US" sz="1600" kern="0" dirty="0" smtClean="0">
                <a:latin typeface="Century Gothic" panose="020B0502020202020204" pitchFamily="34" charset="0"/>
              </a:rPr>
              <a:t>Updates to Data Feed </a:t>
            </a:r>
            <a:br>
              <a:rPr lang="en-US" sz="1600" kern="0" dirty="0" smtClean="0">
                <a:latin typeface="Century Gothic" panose="020B0502020202020204" pitchFamily="34" charset="0"/>
              </a:rPr>
            </a:br>
            <a:r>
              <a:rPr lang="en-US" sz="1600" kern="0" dirty="0" smtClean="0">
                <a:latin typeface="Century Gothic" panose="020B0502020202020204" pitchFamily="34" charset="0"/>
              </a:rPr>
              <a:t>Specifications: </a:t>
            </a:r>
          </a:p>
          <a:p>
            <a:pPr marL="820043" lvl="2" indent="-285750">
              <a:spcAft>
                <a:spcPts val="600"/>
              </a:spcAft>
              <a:buClr>
                <a:schemeClr val="accent5"/>
              </a:buClr>
              <a:buFont typeface="Arial" panose="020B0604020202020204" pitchFamily="34" charset="0"/>
              <a:buChar char="•"/>
            </a:pPr>
            <a:r>
              <a:rPr lang="en-US" sz="1600" kern="0" dirty="0" smtClean="0">
                <a:latin typeface="Century Gothic" panose="020B0502020202020204" pitchFamily="34" charset="0"/>
              </a:rPr>
              <a:t>Data Dictionary </a:t>
            </a:r>
          </a:p>
          <a:p>
            <a:pPr marL="820043" lvl="2" indent="-285750">
              <a:spcAft>
                <a:spcPts val="600"/>
              </a:spcAft>
              <a:buClr>
                <a:schemeClr val="accent5"/>
              </a:buClr>
              <a:buFont typeface="Arial" panose="020B0604020202020204" pitchFamily="34" charset="0"/>
              <a:buChar char="•"/>
            </a:pPr>
            <a:r>
              <a:rPr lang="en-US" sz="1600" kern="0" dirty="0" smtClean="0">
                <a:latin typeface="Century Gothic" panose="020B0502020202020204" pitchFamily="34" charset="0"/>
              </a:rPr>
              <a:t>Sample Files / </a:t>
            </a:r>
            <a:br>
              <a:rPr lang="en-US" sz="1600" kern="0" dirty="0" smtClean="0">
                <a:latin typeface="Century Gothic" panose="020B0502020202020204" pitchFamily="34" charset="0"/>
              </a:rPr>
            </a:br>
            <a:r>
              <a:rPr lang="en-US" sz="1600" kern="0" dirty="0" smtClean="0">
                <a:latin typeface="Century Gothic" panose="020B0502020202020204" pitchFamily="34" charset="0"/>
              </a:rPr>
              <a:t>xml Messages, </a:t>
            </a:r>
          </a:p>
          <a:p>
            <a:pPr marL="820043" lvl="2" indent="-285750">
              <a:spcAft>
                <a:spcPts val="600"/>
              </a:spcAft>
              <a:buClr>
                <a:schemeClr val="accent5"/>
              </a:buClr>
              <a:buFont typeface="Arial" panose="020B0604020202020204" pitchFamily="34" charset="0"/>
              <a:buChar char="•"/>
            </a:pPr>
            <a:r>
              <a:rPr lang="en-US" sz="1600" kern="0" dirty="0" smtClean="0">
                <a:latin typeface="Century Gothic" panose="020B0502020202020204" pitchFamily="34" charset="0"/>
              </a:rPr>
              <a:t>any new Op Codes</a:t>
            </a:r>
            <a:endParaRPr lang="en-US" sz="1600" kern="0" dirty="0">
              <a:latin typeface="Century Gothic" panose="020B0502020202020204" pitchFamily="34" charset="0"/>
            </a:endParaRPr>
          </a:p>
        </p:txBody>
      </p:sp>
    </p:spTree>
    <p:extLst>
      <p:ext uri="{BB962C8B-B14F-4D97-AF65-F5344CB8AC3E}">
        <p14:creationId xmlns:p14="http://schemas.microsoft.com/office/powerpoint/2010/main" val="256203711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398" y="6627355"/>
            <a:ext cx="5334000" cy="213585"/>
          </a:xfrm>
          <a:prstGeom prst="rect">
            <a:avLst/>
          </a:prstGeom>
        </p:spPr>
        <p:txBody>
          <a:bodyPr wrap="square">
            <a:spAutoFit/>
          </a:bodyPr>
          <a:lstStyle/>
          <a:p>
            <a:pPr fontAlgn="auto">
              <a:lnSpc>
                <a:spcPct val="106000"/>
              </a:lnSpc>
              <a:spcBef>
                <a:spcPts val="0"/>
              </a:spcBef>
              <a:spcAft>
                <a:spcPts val="0"/>
              </a:spcAft>
            </a:pPr>
            <a:r>
              <a:rPr lang="en-US" sz="800" dirty="0">
                <a:solidFill>
                  <a:srgbClr val="000000"/>
                </a:solidFill>
                <a:latin typeface="Arial"/>
                <a:ea typeface="+mn-ea"/>
                <a:cs typeface="Arial"/>
              </a:rPr>
              <a:t>*Prior to FY17 Q2, Marketing Mail was referred to as Standard Mail</a:t>
            </a:r>
          </a:p>
        </p:txBody>
      </p:sp>
      <p:sp>
        <p:nvSpPr>
          <p:cNvPr id="2" name="Title 1"/>
          <p:cNvSpPr>
            <a:spLocks noGrp="1"/>
          </p:cNvSpPr>
          <p:nvPr>
            <p:ph type="title"/>
          </p:nvPr>
        </p:nvSpPr>
        <p:spPr/>
        <p:txBody>
          <a:bodyPr/>
          <a:lstStyle/>
          <a:p>
            <a:r>
              <a:rPr lang="en-US" dirty="0"/>
              <a:t>Inaccurate Scheduled Ship Date</a:t>
            </a:r>
          </a:p>
        </p:txBody>
      </p:sp>
      <p:graphicFrame>
        <p:nvGraphicFramePr>
          <p:cNvPr id="5" name="Chart 4">
            <a:extLst>
              <a:ext uri="{FF2B5EF4-FFF2-40B4-BE49-F238E27FC236}">
                <a16:creationId xmlns:a16="http://schemas.microsoft.com/office/drawing/2014/main" xmlns="" id="{00000000-0008-0000-0600-000009000000}"/>
              </a:ext>
            </a:extLst>
          </p:cNvPr>
          <p:cNvGraphicFramePr>
            <a:graphicFrameLocks/>
          </p:cNvGraphicFramePr>
          <p:nvPr>
            <p:extLst/>
          </p:nvPr>
        </p:nvGraphicFramePr>
        <p:xfrm>
          <a:off x="228600" y="914400"/>
          <a:ext cx="8686800" cy="58123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795012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398" y="6627355"/>
            <a:ext cx="5334000" cy="213585"/>
          </a:xfrm>
          <a:prstGeom prst="rect">
            <a:avLst/>
          </a:prstGeom>
        </p:spPr>
        <p:txBody>
          <a:bodyPr wrap="square">
            <a:spAutoFit/>
          </a:bodyPr>
          <a:lstStyle/>
          <a:p>
            <a:pPr fontAlgn="auto">
              <a:lnSpc>
                <a:spcPct val="106000"/>
              </a:lnSpc>
              <a:spcBef>
                <a:spcPts val="0"/>
              </a:spcBef>
              <a:spcAft>
                <a:spcPts val="0"/>
              </a:spcAft>
            </a:pPr>
            <a:r>
              <a:rPr lang="en-US" sz="800" dirty="0">
                <a:solidFill>
                  <a:srgbClr val="000000"/>
                </a:solidFill>
                <a:latin typeface="Arial"/>
                <a:ea typeface="+mn-ea"/>
                <a:cs typeface="Arial"/>
              </a:rPr>
              <a:t>*Prior to FY17 Q2, Marketing Mail was referred to as Standard Mail</a:t>
            </a:r>
          </a:p>
        </p:txBody>
      </p:sp>
      <p:sp>
        <p:nvSpPr>
          <p:cNvPr id="2" name="Title 1"/>
          <p:cNvSpPr>
            <a:spLocks noGrp="1"/>
          </p:cNvSpPr>
          <p:nvPr>
            <p:ph type="title"/>
          </p:nvPr>
        </p:nvSpPr>
        <p:spPr/>
        <p:txBody>
          <a:bodyPr/>
          <a:lstStyle/>
          <a:p>
            <a:r>
              <a:rPr lang="en-US" dirty="0"/>
              <a:t>Invalid Container Level for Entry</a:t>
            </a:r>
          </a:p>
        </p:txBody>
      </p:sp>
      <p:graphicFrame>
        <p:nvGraphicFramePr>
          <p:cNvPr id="5" name="Chart 4">
            <a:extLst>
              <a:ext uri="{FF2B5EF4-FFF2-40B4-BE49-F238E27FC236}">
                <a16:creationId xmlns:a16="http://schemas.microsoft.com/office/drawing/2014/main" xmlns="" id="{00000000-0008-0000-0600-00000C000000}"/>
              </a:ext>
            </a:extLst>
          </p:cNvPr>
          <p:cNvGraphicFramePr>
            <a:graphicFrameLocks/>
          </p:cNvGraphicFramePr>
          <p:nvPr>
            <p:extLst/>
          </p:nvPr>
        </p:nvGraphicFramePr>
        <p:xfrm>
          <a:off x="228600" y="914400"/>
          <a:ext cx="8686800" cy="58123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491638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398" y="6627355"/>
            <a:ext cx="5334000" cy="213585"/>
          </a:xfrm>
          <a:prstGeom prst="rect">
            <a:avLst/>
          </a:prstGeom>
        </p:spPr>
        <p:txBody>
          <a:bodyPr wrap="square">
            <a:spAutoFit/>
          </a:bodyPr>
          <a:lstStyle/>
          <a:p>
            <a:pPr fontAlgn="auto">
              <a:lnSpc>
                <a:spcPct val="106000"/>
              </a:lnSpc>
              <a:spcBef>
                <a:spcPts val="0"/>
              </a:spcBef>
              <a:spcAft>
                <a:spcPts val="0"/>
              </a:spcAft>
            </a:pPr>
            <a:r>
              <a:rPr lang="en-US" sz="800" dirty="0">
                <a:solidFill>
                  <a:srgbClr val="000000"/>
                </a:solidFill>
                <a:latin typeface="Arial"/>
                <a:ea typeface="+mn-ea"/>
                <a:cs typeface="Arial"/>
              </a:rPr>
              <a:t>*Prior to FY17 Q2, Marketing Mail was referred to as Standard Mail</a:t>
            </a:r>
          </a:p>
        </p:txBody>
      </p:sp>
      <p:sp>
        <p:nvSpPr>
          <p:cNvPr id="2" name="Title 1"/>
          <p:cNvSpPr>
            <a:spLocks noGrp="1"/>
          </p:cNvSpPr>
          <p:nvPr>
            <p:ph type="title"/>
          </p:nvPr>
        </p:nvSpPr>
        <p:spPr/>
        <p:txBody>
          <a:bodyPr/>
          <a:lstStyle/>
          <a:p>
            <a:r>
              <a:rPr lang="en-US" dirty="0"/>
              <a:t>No Piece Scan</a:t>
            </a:r>
          </a:p>
        </p:txBody>
      </p:sp>
      <p:graphicFrame>
        <p:nvGraphicFramePr>
          <p:cNvPr id="6" name="Chart 5">
            <a:extLst>
              <a:ext uri="{FF2B5EF4-FFF2-40B4-BE49-F238E27FC236}">
                <a16:creationId xmlns:a16="http://schemas.microsoft.com/office/drawing/2014/main" xmlns="" id="{00000000-0008-0000-0600-000005000000}"/>
              </a:ext>
            </a:extLst>
          </p:cNvPr>
          <p:cNvGraphicFramePr>
            <a:graphicFrameLocks/>
          </p:cNvGraphicFramePr>
          <p:nvPr>
            <p:extLst/>
          </p:nvPr>
        </p:nvGraphicFramePr>
        <p:xfrm>
          <a:off x="228600" y="914400"/>
          <a:ext cx="8686800" cy="58123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787881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85750" y="2928938"/>
            <a:ext cx="8572500" cy="685800"/>
          </a:xfrm>
        </p:spPr>
        <p:txBody>
          <a:bodyPr/>
          <a:lstStyle/>
          <a:p>
            <a:r>
              <a:rPr lang="en-US" dirty="0"/>
              <a:t>No Piece Scan</a:t>
            </a:r>
          </a:p>
        </p:txBody>
      </p:sp>
    </p:spTree>
    <p:extLst>
      <p:ext uri="{BB962C8B-B14F-4D97-AF65-F5344CB8AC3E}">
        <p14:creationId xmlns:p14="http://schemas.microsoft.com/office/powerpoint/2010/main" val="426676360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No Piece Scan</a:t>
            </a:r>
            <a:br>
              <a:rPr lang="en-US" altLang="en-US" dirty="0"/>
            </a:br>
            <a:r>
              <a:rPr lang="en-US" altLang="en-US" sz="1800" b="0" dirty="0"/>
              <a:t>FY17 Q4</a:t>
            </a:r>
            <a:endParaRPr lang="en-US" sz="1200" b="0" dirty="0"/>
          </a:p>
        </p:txBody>
      </p:sp>
      <p:sp>
        <p:nvSpPr>
          <p:cNvPr id="3" name="Text Placeholder 2"/>
          <p:cNvSpPr>
            <a:spLocks noGrp="1"/>
          </p:cNvSpPr>
          <p:nvPr>
            <p:ph type="body" sz="quarter" idx="14"/>
          </p:nvPr>
        </p:nvSpPr>
        <p:spPr/>
        <p:txBody>
          <a:bodyPr/>
          <a:lstStyle/>
          <a:p>
            <a:r>
              <a:rPr lang="en-US" dirty="0"/>
              <a:t>In FY17 Q4, about 4% of Letters had No </a:t>
            </a:r>
            <a:r>
              <a:rPr lang="en-US" dirty="0" smtClean="0"/>
              <a:t>Visibility</a:t>
            </a:r>
            <a:endParaRPr lang="en-US" dirty="0"/>
          </a:p>
        </p:txBody>
      </p:sp>
      <p:sp>
        <p:nvSpPr>
          <p:cNvPr id="5" name="TextBox 4">
            <a:extLst>
              <a:ext uri="{FF2B5EF4-FFF2-40B4-BE49-F238E27FC236}">
                <a16:creationId xmlns:a16="http://schemas.microsoft.com/office/drawing/2014/main" xmlns="" id="{A7194ABE-37E1-4C74-BCE5-4456463E0ABB}"/>
              </a:ext>
            </a:extLst>
          </p:cNvPr>
          <p:cNvSpPr txBox="1"/>
          <p:nvPr/>
        </p:nvSpPr>
        <p:spPr>
          <a:xfrm>
            <a:off x="2073132" y="6504874"/>
            <a:ext cx="5011419" cy="20774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Pct val="80000"/>
              <a:buFont typeface="Wingdings" pitchFamily="2" charset="2"/>
              <a:buNone/>
              <a:tabLst/>
              <a:defRPr/>
            </a:pPr>
            <a:r>
              <a:rPr kumimoji="0" lang="en-US" altLang="en-US" sz="750" b="0" i="0" u="none" strike="noStrike" kern="1200" cap="none" spc="0" normalizeH="0" baseline="0" noProof="0" dirty="0">
                <a:ln>
                  <a:noFill/>
                </a:ln>
                <a:solidFill>
                  <a:prstClr val="black"/>
                </a:solidFill>
                <a:effectLst/>
                <a:uLnTx/>
                <a:uFillTx/>
                <a:latin typeface="Arial"/>
                <a:ea typeface="+mn-ea"/>
                <a:cs typeface="Arial"/>
              </a:rPr>
              <a:t>Note: Metrics based on Full-Service Volume with Start-the-Clock for </a:t>
            </a:r>
            <a:r>
              <a:rPr lang="en-US" altLang="en-US" sz="750" dirty="0">
                <a:solidFill>
                  <a:prstClr val="black"/>
                </a:solidFill>
                <a:latin typeface="Arial"/>
                <a:ea typeface="+mn-ea"/>
                <a:cs typeface="Arial"/>
              </a:rPr>
              <a:t>Start-the-Clock</a:t>
            </a:r>
            <a:r>
              <a:rPr kumimoji="0" lang="en-US" altLang="en-US" sz="750" b="0" i="0" u="none" strike="noStrike" kern="1200" cap="none" spc="0" normalizeH="0" baseline="0" noProof="0" dirty="0">
                <a:ln>
                  <a:noFill/>
                </a:ln>
                <a:solidFill>
                  <a:prstClr val="black"/>
                </a:solidFill>
                <a:effectLst/>
                <a:uLnTx/>
                <a:uFillTx/>
                <a:latin typeface="Arial"/>
                <a:ea typeface="+mn-ea"/>
                <a:cs typeface="Arial"/>
              </a:rPr>
              <a:t> Dates </a:t>
            </a:r>
            <a:r>
              <a:rPr lang="en-US" altLang="en-US" sz="750" dirty="0">
                <a:solidFill>
                  <a:prstClr val="black"/>
                </a:solidFill>
                <a:latin typeface="Arial"/>
                <a:ea typeface="+mn-ea"/>
                <a:cs typeface="Arial"/>
              </a:rPr>
              <a:t>7</a:t>
            </a:r>
            <a:r>
              <a:rPr kumimoji="0" lang="en-US" altLang="en-US" sz="750" b="0" i="0" u="none" strike="noStrike" kern="1200" cap="none" spc="0" normalizeH="0" baseline="0" noProof="0" dirty="0">
                <a:ln>
                  <a:noFill/>
                </a:ln>
                <a:solidFill>
                  <a:prstClr val="black"/>
                </a:solidFill>
                <a:effectLst/>
                <a:uLnTx/>
                <a:uFillTx/>
                <a:latin typeface="Arial"/>
                <a:ea typeface="+mn-ea"/>
                <a:cs typeface="Arial"/>
              </a:rPr>
              <a:t>/1/2017 – 9/30/2017</a:t>
            </a:r>
            <a:endParaRPr kumimoji="0" lang="en-US" sz="750" b="1" i="0" u="none" strike="noStrike" kern="1200" cap="none" spc="0" normalizeH="0" baseline="0" noProof="0" dirty="0">
              <a:ln>
                <a:noFill/>
              </a:ln>
              <a:solidFill>
                <a:prstClr val="black"/>
              </a:solidFill>
              <a:effectLst/>
              <a:uLnTx/>
              <a:uFillTx/>
              <a:latin typeface="Arial"/>
              <a:ea typeface="+mn-ea"/>
              <a:cs typeface="Arial"/>
            </a:endParaRPr>
          </a:p>
        </p:txBody>
      </p:sp>
      <p:graphicFrame>
        <p:nvGraphicFramePr>
          <p:cNvPr id="10" name="Table 9">
            <a:extLst>
              <a:ext uri="{FF2B5EF4-FFF2-40B4-BE49-F238E27FC236}">
                <a16:creationId xmlns:a16="http://schemas.microsoft.com/office/drawing/2014/main" xmlns="" id="{BED46BDD-CCDC-45A8-A543-2A3A3A40E331}"/>
              </a:ext>
            </a:extLst>
          </p:cNvPr>
          <p:cNvGraphicFramePr>
            <a:graphicFrameLocks noGrp="1"/>
          </p:cNvGraphicFramePr>
          <p:nvPr/>
        </p:nvGraphicFramePr>
        <p:xfrm>
          <a:off x="609600" y="1295400"/>
          <a:ext cx="7938484" cy="1752600"/>
        </p:xfrm>
        <a:graphic>
          <a:graphicData uri="http://schemas.openxmlformats.org/drawingml/2006/table">
            <a:tbl>
              <a:tblPr/>
              <a:tblGrid>
                <a:gridCol w="1824723">
                  <a:extLst>
                    <a:ext uri="{9D8B030D-6E8A-4147-A177-3AD203B41FA5}">
                      <a16:colId xmlns:a16="http://schemas.microsoft.com/office/drawing/2014/main" xmlns="" val="3986717503"/>
                    </a:ext>
                  </a:extLst>
                </a:gridCol>
                <a:gridCol w="1222752">
                  <a:extLst>
                    <a:ext uri="{9D8B030D-6E8A-4147-A177-3AD203B41FA5}">
                      <a16:colId xmlns:a16="http://schemas.microsoft.com/office/drawing/2014/main" xmlns="" val="181110200"/>
                    </a:ext>
                  </a:extLst>
                </a:gridCol>
                <a:gridCol w="1354433">
                  <a:extLst>
                    <a:ext uri="{9D8B030D-6E8A-4147-A177-3AD203B41FA5}">
                      <a16:colId xmlns:a16="http://schemas.microsoft.com/office/drawing/2014/main" xmlns="" val="3864388278"/>
                    </a:ext>
                  </a:extLst>
                </a:gridCol>
                <a:gridCol w="2031650">
                  <a:extLst>
                    <a:ext uri="{9D8B030D-6E8A-4147-A177-3AD203B41FA5}">
                      <a16:colId xmlns:a16="http://schemas.microsoft.com/office/drawing/2014/main" xmlns="" val="951790551"/>
                    </a:ext>
                  </a:extLst>
                </a:gridCol>
                <a:gridCol w="1504926">
                  <a:extLst>
                    <a:ext uri="{9D8B030D-6E8A-4147-A177-3AD203B41FA5}">
                      <a16:colId xmlns:a16="http://schemas.microsoft.com/office/drawing/2014/main" xmlns="" val="2379435298"/>
                    </a:ext>
                  </a:extLst>
                </a:gridCol>
              </a:tblGrid>
              <a:tr h="219075">
                <a:tc>
                  <a:txBody>
                    <a:bodyPr/>
                    <a:lstStyle/>
                    <a:p>
                      <a:pPr algn="ctr" fontAlgn="ctr"/>
                      <a:r>
                        <a:rPr lang="en-US" sz="1200" b="1" i="0" u="none" strike="noStrike" dirty="0">
                          <a:solidFill>
                            <a:srgbClr val="000000"/>
                          </a:solidFill>
                          <a:effectLst/>
                          <a:latin typeface="Century Gothic" panose="020B0502020202020204" pitchFamily="34" charset="0"/>
                        </a:rPr>
                        <a:t>Mail Class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latin typeface="Century Gothic" panose="020B0502020202020204" pitchFamily="34" charset="0"/>
                        </a:rPr>
                        <a:t>Mail Shape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latin typeface="Century Gothic" panose="020B0502020202020204" pitchFamily="34" charset="0"/>
                        </a:rPr>
                        <a:t>Entry Discount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latin typeface="Century Gothic" panose="020B0502020202020204" pitchFamily="34" charset="0"/>
                        </a:rPr>
                        <a:t>No Visibility Volume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latin typeface="Century Gothic" panose="020B0502020202020204" pitchFamily="34" charset="0"/>
                        </a:rPr>
                        <a:t>% No Visibility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xmlns="" val="3223783539"/>
                  </a:ext>
                </a:extLst>
              </a:tr>
              <a:tr h="219075">
                <a:tc>
                  <a:txBody>
                    <a:bodyPr/>
                    <a:lstStyle/>
                    <a:p>
                      <a:pPr algn="ctr" fontAlgn="ctr"/>
                      <a:r>
                        <a:rPr lang="en-US" sz="1200" b="0" i="0" u="none" strike="noStrike" dirty="0">
                          <a:solidFill>
                            <a:srgbClr val="000000"/>
                          </a:solidFill>
                          <a:effectLst/>
                          <a:latin typeface="Century Gothic" panose="020B0502020202020204" pitchFamily="34" charset="0"/>
                        </a:rPr>
                        <a:t>Presort First Class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Letters/Cards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ORIGIN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204,231,255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entury Gothic" panose="020B0502020202020204" pitchFamily="34" charset="0"/>
                        </a:rPr>
                        <a:t>2.68%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39115658"/>
                  </a:ext>
                </a:extLst>
              </a:tr>
              <a:tr h="219075">
                <a:tc rowSpan="5">
                  <a:txBody>
                    <a:bodyPr/>
                    <a:lstStyle/>
                    <a:p>
                      <a:pPr algn="ctr" fontAlgn="ctr"/>
                      <a:r>
                        <a:rPr lang="en-US" sz="1200" b="0" i="0" u="none" strike="noStrike" dirty="0">
                          <a:solidFill>
                            <a:srgbClr val="000000"/>
                          </a:solidFill>
                          <a:effectLst/>
                          <a:latin typeface="Century Gothic" panose="020B0502020202020204" pitchFamily="34" charset="0"/>
                        </a:rPr>
                        <a:t>USPS Marketing Mail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en-US" sz="1200" b="0" i="0" u="none" strike="noStrike" dirty="0">
                          <a:solidFill>
                            <a:srgbClr val="000000"/>
                          </a:solidFill>
                          <a:effectLst/>
                          <a:latin typeface="Century Gothic" panose="020B0502020202020204" pitchFamily="34" charset="0"/>
                        </a:rPr>
                        <a:t>Letters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DSCF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308,979,438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entury Gothic" panose="020B0502020202020204" pitchFamily="34" charset="0"/>
                        </a:rPr>
                        <a:t>3.82%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68700158"/>
                  </a:ext>
                </a:extLst>
              </a:tr>
              <a:tr h="219075">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Century Gothic" panose="020B0502020202020204" pitchFamily="34" charset="0"/>
                        </a:rPr>
                        <a:t>ORIGIN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161,865,544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entury Gothic" panose="020B0502020202020204" pitchFamily="34" charset="0"/>
                        </a:rPr>
                        <a:t>12.43%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53547695"/>
                  </a:ext>
                </a:extLst>
              </a:tr>
              <a:tr h="219075">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Century Gothic" panose="020B0502020202020204" pitchFamily="34" charset="0"/>
                        </a:rPr>
                        <a:t>DNDC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67,620,959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5.80%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64403071"/>
                  </a:ext>
                </a:extLst>
              </a:tr>
              <a:tr h="219075">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Century Gothic" panose="020B0502020202020204" pitchFamily="34" charset="0"/>
                        </a:rPr>
                        <a:t>ASF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3,301,608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3.99%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01401268"/>
                  </a:ext>
                </a:extLst>
              </a:tr>
              <a:tr h="219075">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Century Gothic" panose="020B0502020202020204" pitchFamily="34" charset="0"/>
                        </a:rPr>
                        <a:t>DDU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entury Gothic" panose="020B0502020202020204" pitchFamily="34" charset="0"/>
                        </a:rPr>
                        <a:t>3,093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2.33%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80944017"/>
                  </a:ext>
                </a:extLst>
              </a:tr>
              <a:tr h="219075">
                <a:tc>
                  <a:txBody>
                    <a:bodyPr/>
                    <a:lstStyle/>
                    <a:p>
                      <a:pPr algn="ctr" fontAlgn="ctr"/>
                      <a:r>
                        <a:rPr lang="en-US" sz="1200" b="1" i="0" u="none" strike="noStrike" dirty="0">
                          <a:solidFill>
                            <a:srgbClr val="000000"/>
                          </a:solidFill>
                          <a:effectLst/>
                          <a:latin typeface="Century Gothic" panose="020B0502020202020204" pitchFamily="34" charset="0"/>
                        </a:rPr>
                        <a:t>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latin typeface="Century Gothic" panose="020B0502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latin typeface="Century Gothic" panose="020B0502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200" b="1" i="0" u="none" strike="noStrike">
                          <a:solidFill>
                            <a:srgbClr val="000000"/>
                          </a:solidFill>
                          <a:effectLst/>
                          <a:latin typeface="Century Gothic" panose="020B0502020202020204" pitchFamily="34" charset="0"/>
                        </a:rPr>
                        <a:t>746,001,897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latin typeface="Century Gothic" panose="020B0502020202020204" pitchFamily="34" charset="0"/>
                        </a:rPr>
                        <a:t>4.09%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xmlns="" val="3248682369"/>
                  </a:ext>
                </a:extLst>
              </a:tr>
            </a:tbl>
          </a:graphicData>
        </a:graphic>
      </p:graphicFrame>
      <p:graphicFrame>
        <p:nvGraphicFramePr>
          <p:cNvPr id="12" name="Table 11">
            <a:extLst>
              <a:ext uri="{FF2B5EF4-FFF2-40B4-BE49-F238E27FC236}">
                <a16:creationId xmlns:a16="http://schemas.microsoft.com/office/drawing/2014/main" xmlns="" id="{A30866E7-B1BA-4B03-824F-CA2637E454DA}"/>
              </a:ext>
            </a:extLst>
          </p:cNvPr>
          <p:cNvGraphicFramePr>
            <a:graphicFrameLocks noGrp="1"/>
          </p:cNvGraphicFramePr>
          <p:nvPr/>
        </p:nvGraphicFramePr>
        <p:xfrm>
          <a:off x="609600" y="3505200"/>
          <a:ext cx="7938484" cy="2895606"/>
        </p:xfrm>
        <a:graphic>
          <a:graphicData uri="http://schemas.openxmlformats.org/drawingml/2006/table">
            <a:tbl>
              <a:tblPr/>
              <a:tblGrid>
                <a:gridCol w="1824723">
                  <a:extLst>
                    <a:ext uri="{9D8B030D-6E8A-4147-A177-3AD203B41FA5}">
                      <a16:colId xmlns:a16="http://schemas.microsoft.com/office/drawing/2014/main" xmlns="" val="705249810"/>
                    </a:ext>
                  </a:extLst>
                </a:gridCol>
                <a:gridCol w="1222752">
                  <a:extLst>
                    <a:ext uri="{9D8B030D-6E8A-4147-A177-3AD203B41FA5}">
                      <a16:colId xmlns:a16="http://schemas.microsoft.com/office/drawing/2014/main" xmlns="" val="537487146"/>
                    </a:ext>
                  </a:extLst>
                </a:gridCol>
                <a:gridCol w="1354433">
                  <a:extLst>
                    <a:ext uri="{9D8B030D-6E8A-4147-A177-3AD203B41FA5}">
                      <a16:colId xmlns:a16="http://schemas.microsoft.com/office/drawing/2014/main" xmlns="" val="1945086504"/>
                    </a:ext>
                  </a:extLst>
                </a:gridCol>
                <a:gridCol w="2031650">
                  <a:extLst>
                    <a:ext uri="{9D8B030D-6E8A-4147-A177-3AD203B41FA5}">
                      <a16:colId xmlns:a16="http://schemas.microsoft.com/office/drawing/2014/main" xmlns="" val="593592881"/>
                    </a:ext>
                  </a:extLst>
                </a:gridCol>
                <a:gridCol w="1504926">
                  <a:extLst>
                    <a:ext uri="{9D8B030D-6E8A-4147-A177-3AD203B41FA5}">
                      <a16:colId xmlns:a16="http://schemas.microsoft.com/office/drawing/2014/main" xmlns="" val="894025147"/>
                    </a:ext>
                  </a:extLst>
                </a:gridCol>
              </a:tblGrid>
              <a:tr h="206829">
                <a:tc>
                  <a:txBody>
                    <a:bodyPr/>
                    <a:lstStyle/>
                    <a:p>
                      <a:pPr algn="ctr" fontAlgn="ctr"/>
                      <a:r>
                        <a:rPr lang="en-US" sz="1200" b="1" i="0" u="none" strike="noStrike" dirty="0">
                          <a:solidFill>
                            <a:srgbClr val="000000"/>
                          </a:solidFill>
                          <a:effectLst/>
                          <a:latin typeface="Century Gothic" panose="020B0502020202020204" pitchFamily="34" charset="0"/>
                        </a:rPr>
                        <a:t>Mail Class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latin typeface="Century Gothic" panose="020B0502020202020204" pitchFamily="34" charset="0"/>
                        </a:rPr>
                        <a:t>Mail Shape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latin typeface="Century Gothic" panose="020B0502020202020204" pitchFamily="34" charset="0"/>
                        </a:rPr>
                        <a:t>Entry Discount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latin typeface="Century Gothic" panose="020B0502020202020204" pitchFamily="34" charset="0"/>
                        </a:rPr>
                        <a:t>No Visibility Volume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latin typeface="Century Gothic" panose="020B0502020202020204" pitchFamily="34" charset="0"/>
                        </a:rPr>
                        <a:t>% No Visibility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xmlns="" val="436317371"/>
                  </a:ext>
                </a:extLst>
              </a:tr>
              <a:tr h="206829">
                <a:tc rowSpan="6">
                  <a:txBody>
                    <a:bodyPr/>
                    <a:lstStyle/>
                    <a:p>
                      <a:pPr algn="ctr" fontAlgn="ctr"/>
                      <a:r>
                        <a:rPr lang="en-US" sz="1200" b="0" i="0" u="none" strike="noStrike" dirty="0">
                          <a:solidFill>
                            <a:srgbClr val="000000"/>
                          </a:solidFill>
                          <a:effectLst/>
                          <a:latin typeface="Century Gothic" panose="020B0502020202020204" pitchFamily="34" charset="0"/>
                        </a:rPr>
                        <a:t>USPS Marketing Mail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en-US" sz="1200" b="0" i="0" u="none" strike="noStrike" dirty="0">
                          <a:solidFill>
                            <a:srgbClr val="000000"/>
                          </a:solidFill>
                          <a:effectLst/>
                          <a:latin typeface="Century Gothic" panose="020B0502020202020204" pitchFamily="34" charset="0"/>
                        </a:rPr>
                        <a:t>Flat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DSCF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254,099,287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entury Gothic" panose="020B0502020202020204" pitchFamily="34" charset="0"/>
                        </a:rPr>
                        <a:t>12.25%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472907"/>
                  </a:ext>
                </a:extLst>
              </a:tr>
              <a:tr h="206829">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Century Gothic" panose="020B0502020202020204" pitchFamily="34" charset="0"/>
                        </a:rPr>
                        <a:t>ORIGIN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58,225,436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entury Gothic" panose="020B0502020202020204" pitchFamily="34" charset="0"/>
                        </a:rPr>
                        <a:t>23.23%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53050027"/>
                  </a:ext>
                </a:extLst>
              </a:tr>
              <a:tr h="206829">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Century Gothic" panose="020B0502020202020204" pitchFamily="34" charset="0"/>
                        </a:rPr>
                        <a:t>DNDC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56,546,575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entury Gothic" panose="020B0502020202020204" pitchFamily="34" charset="0"/>
                        </a:rPr>
                        <a:t>17.24%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98037378"/>
                  </a:ext>
                </a:extLst>
              </a:tr>
              <a:tr h="206829">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Century Gothic" panose="020B0502020202020204" pitchFamily="34" charset="0"/>
                        </a:rPr>
                        <a:t>DDU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10,233,176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entury Gothic" panose="020B0502020202020204" pitchFamily="34" charset="0"/>
                        </a:rPr>
                        <a:t>67.21%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40687745"/>
                  </a:ext>
                </a:extLst>
              </a:tr>
              <a:tr h="206829">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Century Gothic" panose="020B0502020202020204" pitchFamily="34" charset="0"/>
                        </a:rPr>
                        <a:t>ASF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6,307,297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entury Gothic" panose="020B0502020202020204" pitchFamily="34" charset="0"/>
                        </a:rPr>
                        <a:t>13.46%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84154840"/>
                  </a:ext>
                </a:extLst>
              </a:tr>
              <a:tr h="206829">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Century Gothic" panose="020B0502020202020204" pitchFamily="34" charset="0"/>
                        </a:rPr>
                        <a:t>ADC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2,264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9.76%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95966680"/>
                  </a:ext>
                </a:extLst>
              </a:tr>
              <a:tr h="206829">
                <a:tc rowSpan="6">
                  <a:txBody>
                    <a:bodyPr/>
                    <a:lstStyle/>
                    <a:p>
                      <a:pPr algn="ctr" fontAlgn="ctr"/>
                      <a:r>
                        <a:rPr lang="en-US" sz="1200" b="0" i="0" u="none" strike="noStrike" dirty="0">
                          <a:solidFill>
                            <a:srgbClr val="000000"/>
                          </a:solidFill>
                          <a:effectLst/>
                          <a:latin typeface="Century Gothic" panose="020B0502020202020204" pitchFamily="34" charset="0"/>
                        </a:rPr>
                        <a:t>Periodicals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en-US" sz="1200" b="0" i="0" u="none" strike="noStrike" dirty="0">
                          <a:solidFill>
                            <a:srgbClr val="000000"/>
                          </a:solidFill>
                          <a:effectLst/>
                          <a:latin typeface="Century Gothic" panose="020B0502020202020204" pitchFamily="34" charset="0"/>
                        </a:rPr>
                        <a:t>Flat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DSCF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entury Gothic" panose="020B0502020202020204" pitchFamily="34" charset="0"/>
                        </a:rPr>
                        <a:t>132,051,411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18.09%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82667521"/>
                  </a:ext>
                </a:extLst>
              </a:tr>
              <a:tr h="206829">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Century Gothic" panose="020B0502020202020204" pitchFamily="34" charset="0"/>
                        </a:rPr>
                        <a:t>ORIGIN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52,433,382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25.86%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45397572"/>
                  </a:ext>
                </a:extLst>
              </a:tr>
              <a:tr h="206829">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Century Gothic" panose="020B0502020202020204" pitchFamily="34" charset="0"/>
                        </a:rPr>
                        <a:t>DNDC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11,600,443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39.97%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1111783"/>
                  </a:ext>
                </a:extLst>
              </a:tr>
              <a:tr h="206829">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Century Gothic" panose="020B0502020202020204" pitchFamily="34" charset="0"/>
                        </a:rPr>
                        <a:t>ADC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5,749,044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29.07%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64926003"/>
                  </a:ext>
                </a:extLst>
              </a:tr>
              <a:tr h="206829">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Century Gothic" panose="020B0502020202020204" pitchFamily="34" charset="0"/>
                        </a:rPr>
                        <a:t>DDU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entury Gothic" panose="020B0502020202020204" pitchFamily="34" charset="0"/>
                        </a:rPr>
                        <a:t>2,199,221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45.35%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92986075"/>
                  </a:ext>
                </a:extLst>
              </a:tr>
              <a:tr h="206829">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Century Gothic" panose="020B0502020202020204" pitchFamily="34" charset="0"/>
                        </a:rPr>
                        <a:t>ASF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entury Gothic" panose="020B0502020202020204" pitchFamily="34" charset="0"/>
                        </a:rPr>
                        <a:t>21,787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24.91%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72628701"/>
                  </a:ext>
                </a:extLst>
              </a:tr>
              <a:tr h="206829">
                <a:tc>
                  <a:txBody>
                    <a:bodyPr/>
                    <a:lstStyle/>
                    <a:p>
                      <a:pPr algn="ctr" fontAlgn="ctr"/>
                      <a:r>
                        <a:rPr lang="en-US" sz="1200" b="1" i="0" u="none" strike="noStrike" dirty="0">
                          <a:solidFill>
                            <a:srgbClr val="000000"/>
                          </a:solidFill>
                          <a:effectLst/>
                          <a:latin typeface="Century Gothic" panose="020B0502020202020204" pitchFamily="34" charset="0"/>
                        </a:rPr>
                        <a:t>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latin typeface="Century Gothic" panose="020B0502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latin typeface="Century Gothic" panose="020B0502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200" b="1" i="0" u="none" strike="noStrike">
                          <a:solidFill>
                            <a:srgbClr val="000000"/>
                          </a:solidFill>
                          <a:effectLst/>
                          <a:latin typeface="Century Gothic" panose="020B0502020202020204" pitchFamily="34" charset="0"/>
                        </a:rPr>
                        <a:t>589,469,323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latin typeface="Century Gothic" panose="020B0502020202020204" pitchFamily="34" charset="0"/>
                        </a:rPr>
                        <a:t>15.93%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xmlns="" val="703505652"/>
                  </a:ext>
                </a:extLst>
              </a:tr>
            </a:tbl>
          </a:graphicData>
        </a:graphic>
      </p:graphicFrame>
      <p:sp>
        <p:nvSpPr>
          <p:cNvPr id="9" name="Text Placeholder 2"/>
          <p:cNvSpPr txBox="1">
            <a:spLocks/>
          </p:cNvSpPr>
          <p:nvPr/>
        </p:nvSpPr>
        <p:spPr>
          <a:xfrm>
            <a:off x="0" y="3090512"/>
            <a:ext cx="9144000" cy="515938"/>
          </a:xfrm>
          <a:prstGeom prst="rect">
            <a:avLst/>
          </a:prstGeom>
        </p:spPr>
        <p:txBody>
          <a:bodyPr/>
          <a:lstStyle>
            <a:lvl1pPr marL="0" indent="0" algn="ctr" rtl="0" eaLnBrk="0" fontAlgn="base" hangingPunct="0">
              <a:spcBef>
                <a:spcPct val="20000"/>
              </a:spcBef>
              <a:spcAft>
                <a:spcPct val="0"/>
              </a:spcAft>
              <a:buClr>
                <a:schemeClr val="accent2"/>
              </a:buClr>
              <a:buFont typeface="Wingdings" panose="05000000000000000000" pitchFamily="2" charset="2"/>
              <a:buNone/>
              <a:defRPr sz="1688">
                <a:solidFill>
                  <a:srgbClr val="4F81BD"/>
                </a:solidFill>
                <a:latin typeface="Century Gothic" panose="020B0502020202020204" pitchFamily="34" charset="0"/>
                <a:ea typeface="+mn-ea"/>
                <a:cs typeface="+mn-cs"/>
              </a:defRPr>
            </a:lvl1pPr>
            <a:lvl2pPr marL="428625" indent="0" algn="ctr" rtl="0" eaLnBrk="0" fontAlgn="base" hangingPunct="0">
              <a:spcBef>
                <a:spcPct val="20000"/>
              </a:spcBef>
              <a:spcAft>
                <a:spcPct val="0"/>
              </a:spcAft>
              <a:buFont typeface="Arial" panose="020B0604020202020204" pitchFamily="34" charset="0"/>
              <a:buNone/>
              <a:defRPr sz="1688">
                <a:solidFill>
                  <a:srgbClr val="4F81BD"/>
                </a:solidFill>
                <a:latin typeface="Century Gothic" panose="020B0502020202020204" pitchFamily="34" charset="0"/>
                <a:cs typeface="+mn-cs"/>
              </a:defRPr>
            </a:lvl2pPr>
            <a:lvl3pPr marL="857250" indent="0" algn="ctr" rtl="0" eaLnBrk="0" fontAlgn="base" hangingPunct="0">
              <a:spcBef>
                <a:spcPct val="20000"/>
              </a:spcBef>
              <a:spcAft>
                <a:spcPct val="0"/>
              </a:spcAft>
              <a:buClr>
                <a:schemeClr val="accent2"/>
              </a:buClr>
              <a:buNone/>
              <a:defRPr sz="1688">
                <a:solidFill>
                  <a:srgbClr val="4F81BD"/>
                </a:solidFill>
                <a:latin typeface="Century Gothic" panose="020B0502020202020204" pitchFamily="34" charset="0"/>
                <a:cs typeface="+mn-cs"/>
              </a:defRPr>
            </a:lvl3pPr>
            <a:lvl4pPr marL="1285875" indent="0" algn="ctr" rtl="0" eaLnBrk="0" fontAlgn="base" hangingPunct="0">
              <a:spcBef>
                <a:spcPct val="20000"/>
              </a:spcBef>
              <a:spcAft>
                <a:spcPct val="0"/>
              </a:spcAft>
              <a:buFont typeface="Arial Unicode MS" panose="020B0604020202020204" pitchFamily="34" charset="-128"/>
              <a:buNone/>
              <a:defRPr sz="1688">
                <a:solidFill>
                  <a:srgbClr val="4F81BD"/>
                </a:solidFill>
                <a:latin typeface="Century Gothic" panose="020B0502020202020204" pitchFamily="34" charset="0"/>
                <a:cs typeface="+mn-cs"/>
              </a:defRPr>
            </a:lvl4pPr>
            <a:lvl5pPr marL="1714500" indent="0" algn="ctr" rtl="0" eaLnBrk="0" fontAlgn="base" hangingPunct="0">
              <a:spcBef>
                <a:spcPct val="20000"/>
              </a:spcBef>
              <a:spcAft>
                <a:spcPct val="0"/>
              </a:spcAft>
              <a:buNone/>
              <a:defRPr sz="1688">
                <a:solidFill>
                  <a:srgbClr val="4F81BD"/>
                </a:solidFill>
                <a:latin typeface="Century Gothic" panose="020B0502020202020204" pitchFamily="34" charset="0"/>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r>
              <a:rPr lang="en-US" kern="0" dirty="0"/>
              <a:t>In FY17 Q4, about 16% of Flats had No Visibility</a:t>
            </a:r>
          </a:p>
        </p:txBody>
      </p:sp>
    </p:spTree>
    <p:extLst>
      <p:ext uri="{BB962C8B-B14F-4D97-AF65-F5344CB8AC3E}">
        <p14:creationId xmlns:p14="http://schemas.microsoft.com/office/powerpoint/2010/main" val="365168222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p:txBody>
          <a:bodyPr/>
          <a:lstStyle/>
          <a:p>
            <a:r>
              <a:rPr lang="en-US" b="1" dirty="0"/>
              <a:t>Increase Mail In Measurement</a:t>
            </a:r>
          </a:p>
          <a:p>
            <a:r>
              <a:rPr lang="en-US" dirty="0"/>
              <a:t>Approach</a:t>
            </a:r>
          </a:p>
        </p:txBody>
      </p:sp>
    </p:spTree>
    <p:extLst>
      <p:ext uri="{BB962C8B-B14F-4D97-AF65-F5344CB8AC3E}">
        <p14:creationId xmlns:p14="http://schemas.microsoft.com/office/powerpoint/2010/main" val="213494869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Increase Mail In Measurement</a:t>
            </a:r>
            <a:endParaRPr lang="en-US" sz="1688" dirty="0">
              <a:solidFill>
                <a:schemeClr val="bg1"/>
              </a:solidFill>
            </a:endParaRPr>
          </a:p>
        </p:txBody>
      </p:sp>
      <p:grpSp>
        <p:nvGrpSpPr>
          <p:cNvPr id="13" name="Group 12"/>
          <p:cNvGrpSpPr/>
          <p:nvPr/>
        </p:nvGrpSpPr>
        <p:grpSpPr>
          <a:xfrm>
            <a:off x="428625" y="5486400"/>
            <a:ext cx="8286750" cy="443079"/>
            <a:chOff x="428625" y="5210962"/>
            <a:chExt cx="8286750" cy="443079"/>
          </a:xfrm>
        </p:grpSpPr>
        <p:sp>
          <p:nvSpPr>
            <p:cNvPr id="4" name="Snip Diagonal Corner Rectangle 3"/>
            <p:cNvSpPr/>
            <p:nvPr/>
          </p:nvSpPr>
          <p:spPr>
            <a:xfrm>
              <a:off x="428625" y="5210963"/>
              <a:ext cx="8286750" cy="443078"/>
            </a:xfrm>
            <a:prstGeom prst="snip2DiagRect">
              <a:avLst>
                <a:gd name="adj1" fmla="val 35000"/>
                <a:gd name="adj2" fmla="val 16667"/>
              </a:avLst>
            </a:prstGeom>
            <a:solidFill>
              <a:srgbClr val="4F81BD"/>
            </a:solidFill>
            <a:ln w="25400" cap="flat" cmpd="sng" algn="ctr">
              <a:noFill/>
              <a:prstDash val="solid"/>
            </a:ln>
            <a:effectLst/>
            <a:extLst/>
          </p:spPr>
          <p:txBody>
            <a:bodyPr rtlCol="0" anchor="ctr"/>
            <a:lstStyle/>
            <a:p>
              <a:pPr algn="ctr" fontAlgn="auto">
                <a:spcBef>
                  <a:spcPts val="0"/>
                </a:spcBef>
                <a:spcAft>
                  <a:spcPts val="0"/>
                </a:spcAft>
                <a:defRPr/>
              </a:pPr>
              <a:endParaRPr lang="en-US" ker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a:endParaRPr>
            </a:p>
          </p:txBody>
        </p:sp>
        <p:grpSp>
          <p:nvGrpSpPr>
            <p:cNvPr id="2" name="Group 1"/>
            <p:cNvGrpSpPr/>
            <p:nvPr/>
          </p:nvGrpSpPr>
          <p:grpSpPr>
            <a:xfrm>
              <a:off x="500063" y="5210962"/>
              <a:ext cx="8215312" cy="443078"/>
              <a:chOff x="500063" y="5210962"/>
              <a:chExt cx="10535651" cy="443078"/>
            </a:xfrm>
          </p:grpSpPr>
          <p:sp>
            <p:nvSpPr>
              <p:cNvPr id="5" name="TextBox 4"/>
              <p:cNvSpPr txBox="1"/>
              <p:nvPr/>
            </p:nvSpPr>
            <p:spPr>
              <a:xfrm>
                <a:off x="500063" y="5210962"/>
                <a:ext cx="764571" cy="443078"/>
              </a:xfrm>
              <a:prstGeom prst="rect">
                <a:avLst/>
              </a:prstGeom>
              <a:noFill/>
            </p:spPr>
            <p:txBody>
              <a:bodyPr vert="horz" wrap="square" lIns="85725" tIns="42863" rIns="85725" bIns="42863" rtlCol="0" anchor="ctr" anchorCtr="0">
                <a:noAutofit/>
              </a:bodyPr>
              <a:lstStyle/>
              <a:p>
                <a:pPr algn="ctr"/>
                <a:r>
                  <a:rPr lang="en-US" sz="1500" dirty="0">
                    <a:solidFill>
                      <a:srgbClr val="FFFFFF"/>
                    </a:solidFill>
                    <a:latin typeface="Century Gothic" panose="020B0502020202020204" pitchFamily="34" charset="0"/>
                    <a:cs typeface="Arial" charset="0"/>
                  </a:rPr>
                  <a:t>Mar</a:t>
                </a:r>
              </a:p>
            </p:txBody>
          </p:sp>
          <p:sp>
            <p:nvSpPr>
              <p:cNvPr id="8" name="TextBox 7"/>
              <p:cNvSpPr txBox="1"/>
              <p:nvPr/>
            </p:nvSpPr>
            <p:spPr>
              <a:xfrm>
                <a:off x="1729548" y="5210962"/>
                <a:ext cx="764571" cy="443078"/>
              </a:xfrm>
              <a:prstGeom prst="rect">
                <a:avLst/>
              </a:prstGeom>
              <a:noFill/>
            </p:spPr>
            <p:txBody>
              <a:bodyPr vert="horz" wrap="square" lIns="85725" tIns="42863" rIns="85725" bIns="42863" rtlCol="0" anchor="ctr" anchorCtr="0">
                <a:noAutofit/>
              </a:bodyPr>
              <a:lstStyle/>
              <a:p>
                <a:pPr algn="ctr"/>
                <a:r>
                  <a:rPr lang="en-US" sz="1500" dirty="0">
                    <a:solidFill>
                      <a:srgbClr val="FFFFFF"/>
                    </a:solidFill>
                    <a:latin typeface="Century Gothic" panose="020B0502020202020204" pitchFamily="34" charset="0"/>
                    <a:cs typeface="Arial" charset="0"/>
                  </a:rPr>
                  <a:t>Apr</a:t>
                </a:r>
              </a:p>
            </p:txBody>
          </p:sp>
          <p:sp>
            <p:nvSpPr>
              <p:cNvPr id="9" name="TextBox 8"/>
              <p:cNvSpPr txBox="1"/>
              <p:nvPr/>
            </p:nvSpPr>
            <p:spPr>
              <a:xfrm>
                <a:off x="2959033" y="5210962"/>
                <a:ext cx="764571" cy="443078"/>
              </a:xfrm>
              <a:prstGeom prst="rect">
                <a:avLst/>
              </a:prstGeom>
              <a:noFill/>
            </p:spPr>
            <p:txBody>
              <a:bodyPr vert="horz" wrap="square" lIns="85725" tIns="42863" rIns="85725" bIns="42863" rtlCol="0" anchor="ctr" anchorCtr="0">
                <a:noAutofit/>
              </a:bodyPr>
              <a:lstStyle/>
              <a:p>
                <a:pPr algn="ctr"/>
                <a:r>
                  <a:rPr lang="en-US" sz="1500" dirty="0">
                    <a:solidFill>
                      <a:srgbClr val="FFFFFF"/>
                    </a:solidFill>
                    <a:latin typeface="Century Gothic" panose="020B0502020202020204" pitchFamily="34" charset="0"/>
                    <a:cs typeface="Arial" charset="0"/>
                  </a:rPr>
                  <a:t>May</a:t>
                </a:r>
              </a:p>
            </p:txBody>
          </p:sp>
          <p:sp>
            <p:nvSpPr>
              <p:cNvPr id="10" name="TextBox 9"/>
              <p:cNvSpPr txBox="1"/>
              <p:nvPr/>
            </p:nvSpPr>
            <p:spPr>
              <a:xfrm>
                <a:off x="4188517" y="5210962"/>
                <a:ext cx="764571" cy="443078"/>
              </a:xfrm>
              <a:prstGeom prst="rect">
                <a:avLst/>
              </a:prstGeom>
              <a:noFill/>
            </p:spPr>
            <p:txBody>
              <a:bodyPr vert="horz" wrap="square" lIns="85725" tIns="42863" rIns="85725" bIns="42863" rtlCol="0" anchor="ctr" anchorCtr="0">
                <a:noAutofit/>
              </a:bodyPr>
              <a:lstStyle/>
              <a:p>
                <a:pPr algn="ctr"/>
                <a:r>
                  <a:rPr lang="en-US" sz="1500" dirty="0">
                    <a:solidFill>
                      <a:srgbClr val="FFFFFF"/>
                    </a:solidFill>
                    <a:latin typeface="Century Gothic" panose="020B0502020202020204" pitchFamily="34" charset="0"/>
                    <a:cs typeface="Arial" charset="0"/>
                  </a:rPr>
                  <a:t>Jun</a:t>
                </a:r>
              </a:p>
            </p:txBody>
          </p:sp>
          <p:sp>
            <p:nvSpPr>
              <p:cNvPr id="11" name="TextBox 10"/>
              <p:cNvSpPr txBox="1"/>
              <p:nvPr/>
            </p:nvSpPr>
            <p:spPr>
              <a:xfrm>
                <a:off x="5418002" y="5210962"/>
                <a:ext cx="764571" cy="443078"/>
              </a:xfrm>
              <a:prstGeom prst="rect">
                <a:avLst/>
              </a:prstGeom>
              <a:noFill/>
            </p:spPr>
            <p:txBody>
              <a:bodyPr vert="horz" wrap="square" lIns="85725" tIns="42863" rIns="85725" bIns="42863" rtlCol="0" anchor="ctr" anchorCtr="0">
                <a:noAutofit/>
              </a:bodyPr>
              <a:lstStyle/>
              <a:p>
                <a:pPr algn="ctr"/>
                <a:r>
                  <a:rPr lang="en-US" sz="1500" dirty="0">
                    <a:solidFill>
                      <a:srgbClr val="FFFFFF"/>
                    </a:solidFill>
                    <a:latin typeface="Century Gothic" panose="020B0502020202020204" pitchFamily="34" charset="0"/>
                    <a:cs typeface="Arial" charset="0"/>
                  </a:rPr>
                  <a:t>Jul</a:t>
                </a:r>
              </a:p>
            </p:txBody>
          </p:sp>
          <p:sp>
            <p:nvSpPr>
              <p:cNvPr id="12" name="TextBox 11"/>
              <p:cNvSpPr txBox="1"/>
              <p:nvPr/>
            </p:nvSpPr>
            <p:spPr>
              <a:xfrm>
                <a:off x="6647487" y="5210962"/>
                <a:ext cx="764571" cy="443078"/>
              </a:xfrm>
              <a:prstGeom prst="rect">
                <a:avLst/>
              </a:prstGeom>
              <a:noFill/>
            </p:spPr>
            <p:txBody>
              <a:bodyPr vert="horz" wrap="square" lIns="85725" tIns="42863" rIns="85725" bIns="42863" rtlCol="0" anchor="ctr" anchorCtr="0">
                <a:noAutofit/>
              </a:bodyPr>
              <a:lstStyle/>
              <a:p>
                <a:pPr algn="ctr"/>
                <a:r>
                  <a:rPr lang="en-US" sz="1500" dirty="0">
                    <a:solidFill>
                      <a:srgbClr val="FFFFFF"/>
                    </a:solidFill>
                    <a:latin typeface="Century Gothic" panose="020B0502020202020204" pitchFamily="34" charset="0"/>
                    <a:cs typeface="Arial" charset="0"/>
                  </a:rPr>
                  <a:t>Aug</a:t>
                </a:r>
              </a:p>
            </p:txBody>
          </p:sp>
          <p:sp>
            <p:nvSpPr>
              <p:cNvPr id="18" name="TextBox 17"/>
              <p:cNvSpPr txBox="1"/>
              <p:nvPr/>
            </p:nvSpPr>
            <p:spPr>
              <a:xfrm>
                <a:off x="7854732" y="5210962"/>
                <a:ext cx="764571" cy="443078"/>
              </a:xfrm>
              <a:prstGeom prst="rect">
                <a:avLst/>
              </a:prstGeom>
              <a:noFill/>
            </p:spPr>
            <p:txBody>
              <a:bodyPr vert="horz" wrap="square" lIns="85725" tIns="42863" rIns="85725" bIns="42863" rtlCol="0" anchor="ctr" anchorCtr="0">
                <a:noAutofit/>
              </a:bodyPr>
              <a:lstStyle/>
              <a:p>
                <a:pPr algn="ctr"/>
                <a:r>
                  <a:rPr lang="en-US" sz="1500" dirty="0">
                    <a:solidFill>
                      <a:srgbClr val="FFFFFF"/>
                    </a:solidFill>
                    <a:latin typeface="Century Gothic" panose="020B0502020202020204" pitchFamily="34" charset="0"/>
                    <a:cs typeface="Arial" charset="0"/>
                  </a:rPr>
                  <a:t>Sep</a:t>
                </a:r>
              </a:p>
            </p:txBody>
          </p:sp>
          <p:sp>
            <p:nvSpPr>
              <p:cNvPr id="23" name="TextBox 22"/>
              <p:cNvSpPr txBox="1"/>
              <p:nvPr/>
            </p:nvSpPr>
            <p:spPr>
              <a:xfrm>
                <a:off x="9055845" y="5210962"/>
                <a:ext cx="764571" cy="443078"/>
              </a:xfrm>
              <a:prstGeom prst="rect">
                <a:avLst/>
              </a:prstGeom>
              <a:noFill/>
            </p:spPr>
            <p:txBody>
              <a:bodyPr vert="horz" wrap="square" lIns="85725" tIns="42863" rIns="85725" bIns="42863" rtlCol="0" anchor="ctr" anchorCtr="0">
                <a:noAutofit/>
              </a:bodyPr>
              <a:lstStyle/>
              <a:p>
                <a:pPr algn="ctr"/>
                <a:r>
                  <a:rPr lang="en-US" sz="1500" dirty="0">
                    <a:solidFill>
                      <a:srgbClr val="FFFFFF"/>
                    </a:solidFill>
                    <a:latin typeface="Century Gothic" panose="020B0502020202020204" pitchFamily="34" charset="0"/>
                    <a:cs typeface="Arial" charset="0"/>
                  </a:rPr>
                  <a:t>Oct</a:t>
                </a:r>
              </a:p>
            </p:txBody>
          </p:sp>
          <p:sp>
            <p:nvSpPr>
              <p:cNvPr id="25" name="TextBox 24"/>
              <p:cNvSpPr txBox="1"/>
              <p:nvPr/>
            </p:nvSpPr>
            <p:spPr>
              <a:xfrm>
                <a:off x="10271143" y="5210962"/>
                <a:ext cx="764571" cy="443078"/>
              </a:xfrm>
              <a:prstGeom prst="rect">
                <a:avLst/>
              </a:prstGeom>
              <a:noFill/>
            </p:spPr>
            <p:txBody>
              <a:bodyPr vert="horz" wrap="square" lIns="85725" tIns="42863" rIns="85725" bIns="42863" rtlCol="0" anchor="ctr" anchorCtr="0">
                <a:noAutofit/>
              </a:bodyPr>
              <a:lstStyle/>
              <a:p>
                <a:pPr algn="ctr"/>
                <a:r>
                  <a:rPr lang="en-US" sz="1500" dirty="0">
                    <a:solidFill>
                      <a:srgbClr val="FFFFFF"/>
                    </a:solidFill>
                    <a:latin typeface="Century Gothic" panose="020B0502020202020204" pitchFamily="34" charset="0"/>
                    <a:cs typeface="Arial" charset="0"/>
                  </a:rPr>
                  <a:t>Nov</a:t>
                </a:r>
              </a:p>
            </p:txBody>
          </p:sp>
        </p:grpSp>
      </p:grpSp>
      <p:sp>
        <p:nvSpPr>
          <p:cNvPr id="27" name="Text Placeholder 6"/>
          <p:cNvSpPr txBox="1">
            <a:spLocks/>
          </p:cNvSpPr>
          <p:nvPr/>
        </p:nvSpPr>
        <p:spPr>
          <a:xfrm>
            <a:off x="601118" y="3368967"/>
            <a:ext cx="2218282" cy="1961288"/>
          </a:xfrm>
          <a:prstGeom prst="rect">
            <a:avLst/>
          </a:prstGeom>
          <a:solidFill>
            <a:schemeClr val="accent1">
              <a:lumMod val="60000"/>
              <a:lumOff val="40000"/>
            </a:schemeClr>
          </a:solidFill>
        </p:spPr>
        <p:txBody>
          <a:bodyPr anchor="ct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fontAlgn="ctr">
              <a:lnSpc>
                <a:spcPct val="90000"/>
              </a:lnSpc>
              <a:spcAft>
                <a:spcPts val="0"/>
              </a:spcAft>
              <a:buClrTx/>
              <a:buNone/>
            </a:pPr>
            <a:r>
              <a:rPr lang="en-US" sz="1688" b="1" kern="0" dirty="0" smtClean="0">
                <a:solidFill>
                  <a:schemeClr val="bg1"/>
                </a:solidFill>
                <a:latin typeface="Century Gothic" panose="020B0502020202020204" pitchFamily="34" charset="0"/>
              </a:rPr>
              <a:t>Mar – Apr </a:t>
            </a:r>
            <a:br>
              <a:rPr lang="en-US" sz="1688" b="1" kern="0" dirty="0" smtClean="0">
                <a:solidFill>
                  <a:schemeClr val="bg1"/>
                </a:solidFill>
                <a:latin typeface="Century Gothic" panose="020B0502020202020204" pitchFamily="34" charset="0"/>
              </a:rPr>
            </a:br>
            <a:r>
              <a:rPr lang="en-US" sz="1688" kern="0" dirty="0" smtClean="0">
                <a:latin typeface="Century Gothic" panose="020B0502020202020204" pitchFamily="34" charset="0"/>
              </a:rPr>
              <a:t>Analyzed and resolved exclusions using a cross-functional USPS HQ team working with mailers &amp; postal sites</a:t>
            </a:r>
            <a:endParaRPr lang="en-US" sz="1688" kern="0" dirty="0">
              <a:latin typeface="Century Gothic" panose="020B0502020202020204" pitchFamily="34" charset="0"/>
            </a:endParaRPr>
          </a:p>
        </p:txBody>
      </p:sp>
      <p:sp>
        <p:nvSpPr>
          <p:cNvPr id="28" name="Text Placeholder 6"/>
          <p:cNvSpPr txBox="1">
            <a:spLocks/>
          </p:cNvSpPr>
          <p:nvPr/>
        </p:nvSpPr>
        <p:spPr>
          <a:xfrm>
            <a:off x="2648018" y="1672257"/>
            <a:ext cx="1984964" cy="1549617"/>
          </a:xfrm>
          <a:prstGeom prst="rect">
            <a:avLst/>
          </a:prstGeom>
          <a:solidFill>
            <a:schemeClr val="accent1">
              <a:lumMod val="60000"/>
              <a:lumOff val="40000"/>
            </a:schemeClr>
          </a:solidFill>
        </p:spPr>
        <p:txBody>
          <a:bodyPr anchor="ct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fontAlgn="ctr">
              <a:lnSpc>
                <a:spcPct val="90000"/>
              </a:lnSpc>
              <a:spcAft>
                <a:spcPts val="0"/>
              </a:spcAft>
              <a:buClrTx/>
              <a:buNone/>
            </a:pPr>
            <a:r>
              <a:rPr lang="en-US" sz="1688" b="1" kern="0" dirty="0" smtClean="0">
                <a:solidFill>
                  <a:schemeClr val="bg1"/>
                </a:solidFill>
                <a:latin typeface="Century Gothic" panose="020B0502020202020204" pitchFamily="34" charset="0"/>
              </a:rPr>
              <a:t>May-Jun </a:t>
            </a:r>
            <a:br>
              <a:rPr lang="en-US" sz="1688" b="1" kern="0" dirty="0" smtClean="0">
                <a:solidFill>
                  <a:schemeClr val="bg1"/>
                </a:solidFill>
                <a:latin typeface="Century Gothic" panose="020B0502020202020204" pitchFamily="34" charset="0"/>
              </a:rPr>
            </a:br>
            <a:r>
              <a:rPr lang="en-US" sz="1688" kern="0" dirty="0" smtClean="0">
                <a:latin typeface="Century Gothic" panose="020B0502020202020204" pitchFamily="34" charset="0"/>
              </a:rPr>
              <a:t>Developed two tools to  replicate team successes to Field operations</a:t>
            </a:r>
            <a:endParaRPr lang="en-US" sz="1688" kern="0" dirty="0">
              <a:latin typeface="Century Gothic" panose="020B0502020202020204" pitchFamily="34" charset="0"/>
            </a:endParaRPr>
          </a:p>
        </p:txBody>
      </p:sp>
      <p:sp>
        <p:nvSpPr>
          <p:cNvPr id="29" name="Text Placeholder 6"/>
          <p:cNvSpPr txBox="1">
            <a:spLocks/>
          </p:cNvSpPr>
          <p:nvPr/>
        </p:nvSpPr>
        <p:spPr>
          <a:xfrm>
            <a:off x="4909717" y="2869983"/>
            <a:ext cx="1872083" cy="1778217"/>
          </a:xfrm>
          <a:prstGeom prst="rect">
            <a:avLst/>
          </a:prstGeom>
          <a:solidFill>
            <a:schemeClr val="accent1">
              <a:lumMod val="60000"/>
              <a:lumOff val="40000"/>
            </a:schemeClr>
          </a:solidFill>
        </p:spPr>
        <p:txBody>
          <a:bodyPr anchor="ct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fontAlgn="ctr">
              <a:lnSpc>
                <a:spcPct val="90000"/>
              </a:lnSpc>
              <a:spcAft>
                <a:spcPts val="0"/>
              </a:spcAft>
              <a:buClrTx/>
              <a:buNone/>
            </a:pPr>
            <a:r>
              <a:rPr lang="en-US" sz="1688" b="1" kern="0" dirty="0" smtClean="0">
                <a:solidFill>
                  <a:schemeClr val="bg1"/>
                </a:solidFill>
                <a:latin typeface="Century Gothic" panose="020B0502020202020204" pitchFamily="34" charset="0"/>
              </a:rPr>
              <a:t>Aug-Sep </a:t>
            </a:r>
            <a:r>
              <a:rPr lang="en-US" sz="1688" kern="0" dirty="0" smtClean="0">
                <a:latin typeface="Century Gothic" panose="020B0502020202020204" pitchFamily="34" charset="0"/>
              </a:rPr>
              <a:t>National kick-off for District engagement with the tools to decrease exclusions</a:t>
            </a:r>
            <a:endParaRPr lang="en-US" sz="1688" kern="0" dirty="0">
              <a:latin typeface="Century Gothic" panose="020B0502020202020204" pitchFamily="34" charset="0"/>
            </a:endParaRPr>
          </a:p>
        </p:txBody>
      </p:sp>
      <p:sp>
        <p:nvSpPr>
          <p:cNvPr id="30" name="Text Placeholder 6"/>
          <p:cNvSpPr txBox="1">
            <a:spLocks/>
          </p:cNvSpPr>
          <p:nvPr/>
        </p:nvSpPr>
        <p:spPr>
          <a:xfrm>
            <a:off x="601119" y="1443657"/>
            <a:ext cx="1495700" cy="1778217"/>
          </a:xfrm>
          <a:prstGeom prst="rect">
            <a:avLst/>
          </a:prstGeom>
          <a:solidFill>
            <a:schemeClr val="accent1">
              <a:lumMod val="60000"/>
              <a:lumOff val="40000"/>
            </a:schemeClr>
          </a:solidFill>
        </p:spPr>
        <p:txBody>
          <a:bodyPr anchor="ct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fontAlgn="ctr">
              <a:lnSpc>
                <a:spcPct val="90000"/>
              </a:lnSpc>
              <a:spcAft>
                <a:spcPts val="0"/>
              </a:spcAft>
              <a:buClrTx/>
              <a:buNone/>
            </a:pPr>
            <a:r>
              <a:rPr lang="en-US" sz="1688" b="1" kern="0" dirty="0" smtClean="0">
                <a:solidFill>
                  <a:schemeClr val="bg1"/>
                </a:solidFill>
                <a:latin typeface="Century Gothic" panose="020B0502020202020204" pitchFamily="34" charset="0"/>
              </a:rPr>
              <a:t>Mar </a:t>
            </a:r>
            <a:r>
              <a:rPr lang="en-US" sz="1688" kern="0" dirty="0" smtClean="0">
                <a:latin typeface="Century Gothic" panose="020B0502020202020204" pitchFamily="34" charset="0"/>
              </a:rPr>
              <a:t>Compiled the top 3 exclusion reasons for each mail class/shape </a:t>
            </a:r>
            <a:endParaRPr lang="en-US" sz="1688" kern="0" dirty="0">
              <a:latin typeface="Century Gothic" panose="020B0502020202020204" pitchFamily="34" charset="0"/>
            </a:endParaRPr>
          </a:p>
        </p:txBody>
      </p:sp>
      <p:sp>
        <p:nvSpPr>
          <p:cNvPr id="31" name="Text Placeholder 6"/>
          <p:cNvSpPr txBox="1">
            <a:spLocks/>
          </p:cNvSpPr>
          <p:nvPr/>
        </p:nvSpPr>
        <p:spPr>
          <a:xfrm>
            <a:off x="2979885" y="3831233"/>
            <a:ext cx="1653097" cy="1045808"/>
          </a:xfrm>
          <a:prstGeom prst="rect">
            <a:avLst/>
          </a:prstGeom>
          <a:solidFill>
            <a:schemeClr val="accent1">
              <a:lumMod val="60000"/>
              <a:lumOff val="40000"/>
            </a:schemeClr>
          </a:solidFill>
        </p:spPr>
        <p:txBody>
          <a:bodyPr anchor="ct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fontAlgn="ctr">
              <a:lnSpc>
                <a:spcPct val="90000"/>
              </a:lnSpc>
              <a:spcAft>
                <a:spcPts val="0"/>
              </a:spcAft>
              <a:buClrTx/>
              <a:buNone/>
            </a:pPr>
            <a:r>
              <a:rPr lang="en-US" sz="1688" b="1" kern="0" dirty="0" smtClean="0">
                <a:solidFill>
                  <a:schemeClr val="bg1"/>
                </a:solidFill>
                <a:latin typeface="Century Gothic" panose="020B0502020202020204" pitchFamily="34" charset="0"/>
              </a:rPr>
              <a:t>May-Jun</a:t>
            </a:r>
            <a:br>
              <a:rPr lang="en-US" sz="1688" b="1" kern="0" dirty="0" smtClean="0">
                <a:solidFill>
                  <a:schemeClr val="bg1"/>
                </a:solidFill>
                <a:latin typeface="Century Gothic" panose="020B0502020202020204" pitchFamily="34" charset="0"/>
              </a:rPr>
            </a:br>
            <a:r>
              <a:rPr lang="en-US" sz="1688" kern="0" dirty="0" smtClean="0">
                <a:latin typeface="Century Gothic" panose="020B0502020202020204" pitchFamily="34" charset="0"/>
              </a:rPr>
              <a:t>Pilot tested the two tools in the Field</a:t>
            </a:r>
            <a:endParaRPr lang="en-US" sz="1688" kern="0" dirty="0">
              <a:latin typeface="Century Gothic" panose="020B0502020202020204" pitchFamily="34" charset="0"/>
            </a:endParaRPr>
          </a:p>
        </p:txBody>
      </p:sp>
      <p:sp>
        <p:nvSpPr>
          <p:cNvPr id="32" name="Text Placeholder 6"/>
          <p:cNvSpPr txBox="1">
            <a:spLocks/>
          </p:cNvSpPr>
          <p:nvPr/>
        </p:nvSpPr>
        <p:spPr>
          <a:xfrm>
            <a:off x="6234963" y="1130836"/>
            <a:ext cx="2375636" cy="1066800"/>
          </a:xfrm>
          <a:prstGeom prst="rect">
            <a:avLst/>
          </a:prstGeom>
          <a:solidFill>
            <a:schemeClr val="accent1">
              <a:lumMod val="60000"/>
              <a:lumOff val="40000"/>
            </a:schemeClr>
          </a:solidFill>
        </p:spPr>
        <p:txBody>
          <a:bodyPr anchor="ct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fontAlgn="ctr">
              <a:lnSpc>
                <a:spcPct val="90000"/>
              </a:lnSpc>
              <a:spcAft>
                <a:spcPts val="0"/>
              </a:spcAft>
              <a:buClrTx/>
              <a:buNone/>
            </a:pPr>
            <a:r>
              <a:rPr lang="en-US" sz="1688" b="1" kern="0" smtClean="0">
                <a:solidFill>
                  <a:schemeClr val="bg1"/>
                </a:solidFill>
                <a:latin typeface="Century Gothic" panose="020B0502020202020204" pitchFamily="34" charset="0"/>
              </a:rPr>
              <a:t>Oct - Ongoing</a:t>
            </a:r>
            <a:br>
              <a:rPr lang="en-US" sz="1688" b="1" kern="0" smtClean="0">
                <a:solidFill>
                  <a:schemeClr val="bg1"/>
                </a:solidFill>
                <a:latin typeface="Century Gothic" panose="020B0502020202020204" pitchFamily="34" charset="0"/>
              </a:rPr>
            </a:br>
            <a:r>
              <a:rPr lang="en-US" sz="1688" kern="0" smtClean="0">
                <a:latin typeface="Century Gothic" panose="020B0502020202020204" pitchFamily="34" charset="0"/>
              </a:rPr>
              <a:t>Field use of tools to decrease exclusions throughout FY 2018</a:t>
            </a:r>
            <a:endParaRPr lang="en-US" sz="1688" kern="0" dirty="0">
              <a:latin typeface="Century Gothic" panose="020B0502020202020204" pitchFamily="34" charset="0"/>
            </a:endParaRPr>
          </a:p>
        </p:txBody>
      </p:sp>
      <p:sp>
        <p:nvSpPr>
          <p:cNvPr id="33" name="Text Placeholder 6"/>
          <p:cNvSpPr txBox="1">
            <a:spLocks/>
          </p:cNvSpPr>
          <p:nvPr/>
        </p:nvSpPr>
        <p:spPr>
          <a:xfrm>
            <a:off x="7158606" y="2362200"/>
            <a:ext cx="1447799" cy="1258503"/>
          </a:xfrm>
          <a:prstGeom prst="rect">
            <a:avLst/>
          </a:prstGeom>
          <a:solidFill>
            <a:schemeClr val="accent1">
              <a:lumMod val="60000"/>
              <a:lumOff val="40000"/>
            </a:schemeClr>
          </a:solidFill>
        </p:spPr>
        <p:txBody>
          <a:bodyPr anchor="ct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fontAlgn="ctr">
              <a:lnSpc>
                <a:spcPct val="90000"/>
              </a:lnSpc>
              <a:spcAft>
                <a:spcPts val="0"/>
              </a:spcAft>
              <a:buClrTx/>
              <a:buNone/>
            </a:pPr>
            <a:r>
              <a:rPr lang="en-US" sz="1688" b="1" kern="0" dirty="0" smtClean="0">
                <a:solidFill>
                  <a:schemeClr val="bg1"/>
                </a:solidFill>
                <a:latin typeface="Century Gothic" panose="020B0502020202020204" pitchFamily="34" charset="0"/>
              </a:rPr>
              <a:t>Nov</a:t>
            </a:r>
            <a:br>
              <a:rPr lang="en-US" sz="1688" b="1" kern="0" dirty="0" smtClean="0">
                <a:solidFill>
                  <a:schemeClr val="bg1"/>
                </a:solidFill>
                <a:latin typeface="Century Gothic" panose="020B0502020202020204" pitchFamily="34" charset="0"/>
              </a:rPr>
            </a:br>
            <a:r>
              <a:rPr lang="en-US" sz="1688" kern="0" dirty="0" smtClean="0">
                <a:latin typeface="Century Gothic" panose="020B0502020202020204" pitchFamily="34" charset="0"/>
              </a:rPr>
              <a:t>L601 labeling list updated for NDC EPFED</a:t>
            </a:r>
            <a:endParaRPr lang="en-US" sz="1688" kern="0" dirty="0">
              <a:latin typeface="Century Gothic" panose="020B0502020202020204" pitchFamily="34" charset="0"/>
            </a:endParaRPr>
          </a:p>
        </p:txBody>
      </p:sp>
      <p:sp>
        <p:nvSpPr>
          <p:cNvPr id="34" name="Text Placeholder 6"/>
          <p:cNvSpPr txBox="1">
            <a:spLocks/>
          </p:cNvSpPr>
          <p:nvPr/>
        </p:nvSpPr>
        <p:spPr>
          <a:xfrm>
            <a:off x="7162801" y="3782728"/>
            <a:ext cx="1447799" cy="1551272"/>
          </a:xfrm>
          <a:prstGeom prst="rect">
            <a:avLst/>
          </a:prstGeom>
          <a:solidFill>
            <a:schemeClr val="accent1">
              <a:lumMod val="60000"/>
              <a:lumOff val="40000"/>
            </a:schemeClr>
          </a:solidFill>
        </p:spPr>
        <p:txBody>
          <a:bodyPr anchor="ct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fontAlgn="ctr">
              <a:lnSpc>
                <a:spcPct val="90000"/>
              </a:lnSpc>
              <a:spcAft>
                <a:spcPts val="0"/>
              </a:spcAft>
              <a:buClrTx/>
              <a:buNone/>
            </a:pPr>
            <a:r>
              <a:rPr lang="en-US" sz="1688" b="1" kern="0" dirty="0" smtClean="0">
                <a:solidFill>
                  <a:schemeClr val="bg1"/>
                </a:solidFill>
                <a:latin typeface="Century Gothic" panose="020B0502020202020204" pitchFamily="34" charset="0"/>
              </a:rPr>
              <a:t>Nov</a:t>
            </a:r>
            <a:br>
              <a:rPr lang="en-US" sz="1688" b="1" kern="0" dirty="0" smtClean="0">
                <a:solidFill>
                  <a:schemeClr val="bg1"/>
                </a:solidFill>
                <a:latin typeface="Century Gothic" panose="020B0502020202020204" pitchFamily="34" charset="0"/>
              </a:rPr>
            </a:br>
            <a:r>
              <a:rPr lang="en-US" sz="1688" kern="0" dirty="0" smtClean="0">
                <a:latin typeface="Century Gothic" panose="020B0502020202020204" pitchFamily="34" charset="0"/>
              </a:rPr>
              <a:t>Update to Southern Area STC facility reference</a:t>
            </a:r>
            <a:endParaRPr lang="en-US" sz="1688" kern="0" dirty="0">
              <a:latin typeface="Century Gothic" panose="020B0502020202020204" pitchFamily="34" charset="0"/>
            </a:endParaRPr>
          </a:p>
        </p:txBody>
      </p:sp>
    </p:spTree>
    <p:extLst>
      <p:ext uri="{BB962C8B-B14F-4D97-AF65-F5344CB8AC3E}">
        <p14:creationId xmlns:p14="http://schemas.microsoft.com/office/powerpoint/2010/main" val="369216299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714625" y="2974646"/>
            <a:ext cx="3714750" cy="642938"/>
          </a:xfrm>
        </p:spPr>
        <p:txBody>
          <a:bodyPr/>
          <a:lstStyle/>
          <a:p>
            <a:r>
              <a:rPr lang="en-US" b="1" dirty="0"/>
              <a:t>Mail In Measurement</a:t>
            </a:r>
          </a:p>
          <a:p>
            <a:r>
              <a:rPr lang="en-US" altLang="en-US" dirty="0"/>
              <a:t>Periodicals</a:t>
            </a:r>
          </a:p>
        </p:txBody>
      </p:sp>
    </p:spTree>
    <p:extLst>
      <p:ext uri="{BB962C8B-B14F-4D97-AF65-F5344CB8AC3E}">
        <p14:creationId xmlns:p14="http://schemas.microsoft.com/office/powerpoint/2010/main" val="106721995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FY17 Q4 Commercial Mail Volume</a:t>
            </a:r>
            <a:br>
              <a:rPr lang="en-US" altLang="en-US" dirty="0"/>
            </a:br>
            <a:r>
              <a:rPr lang="en-US" altLang="en-US" sz="1800" b="0" dirty="0"/>
              <a:t>Mail In Measurement</a:t>
            </a:r>
            <a:endParaRPr lang="en-US" sz="1200" b="0" dirty="0"/>
          </a:p>
        </p:txBody>
      </p:sp>
      <p:sp>
        <p:nvSpPr>
          <p:cNvPr id="3" name="Text Placeholder 2"/>
          <p:cNvSpPr>
            <a:spLocks noGrp="1"/>
          </p:cNvSpPr>
          <p:nvPr>
            <p:ph type="body" sz="quarter" idx="14"/>
          </p:nvPr>
        </p:nvSpPr>
        <p:spPr/>
        <p:txBody>
          <a:bodyPr/>
          <a:lstStyle/>
          <a:p>
            <a:r>
              <a:rPr lang="en-US" dirty="0"/>
              <a:t>In FY17 Q4, over 77% of Full-Service mail was in Measurement</a:t>
            </a:r>
          </a:p>
        </p:txBody>
      </p:sp>
      <p:graphicFrame>
        <p:nvGraphicFramePr>
          <p:cNvPr id="7" name="Table 6"/>
          <p:cNvGraphicFramePr>
            <a:graphicFrameLocks noGrp="1"/>
          </p:cNvGraphicFramePr>
          <p:nvPr>
            <p:extLst/>
          </p:nvPr>
        </p:nvGraphicFramePr>
        <p:xfrm>
          <a:off x="392164" y="2040535"/>
          <a:ext cx="8254683" cy="3450052"/>
        </p:xfrm>
        <a:graphic>
          <a:graphicData uri="http://schemas.openxmlformats.org/drawingml/2006/table">
            <a:tbl>
              <a:tblPr firstRow="1" bandRow="1"/>
              <a:tblGrid>
                <a:gridCol w="1361093">
                  <a:extLst>
                    <a:ext uri="{9D8B030D-6E8A-4147-A177-3AD203B41FA5}">
                      <a16:colId xmlns:a16="http://schemas.microsoft.com/office/drawing/2014/main" xmlns="" val="20000"/>
                    </a:ext>
                  </a:extLst>
                </a:gridCol>
                <a:gridCol w="900866">
                  <a:extLst>
                    <a:ext uri="{9D8B030D-6E8A-4147-A177-3AD203B41FA5}">
                      <a16:colId xmlns:a16="http://schemas.microsoft.com/office/drawing/2014/main" xmlns="" val="20001"/>
                    </a:ext>
                  </a:extLst>
                </a:gridCol>
                <a:gridCol w="1194628">
                  <a:extLst>
                    <a:ext uri="{9D8B030D-6E8A-4147-A177-3AD203B41FA5}">
                      <a16:colId xmlns:a16="http://schemas.microsoft.com/office/drawing/2014/main" xmlns="" val="20002"/>
                    </a:ext>
                  </a:extLst>
                </a:gridCol>
                <a:gridCol w="1194628">
                  <a:extLst>
                    <a:ext uri="{9D8B030D-6E8A-4147-A177-3AD203B41FA5}">
                      <a16:colId xmlns:a16="http://schemas.microsoft.com/office/drawing/2014/main" xmlns="" val="20003"/>
                    </a:ext>
                  </a:extLst>
                </a:gridCol>
                <a:gridCol w="1194628">
                  <a:extLst>
                    <a:ext uri="{9D8B030D-6E8A-4147-A177-3AD203B41FA5}">
                      <a16:colId xmlns:a16="http://schemas.microsoft.com/office/drawing/2014/main" xmlns="" val="20004"/>
                    </a:ext>
                  </a:extLst>
                </a:gridCol>
                <a:gridCol w="1194628">
                  <a:extLst>
                    <a:ext uri="{9D8B030D-6E8A-4147-A177-3AD203B41FA5}">
                      <a16:colId xmlns:a16="http://schemas.microsoft.com/office/drawing/2014/main" xmlns="" val="20005"/>
                    </a:ext>
                  </a:extLst>
                </a:gridCol>
                <a:gridCol w="1214212">
                  <a:extLst>
                    <a:ext uri="{9D8B030D-6E8A-4147-A177-3AD203B41FA5}">
                      <a16:colId xmlns:a16="http://schemas.microsoft.com/office/drawing/2014/main" xmlns="" val="20006"/>
                    </a:ext>
                  </a:extLst>
                </a:gridCol>
              </a:tblGrid>
              <a:tr h="530137">
                <a:tc>
                  <a:txBody>
                    <a:bodyPr/>
                    <a:lstStyle/>
                    <a:p>
                      <a:pPr algn="ctr" rtl="0" fontAlgn="ctr"/>
                      <a:r>
                        <a:rPr lang="en-US" sz="1200" b="1" i="0" u="none" strike="noStrike" dirty="0">
                          <a:solidFill>
                            <a:srgbClr val="FFFFFF"/>
                          </a:solidFill>
                          <a:effectLst/>
                          <a:latin typeface="Calibri" panose="020F0502020204030204" pitchFamily="34" charset="0"/>
                        </a:rPr>
                        <a:t>Mail Class</a:t>
                      </a:r>
                    </a:p>
                  </a:txBody>
                  <a:tcPr marL="5613" marR="5613" marT="56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US" sz="1200" b="1" i="0" u="none" strike="noStrike" dirty="0">
                          <a:solidFill>
                            <a:srgbClr val="FFFFFF"/>
                          </a:solidFill>
                          <a:effectLst/>
                          <a:latin typeface="Calibri" panose="020F0502020204030204" pitchFamily="34" charset="0"/>
                        </a:rPr>
                        <a:t>Mail Shape</a:t>
                      </a:r>
                    </a:p>
                  </a:txBody>
                  <a:tcPr marL="5613" marR="5613" marT="56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US" sz="1200" b="1" i="0" u="none" strike="noStrike" dirty="0">
                          <a:solidFill>
                            <a:srgbClr val="FFFFFF"/>
                          </a:solidFill>
                          <a:effectLst/>
                          <a:latin typeface="Calibri" panose="020F0502020204030204" pitchFamily="34" charset="0"/>
                        </a:rPr>
                        <a:t>Commercial</a:t>
                      </a:r>
                    </a:p>
                  </a:txBody>
                  <a:tcPr marL="5613" marR="5613" marT="56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US" sz="1200" b="1" i="0" u="none" strike="noStrike" dirty="0">
                          <a:solidFill>
                            <a:srgbClr val="FFFFFF"/>
                          </a:solidFill>
                          <a:effectLst/>
                          <a:latin typeface="Calibri" panose="020F0502020204030204" pitchFamily="34" charset="0"/>
                        </a:rPr>
                        <a:t>Full-Service Eligible</a:t>
                      </a:r>
                    </a:p>
                  </a:txBody>
                  <a:tcPr marL="5613" marR="5613" marT="56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US" sz="1200" b="1" i="0" u="none" strike="noStrike" dirty="0">
                          <a:solidFill>
                            <a:srgbClr val="FFFFFF"/>
                          </a:solidFill>
                          <a:effectLst/>
                          <a:latin typeface="Calibri" panose="020F0502020204030204" pitchFamily="34" charset="0"/>
                        </a:rPr>
                        <a:t>Full-Service</a:t>
                      </a:r>
                    </a:p>
                  </a:txBody>
                  <a:tcPr marL="5613" marR="5613" marT="56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US" sz="1200" b="1" i="0" u="none" strike="noStrike" dirty="0">
                          <a:solidFill>
                            <a:srgbClr val="FFFFFF"/>
                          </a:solidFill>
                          <a:effectLst/>
                          <a:latin typeface="Calibri" panose="020F0502020204030204" pitchFamily="34" charset="0"/>
                        </a:rPr>
                        <a:t>In Measurement</a:t>
                      </a:r>
                    </a:p>
                  </a:txBody>
                  <a:tcPr marL="5613" marR="5613" marT="56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US" sz="1200" b="1" i="0" u="none" strike="noStrike" dirty="0">
                          <a:solidFill>
                            <a:srgbClr val="FFFFFF"/>
                          </a:solidFill>
                          <a:effectLst/>
                          <a:latin typeface="Calibri" panose="020F0502020204030204" pitchFamily="34" charset="0"/>
                        </a:rPr>
                        <a:t> % of Full-Service </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In Measurement</a:t>
                      </a:r>
                    </a:p>
                  </a:txBody>
                  <a:tcPr marL="5613" marR="5613" marT="561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xmlns="" val="10000"/>
                  </a:ext>
                </a:extLst>
              </a:tr>
              <a:tr h="492661">
                <a:tc>
                  <a:txBody>
                    <a:bodyPr/>
                    <a:lstStyle/>
                    <a:p>
                      <a:pPr algn="ctr" rtl="0" fontAlgn="ctr"/>
                      <a:r>
                        <a:rPr lang="en-US" sz="1100" b="0" i="0" u="none" strike="noStrike" dirty="0">
                          <a:solidFill>
                            <a:srgbClr val="000000"/>
                          </a:solidFill>
                          <a:effectLst/>
                          <a:latin typeface="Calibri" panose="020F0502020204030204" pitchFamily="34" charset="0"/>
                        </a:rPr>
                        <a:t>First Class Presort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100" b="0" i="0" u="none" strike="noStrike" dirty="0">
                          <a:solidFill>
                            <a:srgbClr val="000000"/>
                          </a:solidFill>
                          <a:effectLst/>
                          <a:latin typeface="Calibri" panose="020F0502020204030204" pitchFamily="34" charset="0"/>
                        </a:rPr>
                        <a:t>Letter/Card</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9,157,518,125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8,791,290,029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8,282,380,822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6,011,484,249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72.58%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xmlns="" val="10001"/>
                  </a:ext>
                </a:extLst>
              </a:tr>
              <a:tr h="480644">
                <a:tc>
                  <a:txBody>
                    <a:bodyPr/>
                    <a:lstStyle/>
                    <a:p>
                      <a:pPr algn="ctr" rtl="0" fontAlgn="ctr"/>
                      <a:r>
                        <a:rPr lang="en-US" sz="1100" b="0" i="0" u="none" strike="noStrike" dirty="0">
                          <a:solidFill>
                            <a:srgbClr val="000000"/>
                          </a:solidFill>
                          <a:effectLst/>
                          <a:latin typeface="Calibri" panose="020F0502020204030204" pitchFamily="34" charset="0"/>
                        </a:rPr>
                        <a:t>First Class Presort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100" b="0" i="0" u="none" strike="noStrike" dirty="0">
                          <a:solidFill>
                            <a:srgbClr val="000000"/>
                          </a:solidFill>
                          <a:effectLst/>
                          <a:latin typeface="Calibri" panose="020F0502020204030204" pitchFamily="34" charset="0"/>
                        </a:rPr>
                        <a:t>Flat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0" i="0" u="none" strike="noStrike">
                          <a:solidFill>
                            <a:srgbClr val="000000"/>
                          </a:solidFill>
                          <a:effectLst/>
                          <a:latin typeface="Calibri" panose="020F0502020204030204" pitchFamily="34" charset="0"/>
                        </a:rPr>
                        <a:t>148,064,258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0" i="0" u="none" strike="noStrike">
                          <a:solidFill>
                            <a:srgbClr val="000000"/>
                          </a:solidFill>
                          <a:effectLst/>
                          <a:latin typeface="Calibri" panose="020F0502020204030204" pitchFamily="34" charset="0"/>
                        </a:rPr>
                        <a:t>131,624,600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0" i="0" u="none" strike="noStrike">
                          <a:solidFill>
                            <a:srgbClr val="000000"/>
                          </a:solidFill>
                          <a:effectLst/>
                          <a:latin typeface="Calibri" panose="020F0502020204030204" pitchFamily="34" charset="0"/>
                        </a:rPr>
                        <a:t>111,737,817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0" i="0" u="none" strike="noStrike">
                          <a:solidFill>
                            <a:srgbClr val="000000"/>
                          </a:solidFill>
                          <a:effectLst/>
                          <a:latin typeface="Calibri" panose="020F0502020204030204" pitchFamily="34" charset="0"/>
                        </a:rPr>
                        <a:t>78,096,181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0" i="0" u="none" strike="noStrike">
                          <a:solidFill>
                            <a:srgbClr val="000000"/>
                          </a:solidFill>
                          <a:effectLst/>
                          <a:latin typeface="Calibri" panose="020F0502020204030204" pitchFamily="34" charset="0"/>
                        </a:rPr>
                        <a:t>69.89%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xmlns="" val="10002"/>
                  </a:ext>
                </a:extLst>
              </a:tr>
              <a:tr h="492661">
                <a:tc>
                  <a:txBody>
                    <a:bodyPr/>
                    <a:lstStyle/>
                    <a:p>
                      <a:pPr algn="ctr" rtl="0" fontAlgn="ctr"/>
                      <a:r>
                        <a:rPr lang="en-US" sz="1100" b="0" i="0" u="none" strike="noStrike" dirty="0">
                          <a:solidFill>
                            <a:srgbClr val="000000"/>
                          </a:solidFill>
                          <a:effectLst/>
                          <a:latin typeface="Calibri" panose="020F0502020204030204" pitchFamily="34" charset="0"/>
                        </a:rPr>
                        <a:t>USPS Marketing</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100" b="0" i="0" u="none" strike="noStrike" dirty="0">
                          <a:solidFill>
                            <a:srgbClr val="000000"/>
                          </a:solidFill>
                          <a:effectLst/>
                          <a:latin typeface="Calibri" panose="020F0502020204030204" pitchFamily="34" charset="0"/>
                        </a:rPr>
                        <a:t>Letter</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12,807,440,978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12,553,844,307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11,672,730,146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9,617,141,505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82.39%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xmlns="" val="10003"/>
                  </a:ext>
                </a:extLst>
              </a:tr>
              <a:tr h="480644">
                <a:tc>
                  <a:txBody>
                    <a:bodyPr/>
                    <a:lstStyle/>
                    <a:p>
                      <a:pPr algn="ctr" rtl="0" fontAlgn="ctr"/>
                      <a:r>
                        <a:rPr lang="en-US" sz="1100" b="0" i="0" u="none" strike="noStrike" dirty="0">
                          <a:solidFill>
                            <a:srgbClr val="000000"/>
                          </a:solidFill>
                          <a:effectLst/>
                          <a:latin typeface="Calibri" panose="020F0502020204030204" pitchFamily="34" charset="0"/>
                        </a:rPr>
                        <a:t>USPS Marketing</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100" b="0" i="0" u="none" strike="noStrike" dirty="0">
                          <a:solidFill>
                            <a:srgbClr val="000000"/>
                          </a:solidFill>
                          <a:effectLst/>
                          <a:latin typeface="Calibri" panose="020F0502020204030204" pitchFamily="34" charset="0"/>
                        </a:rPr>
                        <a:t>Flat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0" i="0" u="none" strike="noStrike">
                          <a:solidFill>
                            <a:srgbClr val="000000"/>
                          </a:solidFill>
                          <a:effectLst/>
                          <a:latin typeface="Calibri" panose="020F0502020204030204" pitchFamily="34" charset="0"/>
                        </a:rPr>
                        <a:t>5,318,758,209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0" i="0" u="none" strike="noStrike">
                          <a:solidFill>
                            <a:srgbClr val="000000"/>
                          </a:solidFill>
                          <a:effectLst/>
                          <a:latin typeface="Calibri" panose="020F0502020204030204" pitchFamily="34" charset="0"/>
                        </a:rPr>
                        <a:t>3,168,917,836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0" i="0" u="none" strike="noStrike">
                          <a:solidFill>
                            <a:srgbClr val="000000"/>
                          </a:solidFill>
                          <a:effectLst/>
                          <a:latin typeface="Calibri" panose="020F0502020204030204" pitchFamily="34" charset="0"/>
                        </a:rPr>
                        <a:t>2,811,131,442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0" i="0" u="none" strike="noStrike">
                          <a:solidFill>
                            <a:srgbClr val="000000"/>
                          </a:solidFill>
                          <a:effectLst/>
                          <a:latin typeface="Calibri" panose="020F0502020204030204" pitchFamily="34" charset="0"/>
                        </a:rPr>
                        <a:t>2,152,861,434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0" i="0" u="none" strike="noStrike">
                          <a:solidFill>
                            <a:srgbClr val="000000"/>
                          </a:solidFill>
                          <a:effectLst/>
                          <a:latin typeface="Calibri" panose="020F0502020204030204" pitchFamily="34" charset="0"/>
                        </a:rPr>
                        <a:t>76.58%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xmlns="" val="10004"/>
                  </a:ext>
                </a:extLst>
              </a:tr>
              <a:tr h="492661">
                <a:tc>
                  <a:txBody>
                    <a:bodyPr/>
                    <a:lstStyle/>
                    <a:p>
                      <a:pPr algn="ctr" rtl="0" fontAlgn="ctr"/>
                      <a:r>
                        <a:rPr lang="en-US" sz="1100" b="0" i="0" u="none" strike="noStrike" dirty="0">
                          <a:solidFill>
                            <a:srgbClr val="000000"/>
                          </a:solidFill>
                          <a:effectLst/>
                          <a:latin typeface="Calibri" panose="020F0502020204030204" pitchFamily="34" charset="0"/>
                        </a:rPr>
                        <a:t>Periodicals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100" b="0" i="0" u="none" strike="noStrike" dirty="0">
                          <a:solidFill>
                            <a:srgbClr val="000000"/>
                          </a:solidFill>
                          <a:effectLst/>
                          <a:latin typeface="Calibri" panose="020F0502020204030204" pitchFamily="34" charset="0"/>
                        </a:rPr>
                        <a:t>Flat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1,156,658,810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1,112,049,671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948,885,655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692,671,328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rtl="0" fontAlgn="ctr"/>
                      <a:r>
                        <a:rPr lang="en-US" sz="1200" b="0" i="0" u="none" strike="noStrike">
                          <a:solidFill>
                            <a:srgbClr val="000000"/>
                          </a:solidFill>
                          <a:effectLst/>
                          <a:latin typeface="Calibri" panose="020F0502020204030204" pitchFamily="34" charset="0"/>
                        </a:rPr>
                        <a:t>73.00%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xmlns="" val="10005"/>
                  </a:ext>
                </a:extLst>
              </a:tr>
              <a:tr h="480644">
                <a:tc>
                  <a:txBody>
                    <a:bodyPr/>
                    <a:lstStyle/>
                    <a:p>
                      <a:pPr algn="ctr" rtl="0" fontAlgn="ctr"/>
                      <a:r>
                        <a:rPr lang="en-US" sz="1100" b="1" i="0" u="none" strike="noStrike" dirty="0">
                          <a:solidFill>
                            <a:srgbClr val="000000"/>
                          </a:solidFill>
                          <a:effectLst/>
                          <a:latin typeface="Calibri" panose="020F0502020204030204" pitchFamily="34" charset="0"/>
                        </a:rPr>
                        <a:t>Total</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100" b="0" i="0" u="none" strike="noStrike" dirty="0">
                          <a:solidFill>
                            <a:srgbClr val="000000"/>
                          </a:solidFill>
                          <a:effectLst/>
                          <a:latin typeface="Arial" panose="020B0604020202020204" pitchFamily="34" charset="0"/>
                        </a:rPr>
                        <a:t>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1" i="0" u="none" strike="noStrike">
                          <a:solidFill>
                            <a:srgbClr val="000000"/>
                          </a:solidFill>
                          <a:effectLst/>
                          <a:latin typeface="Calibri" panose="020F0502020204030204" pitchFamily="34" charset="0"/>
                        </a:rPr>
                        <a:t>28,588,440,380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1" i="0" u="none" strike="noStrike">
                          <a:solidFill>
                            <a:srgbClr val="000000"/>
                          </a:solidFill>
                          <a:effectLst/>
                          <a:latin typeface="Calibri" panose="020F0502020204030204" pitchFamily="34" charset="0"/>
                        </a:rPr>
                        <a:t>25,757,726,443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1" i="0" u="none" strike="noStrike">
                          <a:solidFill>
                            <a:srgbClr val="000000"/>
                          </a:solidFill>
                          <a:effectLst/>
                          <a:latin typeface="Calibri" panose="020F0502020204030204" pitchFamily="34" charset="0"/>
                        </a:rPr>
                        <a:t>23,826,865,882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1" i="0" u="none" strike="noStrike">
                          <a:solidFill>
                            <a:srgbClr val="000000"/>
                          </a:solidFill>
                          <a:effectLst/>
                          <a:latin typeface="Calibri" panose="020F0502020204030204" pitchFamily="34" charset="0"/>
                        </a:rPr>
                        <a:t>18,552,254,697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en-US" sz="1200" b="1" i="0" u="none" strike="noStrike" dirty="0">
                          <a:solidFill>
                            <a:srgbClr val="000000"/>
                          </a:solidFill>
                          <a:effectLst/>
                          <a:latin typeface="Calibri" panose="020F0502020204030204" pitchFamily="34" charset="0"/>
                        </a:rPr>
                        <a:t>77.86%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xmlns="" val="10006"/>
                  </a:ext>
                </a:extLst>
              </a:tr>
            </a:tbl>
          </a:graphicData>
        </a:graphic>
      </p:graphicFrame>
      <p:sp>
        <p:nvSpPr>
          <p:cNvPr id="8" name="TextBox 7">
            <a:extLst>
              <a:ext uri="{FF2B5EF4-FFF2-40B4-BE49-F238E27FC236}">
                <a16:creationId xmlns:a16="http://schemas.microsoft.com/office/drawing/2014/main" xmlns="" id="{05B59D3A-22DD-498A-8353-EB3578A2A696}"/>
              </a:ext>
            </a:extLst>
          </p:cNvPr>
          <p:cNvSpPr txBox="1"/>
          <p:nvPr/>
        </p:nvSpPr>
        <p:spPr>
          <a:xfrm>
            <a:off x="381000" y="6458635"/>
            <a:ext cx="5011419" cy="323165"/>
          </a:xfrm>
          <a:prstGeom prst="rect">
            <a:avLst/>
          </a:prstGeom>
          <a:noFill/>
        </p:spPr>
        <p:txBody>
          <a:bodyPr wrap="square" rtlCol="0">
            <a:spAutoFit/>
          </a:bodyPr>
          <a:lstStyle/>
          <a:p>
            <a:pPr>
              <a:buSzPct val="80000"/>
              <a:buFont typeface="Wingdings" pitchFamily="2" charset="2"/>
              <a:buNone/>
            </a:pPr>
            <a:r>
              <a:rPr lang="en-US" altLang="en-US" sz="750" dirty="0">
                <a:solidFill>
                  <a:prstClr val="black"/>
                </a:solidFill>
                <a:latin typeface="Arial"/>
                <a:ea typeface="+mn-ea"/>
                <a:cs typeface="Arial"/>
              </a:rPr>
              <a:t>Note: Metrics are for Mailing Dates 7/1/2017 – 9/30/2017</a:t>
            </a:r>
          </a:p>
          <a:p>
            <a:pPr>
              <a:buSzPct val="80000"/>
              <a:buFont typeface="Wingdings" pitchFamily="2" charset="2"/>
              <a:buNone/>
            </a:pPr>
            <a:r>
              <a:rPr lang="en-US" sz="750" b="1" dirty="0">
                <a:solidFill>
                  <a:prstClr val="black"/>
                </a:solidFill>
                <a:latin typeface="Arial"/>
                <a:ea typeface="+mn-ea"/>
                <a:cs typeface="Arial"/>
              </a:rPr>
              <a:t>          </a:t>
            </a:r>
            <a:r>
              <a:rPr lang="en-US" sz="750" dirty="0">
                <a:solidFill>
                  <a:prstClr val="black"/>
                </a:solidFill>
                <a:latin typeface="Arial"/>
                <a:ea typeface="+mn-ea"/>
                <a:cs typeface="Arial"/>
              </a:rPr>
              <a:t>Commercial and Full-Service Eligible Volumes sourced from PostalOne!</a:t>
            </a:r>
          </a:p>
        </p:txBody>
      </p:sp>
    </p:spTree>
    <p:extLst>
      <p:ext uri="{BB962C8B-B14F-4D97-AF65-F5344CB8AC3E}">
        <p14:creationId xmlns:p14="http://schemas.microsoft.com/office/powerpoint/2010/main" val="400683760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xmlns="" id="{2892A2E4-0840-4F16-B287-0E016F443E9C}"/>
              </a:ext>
            </a:extLst>
          </p:cNvPr>
          <p:cNvGraphicFramePr>
            <a:graphicFrameLocks/>
          </p:cNvGraphicFramePr>
          <p:nvPr>
            <p:extLst/>
          </p:nvPr>
        </p:nvGraphicFramePr>
        <p:xfrm>
          <a:off x="76200" y="1744964"/>
          <a:ext cx="8610601" cy="511067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762000" y="1704201"/>
            <a:ext cx="8153400" cy="276999"/>
          </a:xfrm>
          <a:prstGeom prst="rect">
            <a:avLst/>
          </a:prstGeom>
          <a:noFill/>
        </p:spPr>
        <p:txBody>
          <a:bodyPr wrap="square" rtlCol="0">
            <a:spAutoFit/>
          </a:bodyPr>
          <a:lstStyle/>
          <a:p>
            <a:r>
              <a:rPr lang="en-US" sz="1200" b="1" dirty="0">
                <a:solidFill>
                  <a:srgbClr val="000000"/>
                </a:solidFill>
                <a:latin typeface="Arial"/>
                <a:ea typeface="+mn-ea"/>
                <a:cs typeface="Arial"/>
              </a:rPr>
              <a:t>Note: </a:t>
            </a:r>
            <a:r>
              <a:rPr lang="en-US" sz="1200" dirty="0">
                <a:solidFill>
                  <a:srgbClr val="000000"/>
                </a:solidFill>
                <a:latin typeface="Arial"/>
                <a:ea typeface="+mn-ea"/>
                <a:cs typeface="Arial"/>
              </a:rPr>
              <a:t>Below graph depicts FS Adoption % as an avg. for the quarter; Slide title depicts the % for the latest month.</a:t>
            </a:r>
          </a:p>
        </p:txBody>
      </p:sp>
      <p:sp>
        <p:nvSpPr>
          <p:cNvPr id="3" name="Title 2"/>
          <p:cNvSpPr>
            <a:spLocks noGrp="1"/>
          </p:cNvSpPr>
          <p:nvPr>
            <p:ph type="title"/>
          </p:nvPr>
        </p:nvSpPr>
        <p:spPr/>
        <p:txBody>
          <a:bodyPr/>
          <a:lstStyle/>
          <a:p>
            <a:r>
              <a:rPr lang="en-US" dirty="0"/>
              <a:t>Full Service Mail Trend</a:t>
            </a:r>
          </a:p>
        </p:txBody>
      </p:sp>
      <p:sp>
        <p:nvSpPr>
          <p:cNvPr id="6" name="Text Placeholder 5"/>
          <p:cNvSpPr>
            <a:spLocks noGrp="1"/>
          </p:cNvSpPr>
          <p:nvPr>
            <p:ph type="body" sz="quarter" idx="14"/>
          </p:nvPr>
        </p:nvSpPr>
        <p:spPr>
          <a:xfrm>
            <a:off x="1447800" y="838200"/>
            <a:ext cx="6248400" cy="515938"/>
          </a:xfrm>
        </p:spPr>
        <p:txBody>
          <a:bodyPr/>
          <a:lstStyle/>
          <a:p>
            <a:r>
              <a:rPr lang="en-US" dirty="0"/>
              <a:t>In September 2017, 92% of Commercial mail eligible for Full-Service was Full-Service.</a:t>
            </a:r>
          </a:p>
        </p:txBody>
      </p:sp>
    </p:spTree>
    <p:extLst>
      <p:ext uri="{BB962C8B-B14F-4D97-AF65-F5344CB8AC3E}">
        <p14:creationId xmlns:p14="http://schemas.microsoft.com/office/powerpoint/2010/main" val="4722059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smtClean="0"/>
              <a:t>Manual Bullpen</a:t>
            </a:r>
            <a:endParaRPr lang="en-US" dirty="0"/>
          </a:p>
        </p:txBody>
      </p:sp>
    </p:spTree>
    <p:extLst>
      <p:ext uri="{BB962C8B-B14F-4D97-AF65-F5344CB8AC3E}">
        <p14:creationId xmlns:p14="http://schemas.microsoft.com/office/powerpoint/2010/main" val="104257935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xmlns="" id="{5EB6181A-25D0-42A1-816B-1C55BBCDDA5A}"/>
              </a:ext>
            </a:extLst>
          </p:cNvPr>
          <p:cNvGraphicFramePr>
            <a:graphicFrameLocks/>
          </p:cNvGraphicFramePr>
          <p:nvPr>
            <p:extLst/>
          </p:nvPr>
        </p:nvGraphicFramePr>
        <p:xfrm>
          <a:off x="-237880" y="1907262"/>
          <a:ext cx="5551713" cy="444137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567213" y="3048000"/>
            <a:ext cx="3290888" cy="1015663"/>
          </a:xfrm>
          <a:prstGeom prst="rect">
            <a:avLst/>
          </a:prstGeom>
          <a:noFill/>
          <a:ln w="19050">
            <a:solidFill>
              <a:schemeClr val="tx1"/>
            </a:solidFill>
          </a:ln>
        </p:spPr>
        <p:txBody>
          <a:bodyPr wrap="square" rtlCol="0">
            <a:spAutoFit/>
          </a:bodyPr>
          <a:lstStyle>
            <a:defPPr>
              <a:defRPr lang="en-US"/>
            </a:defPPr>
            <a:lvl1pPr>
              <a:defRPr sz="1200" b="1"/>
            </a:lvl1pPr>
            <a:lvl2pPr marL="628650" lvl="1" indent="-171450">
              <a:buFont typeface="Arial" panose="020B0604020202020204" pitchFamily="34" charset="0"/>
              <a:buChar char="•"/>
              <a:defRPr sz="1200" b="1"/>
            </a:lvl2pPr>
          </a:lstStyle>
          <a:p>
            <a:r>
              <a:rPr lang="en-US">
                <a:solidFill>
                  <a:srgbClr val="000000"/>
                </a:solidFill>
              </a:rPr>
              <a:t>Basic (FS Eligible) Breakdown:	</a:t>
            </a:r>
          </a:p>
          <a:p>
            <a:r>
              <a:rPr lang="en-US" b="0">
                <a:solidFill>
                  <a:srgbClr val="000000"/>
                </a:solidFill>
              </a:rPr>
              <a:t>  •   29% of this mail is associated with 	</a:t>
            </a:r>
          </a:p>
          <a:p>
            <a:r>
              <a:rPr lang="en-US" b="0">
                <a:solidFill>
                  <a:srgbClr val="000000"/>
                </a:solidFill>
              </a:rPr>
              <a:t>      existing Full-Service Mailers	</a:t>
            </a:r>
          </a:p>
          <a:p>
            <a:r>
              <a:rPr lang="en-US" b="0">
                <a:solidFill>
                  <a:srgbClr val="000000"/>
                </a:solidFill>
              </a:rPr>
              <a:t>  •   71% of this mail is associated with 	</a:t>
            </a:r>
          </a:p>
          <a:p>
            <a:r>
              <a:rPr lang="en-US" b="0">
                <a:solidFill>
                  <a:srgbClr val="000000"/>
                </a:solidFill>
              </a:rPr>
              <a:t>      Non Full-Service Mailers </a:t>
            </a:r>
            <a:r>
              <a:rPr lang="en-US" b="0">
                <a:solidFill>
                  <a:srgbClr val="000000"/>
                </a:solidFill>
                <a:latin typeface="Arial" panose="020B0604020202020204" pitchFamily="34" charset="0"/>
              </a:rPr>
              <a:t>	</a:t>
            </a:r>
            <a:endParaRPr lang="en-US" b="0" dirty="0">
              <a:solidFill>
                <a:srgbClr val="000000"/>
              </a:solidFill>
              <a:latin typeface="Arial" panose="020B0604020202020204" pitchFamily="34" charset="0"/>
            </a:endParaRPr>
          </a:p>
        </p:txBody>
      </p:sp>
      <p:cxnSp>
        <p:nvCxnSpPr>
          <p:cNvPr id="9" name="Straight Connector 8"/>
          <p:cNvCxnSpPr>
            <a:cxnSpLocks/>
            <a:endCxn id="8" idx="1"/>
          </p:cNvCxnSpPr>
          <p:nvPr/>
        </p:nvCxnSpPr>
        <p:spPr>
          <a:xfrm>
            <a:off x="1905000" y="3200400"/>
            <a:ext cx="3662213" cy="355432"/>
          </a:xfrm>
          <a:prstGeom prst="line">
            <a:avLst/>
          </a:prstGeom>
          <a:ln w="19050">
            <a:solidFill>
              <a:srgbClr val="FF0000"/>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Periodicals (Flats)</a:t>
            </a:r>
            <a:br>
              <a:rPr lang="en-US" dirty="0"/>
            </a:br>
            <a:r>
              <a:rPr lang="en-US" sz="1800" b="0" dirty="0"/>
              <a:t>Volume In </a:t>
            </a:r>
            <a:r>
              <a:rPr lang="en-US" sz="1800" b="0" dirty="0" smtClean="0"/>
              <a:t>Measurement</a:t>
            </a:r>
            <a:endParaRPr lang="en-US" b="0" dirty="0"/>
          </a:p>
        </p:txBody>
      </p:sp>
      <p:sp>
        <p:nvSpPr>
          <p:cNvPr id="3" name="Text Placeholder 2"/>
          <p:cNvSpPr>
            <a:spLocks noGrp="1"/>
          </p:cNvSpPr>
          <p:nvPr>
            <p:ph type="body" sz="quarter" idx="14"/>
          </p:nvPr>
        </p:nvSpPr>
        <p:spPr>
          <a:xfrm>
            <a:off x="285899" y="838200"/>
            <a:ext cx="8572202" cy="515938"/>
          </a:xfrm>
        </p:spPr>
        <p:txBody>
          <a:bodyPr/>
          <a:lstStyle/>
          <a:p>
            <a:r>
              <a:rPr lang="en-US" dirty="0"/>
              <a:t>In September 2017, 57% of Commercial Periodicals Flats were in measurement. Almost 240 Million pieces were measured</a:t>
            </a:r>
            <a:r>
              <a:rPr lang="en-US" dirty="0" smtClean="0"/>
              <a:t>.</a:t>
            </a:r>
            <a:endParaRPr lang="en-US" dirty="0"/>
          </a:p>
        </p:txBody>
      </p:sp>
    </p:spTree>
    <p:extLst>
      <p:ext uri="{BB962C8B-B14F-4D97-AF65-F5344CB8AC3E}">
        <p14:creationId xmlns:p14="http://schemas.microsoft.com/office/powerpoint/2010/main" val="11848686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nvPr>
        </p:nvGraphicFramePr>
        <p:xfrm>
          <a:off x="5312229" y="1747241"/>
          <a:ext cx="3200402" cy="441960"/>
        </p:xfrm>
        <a:graphic>
          <a:graphicData uri="http://schemas.openxmlformats.org/drawingml/2006/table">
            <a:tbl>
              <a:tblPr>
                <a:tableStyleId>{BC89EF96-8CEA-46FF-86C4-4CE0E7609802}</a:tableStyleId>
              </a:tblPr>
              <a:tblGrid>
                <a:gridCol w="2362200">
                  <a:extLst>
                    <a:ext uri="{9D8B030D-6E8A-4147-A177-3AD203B41FA5}">
                      <a16:colId xmlns:a16="http://schemas.microsoft.com/office/drawing/2014/main" xmlns="" val="20000"/>
                    </a:ext>
                  </a:extLst>
                </a:gridCol>
                <a:gridCol w="838202">
                  <a:extLst>
                    <a:ext uri="{9D8B030D-6E8A-4147-A177-3AD203B41FA5}">
                      <a16:colId xmlns:a16="http://schemas.microsoft.com/office/drawing/2014/main" xmlns="" val="20001"/>
                    </a:ext>
                  </a:extLst>
                </a:gridCol>
              </a:tblGrid>
              <a:tr h="0">
                <a:tc>
                  <a:txBody>
                    <a:bodyPr/>
                    <a:lstStyle/>
                    <a:p>
                      <a:pPr algn="ctr" fontAlgn="ctr"/>
                      <a:r>
                        <a:rPr lang="en-US" sz="1100" b="1" u="none" strike="noStrike" dirty="0">
                          <a:effectLst/>
                        </a:rPr>
                        <a:t>Attributed</a:t>
                      </a:r>
                      <a:r>
                        <a:rPr lang="en-US" sz="1100" b="1" u="none" strike="noStrike" baseline="0" dirty="0">
                          <a:effectLst/>
                        </a:rPr>
                        <a:t> </a:t>
                      </a:r>
                      <a:r>
                        <a:rPr lang="en-US" sz="1100" b="1" u="none" strike="noStrike" dirty="0">
                          <a:effectLst/>
                        </a:rPr>
                        <a:t>to</a:t>
                      </a:r>
                      <a:r>
                        <a:rPr lang="en-US" sz="1100" b="1" u="none" strike="noStrike" baseline="0" dirty="0">
                          <a:effectLst/>
                        </a:rPr>
                        <a:t> </a:t>
                      </a:r>
                      <a:r>
                        <a:rPr lang="en-US" sz="1100" b="1" u="none" strike="noStrike" dirty="0">
                          <a:effectLst/>
                        </a:rPr>
                        <a:t>Mailers</a:t>
                      </a:r>
                      <a:endParaRPr lang="en-US" sz="1100" b="1" i="0" u="none" strike="noStrike" dirty="0">
                        <a:solidFill>
                          <a:srgbClr val="000000"/>
                        </a:solidFill>
                        <a:effectLst/>
                        <a:latin typeface="Calibri"/>
                      </a:endParaRP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16.13%</a:t>
                      </a:r>
                    </a:p>
                  </a:txBody>
                  <a:tcPr marL="7620" marR="7620" marT="7620" anchor="ctr"/>
                </a:tc>
                <a:extLst>
                  <a:ext uri="{0D108BD9-81ED-4DB2-BD59-A6C34878D82A}">
                    <a16:rowId xmlns:a16="http://schemas.microsoft.com/office/drawing/2014/main" xmlns="" val="10000"/>
                  </a:ext>
                </a:extLst>
              </a:tr>
              <a:tr h="190500">
                <a:tc>
                  <a:txBody>
                    <a:bodyPr/>
                    <a:lstStyle/>
                    <a:p>
                      <a:pPr algn="ctr" fontAlgn="ctr"/>
                      <a:r>
                        <a:rPr lang="en-US" sz="1100" b="1" u="none" strike="noStrike" baseline="0">
                          <a:effectLst/>
                        </a:rPr>
                        <a:t>Attributed to USPS / Unknown</a:t>
                      </a:r>
                      <a:endParaRPr lang="en-US" sz="1100" b="1" i="0" u="none" strike="noStrike" dirty="0">
                        <a:solidFill>
                          <a:srgbClr val="000000"/>
                        </a:solidFill>
                        <a:effectLst/>
                        <a:latin typeface="Calibri"/>
                      </a:endParaRP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83.87%</a:t>
                      </a:r>
                    </a:p>
                  </a:txBody>
                  <a:tcPr marL="7620" marR="7620" marT="7620" anchor="ctr"/>
                </a:tc>
                <a:extLst>
                  <a:ext uri="{0D108BD9-81ED-4DB2-BD59-A6C34878D82A}">
                    <a16:rowId xmlns:a16="http://schemas.microsoft.com/office/drawing/2014/main" xmlns="" val="10001"/>
                  </a:ext>
                </a:extLst>
              </a:tr>
            </a:tbl>
          </a:graphicData>
        </a:graphic>
      </p:graphicFrame>
      <p:graphicFrame>
        <p:nvGraphicFramePr>
          <p:cNvPr id="8" name="Table 7"/>
          <p:cNvGraphicFramePr>
            <a:graphicFrameLocks noGrp="1"/>
          </p:cNvGraphicFramePr>
          <p:nvPr>
            <p:extLst/>
          </p:nvPr>
        </p:nvGraphicFramePr>
        <p:xfrm>
          <a:off x="5312229" y="2189202"/>
          <a:ext cx="3657600" cy="3499009"/>
        </p:xfrm>
        <a:graphic>
          <a:graphicData uri="http://schemas.openxmlformats.org/drawingml/2006/table">
            <a:tbl>
              <a:tblPr/>
              <a:tblGrid>
                <a:gridCol w="2385392">
                  <a:extLst>
                    <a:ext uri="{9D8B030D-6E8A-4147-A177-3AD203B41FA5}">
                      <a16:colId xmlns:a16="http://schemas.microsoft.com/office/drawing/2014/main" xmlns="" val="20000"/>
                    </a:ext>
                  </a:extLst>
                </a:gridCol>
                <a:gridCol w="715617">
                  <a:extLst>
                    <a:ext uri="{9D8B030D-6E8A-4147-A177-3AD203B41FA5}">
                      <a16:colId xmlns:a16="http://schemas.microsoft.com/office/drawing/2014/main" xmlns="" val="20001"/>
                    </a:ext>
                  </a:extLst>
                </a:gridCol>
                <a:gridCol w="556591">
                  <a:extLst>
                    <a:ext uri="{9D8B030D-6E8A-4147-A177-3AD203B41FA5}">
                      <a16:colId xmlns:a16="http://schemas.microsoft.com/office/drawing/2014/main" xmlns="" val="20002"/>
                    </a:ext>
                  </a:extLst>
                </a:gridCol>
              </a:tblGrid>
              <a:tr h="320308">
                <a:tc>
                  <a:txBody>
                    <a:bodyPr/>
                    <a:lstStyle/>
                    <a:p>
                      <a:pPr algn="ctr" fontAlgn="ctr"/>
                      <a:r>
                        <a:rPr lang="en-US" sz="1100" b="1" i="0" u="none" strike="noStrike" dirty="0">
                          <a:solidFill>
                            <a:srgbClr val="FFFFFF"/>
                          </a:solidFill>
                          <a:effectLst/>
                          <a:latin typeface="Arial"/>
                        </a:rPr>
                        <a:t>Exclusion Reason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100" b="1" i="0" u="none" strike="noStrike" dirty="0">
                          <a:solidFill>
                            <a:srgbClr val="FFFFFF"/>
                          </a:solidFill>
                          <a:effectLst/>
                          <a:latin typeface="Arial"/>
                        </a:rPr>
                        <a:t>% of Excluded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100" b="1" i="0" u="none" strike="noStrike" dirty="0">
                          <a:solidFill>
                            <a:srgbClr val="FFFFFF"/>
                          </a:solidFill>
                          <a:effectLst/>
                          <a:latin typeface="Arial"/>
                        </a:rPr>
                        <a:t>% of 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308055">
                <a:tc>
                  <a:txBody>
                    <a:bodyPr/>
                    <a:lstStyle/>
                    <a:p>
                      <a:pPr algn="ctr" fontAlgn="ctr"/>
                      <a:r>
                        <a:rPr lang="en-US" sz="1100" b="0" i="0" u="none" strike="noStrike" dirty="0">
                          <a:solidFill>
                            <a:srgbClr val="000000"/>
                          </a:solidFill>
                          <a:effectLst/>
                          <a:latin typeface="Calibri" panose="020F0502020204030204" pitchFamily="34" charset="0"/>
                        </a:rPr>
                        <a:t>No Piece Scan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58.06%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20.48%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r h="320308">
                <a:tc>
                  <a:txBody>
                    <a:bodyPr/>
                    <a:lstStyle/>
                    <a:p>
                      <a:pPr algn="ctr" fontAlgn="ctr"/>
                      <a:r>
                        <a:rPr lang="en-US" sz="1100" b="0" i="0" u="none" strike="noStrike" dirty="0">
                          <a:solidFill>
                            <a:srgbClr val="000000"/>
                          </a:solidFill>
                          <a:effectLst/>
                          <a:latin typeface="Calibri" panose="020F0502020204030204" pitchFamily="34" charset="0"/>
                        </a:rPr>
                        <a:t>No Start-the-Clock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14.17%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308055">
                <a:tc>
                  <a:txBody>
                    <a:bodyPr/>
                    <a:lstStyle/>
                    <a:p>
                      <a:pPr algn="ctr" fontAlgn="ctr"/>
                      <a:r>
                        <a:rPr lang="en-US" sz="1100" b="0" i="0" u="none" strike="noStrike" dirty="0">
                          <a:solidFill>
                            <a:srgbClr val="000000"/>
                          </a:solidFill>
                          <a:effectLst/>
                          <a:latin typeface="Calibri" panose="020F0502020204030204" pitchFamily="34" charset="0"/>
                        </a:rPr>
                        <a:t>Long Haul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7.64%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panose="020F0502020204030204" pitchFamily="34" charset="0"/>
                        </a:rPr>
                        <a:t>2.70%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3"/>
                  </a:ext>
                </a:extLst>
              </a:tr>
              <a:tr h="308055">
                <a:tc>
                  <a:txBody>
                    <a:bodyPr/>
                    <a:lstStyle/>
                    <a:p>
                      <a:pPr algn="ctr" fontAlgn="ctr"/>
                      <a:r>
                        <a:rPr lang="en-US" sz="1100" b="0" i="0" u="none" strike="noStrike" dirty="0">
                          <a:solidFill>
                            <a:srgbClr val="000000"/>
                          </a:solidFill>
                          <a:effectLst/>
                          <a:latin typeface="Calibri" panose="020F0502020204030204" pitchFamily="34" charset="0"/>
                        </a:rPr>
                        <a:t>Invalid Entry Point for Entry Discount (FAST MDF)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5.56%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93383">
                <a:tc>
                  <a:txBody>
                    <a:bodyPr/>
                    <a:lstStyle/>
                    <a:p>
                      <a:pPr algn="ctr" fontAlgn="ctr"/>
                      <a:r>
                        <a:rPr lang="en-US" sz="1100" b="0" i="0" u="none" strike="noStrike">
                          <a:solidFill>
                            <a:srgbClr val="000000"/>
                          </a:solidFill>
                          <a:effectLst/>
                          <a:latin typeface="Calibri" panose="020F0502020204030204" pitchFamily="34" charset="0"/>
                        </a:rPr>
                        <a:t>Undeliverable-as-Addressed / PARS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3.12%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60723">
                <a:tc>
                  <a:txBody>
                    <a:bodyPr/>
                    <a:lstStyle/>
                    <a:p>
                      <a:pPr algn="ctr" fontAlgn="ctr"/>
                      <a:r>
                        <a:rPr lang="en-US" sz="1100" b="0" i="0" u="none" strike="noStrike">
                          <a:solidFill>
                            <a:srgbClr val="000000"/>
                          </a:solidFill>
                          <a:effectLst/>
                          <a:latin typeface="Calibri" panose="020F0502020204030204" pitchFamily="34" charset="0"/>
                        </a:rPr>
                        <a:t>Invalid Final Processing ZIP5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0.98%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48251">
                <a:tc>
                  <a:txBody>
                    <a:bodyPr/>
                    <a:lstStyle/>
                    <a:p>
                      <a:pPr algn="ctr" fontAlgn="ctr"/>
                      <a:r>
                        <a:rPr lang="en-US" sz="1100" b="0" i="0" u="none" strike="noStrike">
                          <a:solidFill>
                            <a:srgbClr val="000000"/>
                          </a:solidFill>
                          <a:effectLst/>
                          <a:latin typeface="Calibri" panose="020F0502020204030204" pitchFamily="34" charset="0"/>
                        </a:rPr>
                        <a:t>Incorrect Entry Facility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0.55%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93383">
                <a:tc>
                  <a:txBody>
                    <a:bodyPr/>
                    <a:lstStyle/>
                    <a:p>
                      <a:pPr algn="ctr" fontAlgn="ctr"/>
                      <a:r>
                        <a:rPr lang="en-US" sz="1100" b="0" i="0" u="none" strike="noStrike">
                          <a:solidFill>
                            <a:srgbClr val="000000"/>
                          </a:solidFill>
                          <a:effectLst/>
                          <a:latin typeface="Calibri" panose="020F0502020204030204" pitchFamily="34" charset="0"/>
                        </a:rPr>
                        <a:t>Invalid Container Level for Entry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0.42%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93383">
                <a:tc>
                  <a:txBody>
                    <a:bodyPr/>
                    <a:lstStyle/>
                    <a:p>
                      <a:pPr algn="ctr" fontAlgn="ctr"/>
                      <a:r>
                        <a:rPr lang="en-US" sz="1100" b="0" i="0" u="none" strike="noStrike">
                          <a:solidFill>
                            <a:srgbClr val="000000"/>
                          </a:solidFill>
                          <a:effectLst/>
                          <a:latin typeface="Calibri" panose="020F0502020204030204" pitchFamily="34" charset="0"/>
                        </a:rPr>
                        <a:t>Inaccurate Scheduled Ship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0.42%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93383">
                <a:tc>
                  <a:txBody>
                    <a:bodyPr/>
                    <a:lstStyle/>
                    <a:p>
                      <a:pPr algn="ctr" fontAlgn="ctr"/>
                      <a:r>
                        <a:rPr lang="en-US" sz="1100" b="0" i="0" u="none" strike="noStrike" dirty="0">
                          <a:solidFill>
                            <a:srgbClr val="000000"/>
                          </a:solidFill>
                          <a:effectLst/>
                          <a:latin typeface="Calibri" panose="020F0502020204030204" pitchFamily="34" charset="0"/>
                        </a:rPr>
                        <a:t>Other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
        <p:nvSpPr>
          <p:cNvPr id="16" name="TextBox 15"/>
          <p:cNvSpPr txBox="1"/>
          <p:nvPr/>
        </p:nvSpPr>
        <p:spPr>
          <a:xfrm>
            <a:off x="5257800" y="5767626"/>
            <a:ext cx="3810000" cy="553998"/>
          </a:xfrm>
          <a:prstGeom prst="rect">
            <a:avLst/>
          </a:prstGeom>
          <a:noFill/>
        </p:spPr>
        <p:txBody>
          <a:bodyPr wrap="square" rtlCol="0">
            <a:spAutoFit/>
          </a:bodyPr>
          <a:lstStyle/>
          <a:p>
            <a:r>
              <a:rPr lang="en-US" sz="1000" dirty="0"/>
              <a:t>* Mail can be excluded due to more than one reason. As a result, the sum of individual exclusion percentages (35%) is greater than the overall percentage of mail not in measurement (32%)</a:t>
            </a:r>
          </a:p>
        </p:txBody>
      </p:sp>
      <p:graphicFrame>
        <p:nvGraphicFramePr>
          <p:cNvPr id="10" name="Chart 9">
            <a:extLst>
              <a:ext uri="{FF2B5EF4-FFF2-40B4-BE49-F238E27FC236}">
                <a16:creationId xmlns:a16="http://schemas.microsoft.com/office/drawing/2014/main" xmlns="" id="{618B3012-F781-4ED7-A31D-41910C52B065}"/>
              </a:ext>
            </a:extLst>
          </p:cNvPr>
          <p:cNvGraphicFramePr>
            <a:graphicFrameLocks/>
          </p:cNvGraphicFramePr>
          <p:nvPr>
            <p:extLst/>
          </p:nvPr>
        </p:nvGraphicFramePr>
        <p:xfrm>
          <a:off x="-68156" y="1795880"/>
          <a:ext cx="5546513" cy="427566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Periodicals (Flats)</a:t>
            </a:r>
            <a:br>
              <a:rPr lang="en-US" dirty="0"/>
            </a:br>
            <a:r>
              <a:rPr lang="en-US" sz="1800" b="0" dirty="0"/>
              <a:t>Reasons why mail is not in </a:t>
            </a:r>
            <a:r>
              <a:rPr lang="en-US" sz="1800" b="0" dirty="0" smtClean="0"/>
              <a:t>measurement</a:t>
            </a:r>
            <a:endParaRPr lang="en-US" b="0" dirty="0"/>
          </a:p>
        </p:txBody>
      </p:sp>
      <p:sp>
        <p:nvSpPr>
          <p:cNvPr id="3" name="Text Placeholder 2"/>
          <p:cNvSpPr>
            <a:spLocks noGrp="1"/>
          </p:cNvSpPr>
          <p:nvPr>
            <p:ph type="body" sz="quarter" idx="14"/>
          </p:nvPr>
        </p:nvSpPr>
        <p:spPr>
          <a:xfrm>
            <a:off x="1636295" y="838200"/>
            <a:ext cx="5871410" cy="515938"/>
          </a:xfrm>
        </p:spPr>
        <p:txBody>
          <a:bodyPr/>
          <a:lstStyle/>
          <a:p>
            <a:r>
              <a:rPr lang="en-US" dirty="0"/>
              <a:t>In September 2017, 32% of Full-Service Periodicals Flats were excluded from </a:t>
            </a:r>
            <a:r>
              <a:rPr lang="en-US" dirty="0" smtClean="0"/>
              <a:t>measurement.</a:t>
            </a:r>
            <a:endParaRPr lang="en-US" dirty="0"/>
          </a:p>
        </p:txBody>
      </p:sp>
    </p:spTree>
    <p:extLst>
      <p:ext uri="{BB962C8B-B14F-4D97-AF65-F5344CB8AC3E}">
        <p14:creationId xmlns:p14="http://schemas.microsoft.com/office/powerpoint/2010/main" val="281199348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Mail Not In Measurement</a:t>
            </a:r>
            <a:br>
              <a:rPr lang="en-US" dirty="0"/>
            </a:br>
            <a:r>
              <a:rPr lang="en-US" sz="1800" b="0" dirty="0"/>
              <a:t>Exclusion Reason Descriptions</a:t>
            </a:r>
          </a:p>
        </p:txBody>
      </p:sp>
      <p:graphicFrame>
        <p:nvGraphicFramePr>
          <p:cNvPr id="5" name="Table 4">
            <a:extLst>
              <a:ext uri="{FF2B5EF4-FFF2-40B4-BE49-F238E27FC236}">
                <a16:creationId xmlns:a16="http://schemas.microsoft.com/office/drawing/2014/main" xmlns="" id="{928B6322-AB63-4B71-B4B7-BBE3C61F2541}"/>
              </a:ext>
            </a:extLst>
          </p:cNvPr>
          <p:cNvGraphicFramePr>
            <a:graphicFrameLocks noGrp="1"/>
          </p:cNvGraphicFramePr>
          <p:nvPr>
            <p:extLst/>
          </p:nvPr>
        </p:nvGraphicFramePr>
        <p:xfrm>
          <a:off x="191589" y="838200"/>
          <a:ext cx="8778240" cy="5638804"/>
        </p:xfrm>
        <a:graphic>
          <a:graphicData uri="http://schemas.openxmlformats.org/drawingml/2006/table">
            <a:tbl>
              <a:tblPr firstRow="1" bandRow="1">
                <a:tableStyleId>{5C22544A-7EE6-4342-B048-85BDC9FD1C3A}</a:tableStyleId>
              </a:tblPr>
              <a:tblGrid>
                <a:gridCol w="2323011">
                  <a:extLst>
                    <a:ext uri="{9D8B030D-6E8A-4147-A177-3AD203B41FA5}">
                      <a16:colId xmlns:a16="http://schemas.microsoft.com/office/drawing/2014/main" xmlns="" val="20000"/>
                    </a:ext>
                  </a:extLst>
                </a:gridCol>
                <a:gridCol w="5486400">
                  <a:extLst>
                    <a:ext uri="{9D8B030D-6E8A-4147-A177-3AD203B41FA5}">
                      <a16:colId xmlns:a16="http://schemas.microsoft.com/office/drawing/2014/main" xmlns="" val="20001"/>
                    </a:ext>
                  </a:extLst>
                </a:gridCol>
                <a:gridCol w="968829">
                  <a:extLst>
                    <a:ext uri="{9D8B030D-6E8A-4147-A177-3AD203B41FA5}">
                      <a16:colId xmlns:a16="http://schemas.microsoft.com/office/drawing/2014/main" xmlns="" val="20002"/>
                    </a:ext>
                  </a:extLst>
                </a:gridCol>
              </a:tblGrid>
              <a:tr h="461045">
                <a:tc>
                  <a:txBody>
                    <a:bodyPr/>
                    <a:lstStyle/>
                    <a:p>
                      <a:pPr algn="ctr"/>
                      <a:r>
                        <a:rPr lang="en-US" sz="1400" u="none" strike="noStrike" kern="1200" dirty="0">
                          <a:solidFill>
                            <a:schemeClr val="tx1"/>
                          </a:solidFill>
                          <a:effectLst/>
                        </a:rPr>
                        <a:t>Exclusion Reason</a:t>
                      </a:r>
                      <a:endParaRPr lang="en-US" sz="1400" b="1" i="0" u="none" strike="noStrike" kern="1200" dirty="0">
                        <a:solidFill>
                          <a:schemeClr val="tx1"/>
                        </a:solidFill>
                        <a:effectLst/>
                        <a:latin typeface="Calibri" panose="020F0502020204030204" pitchFamily="34" charset="0"/>
                        <a:ea typeface="+mn-ea"/>
                        <a:cs typeface="+mn-cs"/>
                      </a:endParaRPr>
                    </a:p>
                  </a:txBody>
                  <a:tcPr marL="9072" marR="9072" marT="9067" marB="0" anchor="ctr"/>
                </a:tc>
                <a:tc>
                  <a:txBody>
                    <a:bodyPr/>
                    <a:lstStyle/>
                    <a:p>
                      <a:pPr algn="ctr" rtl="0" fontAlgn="ctr"/>
                      <a:r>
                        <a:rPr lang="en-US" sz="1400" u="none" strike="noStrike" dirty="0">
                          <a:solidFill>
                            <a:schemeClr val="tx1"/>
                          </a:solidFill>
                          <a:effectLst/>
                        </a:rPr>
                        <a:t>Exclusion Description</a:t>
                      </a:r>
                      <a:endParaRPr lang="en-US" sz="1400" b="1" i="0" u="none" strike="noStrike" dirty="0">
                        <a:solidFill>
                          <a:schemeClr val="tx1"/>
                        </a:solidFill>
                        <a:effectLst/>
                        <a:latin typeface="Calibri" panose="020F0502020204030204" pitchFamily="34" charset="0"/>
                      </a:endParaRPr>
                    </a:p>
                  </a:txBody>
                  <a:tcPr marL="9072" marR="9072" marT="9067" marB="0" anchor="ctr"/>
                </a:tc>
                <a:tc>
                  <a:txBody>
                    <a:bodyPr/>
                    <a:lstStyle/>
                    <a:p>
                      <a:pPr algn="ctr" rtl="0" fontAlgn="ctr"/>
                      <a:r>
                        <a:rPr lang="en-US" sz="1400" u="none" strike="noStrike" dirty="0">
                          <a:solidFill>
                            <a:schemeClr val="tx1"/>
                          </a:solidFill>
                          <a:effectLst/>
                        </a:rPr>
                        <a:t>Mailer Attributed</a:t>
                      </a:r>
                      <a:endParaRPr lang="en-US" sz="1400" b="1" i="0" u="none" strike="noStrike" dirty="0">
                        <a:solidFill>
                          <a:schemeClr val="tx1"/>
                        </a:solidFill>
                        <a:effectLst/>
                        <a:latin typeface="Calibri" panose="020F0502020204030204" pitchFamily="34" charset="0"/>
                      </a:endParaRPr>
                    </a:p>
                  </a:txBody>
                  <a:tcPr marL="9072" marR="9072" marT="9067" marB="0" anchor="ctr"/>
                </a:tc>
                <a:extLst>
                  <a:ext uri="{0D108BD9-81ED-4DB2-BD59-A6C34878D82A}">
                    <a16:rowId xmlns:a16="http://schemas.microsoft.com/office/drawing/2014/main" xmlns="" val="10000"/>
                  </a:ext>
                </a:extLst>
              </a:tr>
              <a:tr h="397033">
                <a:tc>
                  <a:txBody>
                    <a:bodyPr/>
                    <a:lstStyle/>
                    <a:p>
                      <a:pPr algn="ctr" fontAlgn="ctr"/>
                      <a:r>
                        <a:rPr lang="en-US" sz="1200" u="none" strike="noStrike" dirty="0">
                          <a:effectLst/>
                          <a:latin typeface="Calibri" panose="020F0502020204030204" pitchFamily="34" charset="0"/>
                        </a:rPr>
                        <a:t>Invalid Entry Point for Entry Discount (FAST MDF)</a:t>
                      </a:r>
                      <a:endParaRPr lang="en-US" sz="1200" b="0" i="0" u="none" strike="noStrike" dirty="0">
                        <a:solidFill>
                          <a:srgbClr val="000000"/>
                        </a:solidFill>
                        <a:effectLst/>
                        <a:latin typeface="Calibri" panose="020F0502020204030204" pitchFamily="34" charset="0"/>
                      </a:endParaRPr>
                    </a:p>
                  </a:txBody>
                  <a:tcPr marL="9525" marR="9525" marT="9522" marB="0" anchor="ctr"/>
                </a:tc>
                <a:tc>
                  <a:txBody>
                    <a:bodyPr/>
                    <a:lstStyle/>
                    <a:p>
                      <a:pPr algn="l" rtl="0" fontAlgn="ctr"/>
                      <a:r>
                        <a:rPr lang="en-US" sz="1200" u="none" strike="noStrike" dirty="0">
                          <a:effectLst/>
                          <a:latin typeface="Calibri" panose="020F0502020204030204" pitchFamily="34" charset="0"/>
                        </a:rPr>
                        <a:t>Entry Point for Entry Discount claimed in eDoc is invalid for the entry point and destination of the mail</a:t>
                      </a:r>
                      <a:endParaRPr lang="en-US" sz="1200" b="0" i="0" u="none" strike="noStrike" dirty="0">
                        <a:solidFill>
                          <a:srgbClr val="000000"/>
                        </a:solidFill>
                        <a:effectLst/>
                        <a:latin typeface="Calibri" panose="020F0502020204030204" pitchFamily="34" charset="0"/>
                      </a:endParaRPr>
                    </a:p>
                  </a:txBody>
                  <a:tcPr marR="9072" marT="9068" marB="0" anchor="ctr"/>
                </a:tc>
                <a:tc>
                  <a:txBody>
                    <a:bodyPr/>
                    <a:lstStyle/>
                    <a:p>
                      <a:pPr algn="ctr" rtl="0" fontAlgn="ctr"/>
                      <a:r>
                        <a:rPr lang="en-US" sz="1200" u="none" strike="noStrike" dirty="0">
                          <a:effectLst/>
                          <a:latin typeface="Calibri" panose="020F0502020204030204" pitchFamily="34" charset="0"/>
                        </a:rPr>
                        <a:t>Y</a:t>
                      </a:r>
                      <a:endParaRPr lang="en-US" sz="1200" b="0" i="0" u="none" strike="noStrike" dirty="0">
                        <a:solidFill>
                          <a:srgbClr val="000000"/>
                        </a:solidFill>
                        <a:effectLst/>
                        <a:latin typeface="Calibri" panose="020F0502020204030204" pitchFamily="34" charset="0"/>
                      </a:endParaRPr>
                    </a:p>
                  </a:txBody>
                  <a:tcPr marL="9072" marR="9072" marT="9067" marB="0" anchor="ctr"/>
                </a:tc>
                <a:extLst>
                  <a:ext uri="{0D108BD9-81ED-4DB2-BD59-A6C34878D82A}">
                    <a16:rowId xmlns:a16="http://schemas.microsoft.com/office/drawing/2014/main" xmlns="" val="10001"/>
                  </a:ext>
                </a:extLst>
              </a:tr>
              <a:tr h="396553">
                <a:tc>
                  <a:txBody>
                    <a:bodyPr/>
                    <a:lstStyle/>
                    <a:p>
                      <a:pPr algn="ctr" fontAlgn="ctr"/>
                      <a:r>
                        <a:rPr lang="en-US" sz="1200" u="none" strike="noStrike" dirty="0">
                          <a:effectLst/>
                          <a:latin typeface="Calibri" panose="020F0502020204030204" pitchFamily="34" charset="0"/>
                        </a:rPr>
                        <a:t>Incorrect Entry Facility</a:t>
                      </a:r>
                      <a:endParaRPr lang="en-US" sz="1200" b="0" i="0" u="none" strike="noStrike" dirty="0">
                        <a:solidFill>
                          <a:srgbClr val="000000"/>
                        </a:solidFill>
                        <a:effectLst/>
                        <a:latin typeface="Calibri" panose="020F0502020204030204" pitchFamily="34" charset="0"/>
                      </a:endParaRPr>
                    </a:p>
                  </a:txBody>
                  <a:tcPr marL="9525" marR="9525" marT="9522" marB="0" anchor="ctr"/>
                </a:tc>
                <a:tc>
                  <a:txBody>
                    <a:bodyPr/>
                    <a:lstStyle/>
                    <a:p>
                      <a:pPr algn="l" rtl="0" fontAlgn="ctr"/>
                      <a:r>
                        <a:rPr lang="en-US" sz="1200" u="none" strike="noStrike" dirty="0">
                          <a:effectLst/>
                          <a:latin typeface="Calibri" panose="020F0502020204030204" pitchFamily="34" charset="0"/>
                        </a:rPr>
                        <a:t>eDoc entry facility does not match the facility specified in the associated FAST Appointment</a:t>
                      </a:r>
                      <a:endParaRPr lang="en-US" sz="1200" b="0" i="0" u="none" strike="noStrike" dirty="0">
                        <a:solidFill>
                          <a:srgbClr val="000000"/>
                        </a:solidFill>
                        <a:effectLst/>
                        <a:latin typeface="Calibri" panose="020F0502020204030204" pitchFamily="34" charset="0"/>
                      </a:endParaRPr>
                    </a:p>
                  </a:txBody>
                  <a:tcPr marR="9072" marT="9068" marB="0" anchor="ctr"/>
                </a:tc>
                <a:tc>
                  <a:txBody>
                    <a:bodyPr/>
                    <a:lstStyle/>
                    <a:p>
                      <a:pPr algn="ctr" rtl="0" fontAlgn="ctr"/>
                      <a:r>
                        <a:rPr lang="en-US" sz="1200" u="none" strike="noStrike" dirty="0">
                          <a:effectLst/>
                          <a:latin typeface="Calibri" panose="020F0502020204030204" pitchFamily="34" charset="0"/>
                        </a:rPr>
                        <a:t>Y</a:t>
                      </a:r>
                      <a:endParaRPr lang="en-US" sz="1200" b="0" i="0" u="none" strike="noStrike" dirty="0">
                        <a:solidFill>
                          <a:srgbClr val="000000"/>
                        </a:solidFill>
                        <a:effectLst/>
                        <a:latin typeface="Calibri" panose="020F0502020204030204" pitchFamily="34" charset="0"/>
                      </a:endParaRPr>
                    </a:p>
                  </a:txBody>
                  <a:tcPr marL="9072" marR="9072" marT="9067" marB="0" anchor="ctr"/>
                </a:tc>
                <a:extLst>
                  <a:ext uri="{0D108BD9-81ED-4DB2-BD59-A6C34878D82A}">
                    <a16:rowId xmlns:a16="http://schemas.microsoft.com/office/drawing/2014/main" xmlns="" val="10002"/>
                  </a:ext>
                </a:extLst>
              </a:tr>
              <a:tr h="203557">
                <a:tc>
                  <a:txBody>
                    <a:bodyPr/>
                    <a:lstStyle/>
                    <a:p>
                      <a:pPr marL="0" algn="ctr" defTabSz="914400" rtl="0" eaLnBrk="1" fontAlgn="ctr" latinLnBrk="0" hangingPunct="1"/>
                      <a:r>
                        <a:rPr lang="en-US" sz="1200" u="none" strike="noStrike" kern="1200" dirty="0">
                          <a:effectLst/>
                          <a:latin typeface="Calibri" panose="020F0502020204030204" pitchFamily="34" charset="0"/>
                        </a:rPr>
                        <a:t>Non-Unique IMb</a:t>
                      </a:r>
                      <a:endParaRPr lang="en-US" sz="1200" u="none" strike="noStrike" kern="1200" dirty="0">
                        <a:solidFill>
                          <a:schemeClr val="dk1"/>
                        </a:solidFill>
                        <a:effectLst/>
                        <a:latin typeface="Calibri" panose="020F0502020204030204" pitchFamily="34" charset="0"/>
                        <a:ea typeface="+mn-ea"/>
                        <a:cs typeface="+mn-cs"/>
                      </a:endParaRPr>
                    </a:p>
                  </a:txBody>
                  <a:tcPr marL="9525" marR="9525" marT="9525" marB="0" anchor="ctr"/>
                </a:tc>
                <a:tc>
                  <a:txBody>
                    <a:bodyPr/>
                    <a:lstStyle/>
                    <a:p>
                      <a:pPr marL="0" algn="l" defTabSz="914400" rtl="0" eaLnBrk="1" fontAlgn="ctr" latinLnBrk="0" hangingPunct="1"/>
                      <a:r>
                        <a:rPr lang="en-US" sz="1200" u="none" strike="noStrike" kern="1200" dirty="0">
                          <a:effectLst/>
                          <a:latin typeface="Calibri" panose="020F0502020204030204" pitchFamily="34" charset="0"/>
                        </a:rPr>
                        <a:t>eDoc contains mail pieces with a non-unique IMb</a:t>
                      </a:r>
                      <a:endParaRPr lang="en-US" sz="1200" u="none" strike="noStrike" kern="1200" dirty="0">
                        <a:solidFill>
                          <a:schemeClr val="dk1"/>
                        </a:solidFill>
                        <a:effectLst/>
                        <a:latin typeface="Calibri" panose="020F0502020204030204" pitchFamily="34" charset="0"/>
                        <a:ea typeface="+mn-ea"/>
                        <a:cs typeface="+mn-cs"/>
                      </a:endParaRPr>
                    </a:p>
                  </a:txBody>
                  <a:tcPr marR="9525" marT="9525" marB="0" anchor="ctr"/>
                </a:tc>
                <a:tc>
                  <a:txBody>
                    <a:bodyPr/>
                    <a:lstStyle/>
                    <a:p>
                      <a:pPr algn="ctr" rtl="0" fontAlgn="ctr"/>
                      <a:r>
                        <a:rPr lang="en-US" sz="1200" u="none" strike="noStrike" dirty="0">
                          <a:effectLst/>
                          <a:latin typeface="Calibri" panose="020F0502020204030204" pitchFamily="34" charset="0"/>
                        </a:rPr>
                        <a:t>Y</a:t>
                      </a:r>
                      <a:endParaRPr lang="en-US" sz="1200" b="0" i="0" u="none" strike="noStrike" dirty="0">
                        <a:solidFill>
                          <a:srgbClr val="000000"/>
                        </a:solidFill>
                        <a:effectLst/>
                        <a:latin typeface="Calibri" panose="020F0502020204030204" pitchFamily="34" charset="0"/>
                      </a:endParaRPr>
                    </a:p>
                  </a:txBody>
                  <a:tcPr marL="9072" marR="9072" marT="9067" marB="0" anchor="ctr"/>
                </a:tc>
                <a:extLst>
                  <a:ext uri="{0D108BD9-81ED-4DB2-BD59-A6C34878D82A}">
                    <a16:rowId xmlns:a16="http://schemas.microsoft.com/office/drawing/2014/main" xmlns="" val="10003"/>
                  </a:ext>
                </a:extLst>
              </a:tr>
              <a:tr h="396553">
                <a:tc>
                  <a:txBody>
                    <a:bodyPr/>
                    <a:lstStyle/>
                    <a:p>
                      <a:pPr marL="0" algn="ctr" defTabSz="914400" rtl="0" eaLnBrk="1" fontAlgn="ctr" latinLnBrk="0" hangingPunct="1"/>
                      <a:r>
                        <a:rPr lang="en-US" sz="1200" u="none" strike="noStrike" kern="1200" dirty="0">
                          <a:effectLst/>
                          <a:latin typeface="Calibri" panose="020F0502020204030204" pitchFamily="34" charset="0"/>
                        </a:rPr>
                        <a:t>Undeliverable</a:t>
                      </a:r>
                      <a:r>
                        <a:rPr lang="en-US" sz="1200" u="none" strike="noStrike" kern="1200" baseline="0" dirty="0">
                          <a:effectLst/>
                          <a:latin typeface="Calibri" panose="020F0502020204030204" pitchFamily="34" charset="0"/>
                        </a:rPr>
                        <a:t>-as-Addressed </a:t>
                      </a:r>
                      <a:r>
                        <a:rPr lang="en-US" sz="1200" u="none" strike="noStrike" kern="1200" dirty="0">
                          <a:effectLst/>
                          <a:latin typeface="Calibri" panose="020F0502020204030204" pitchFamily="34" charset="0"/>
                        </a:rPr>
                        <a:t>/ PARS</a:t>
                      </a:r>
                      <a:endParaRPr lang="en-US" sz="1200" u="none" strike="noStrike" kern="1200" dirty="0">
                        <a:solidFill>
                          <a:schemeClr val="dk1"/>
                        </a:solidFill>
                        <a:effectLst/>
                        <a:latin typeface="Calibri" panose="020F0502020204030204" pitchFamily="34" charset="0"/>
                        <a:ea typeface="+mn-ea"/>
                        <a:cs typeface="+mn-cs"/>
                      </a:endParaRPr>
                    </a:p>
                  </a:txBody>
                  <a:tcPr marL="9525" marR="9525" marT="9522" marB="0" anchor="ctr"/>
                </a:tc>
                <a:tc>
                  <a:txBody>
                    <a:bodyPr/>
                    <a:lstStyle/>
                    <a:p>
                      <a:pPr marL="0" algn="l" defTabSz="914400" rtl="0" eaLnBrk="1" fontAlgn="ctr" latinLnBrk="0" hangingPunct="1"/>
                      <a:r>
                        <a:rPr lang="en-US" sz="1200" u="none" strike="noStrike" kern="1200" dirty="0">
                          <a:effectLst/>
                          <a:latin typeface="Calibri" panose="020F0502020204030204" pitchFamily="34" charset="0"/>
                        </a:rPr>
                        <a:t>Undeliverable-as Addressed (UAA) mail as indicated by ACS and/or PARS operation when mail piece is processed</a:t>
                      </a:r>
                      <a:endParaRPr lang="en-US" sz="1200" u="none" strike="noStrike" kern="1200" dirty="0">
                        <a:solidFill>
                          <a:schemeClr val="dk1"/>
                        </a:solidFill>
                        <a:effectLst/>
                        <a:latin typeface="Calibri" panose="020F0502020204030204" pitchFamily="34" charset="0"/>
                        <a:ea typeface="+mn-ea"/>
                        <a:cs typeface="+mn-cs"/>
                      </a:endParaRPr>
                    </a:p>
                  </a:txBody>
                  <a:tcPr marR="9072" marT="9068" marB="0" anchor="ctr"/>
                </a:tc>
                <a:tc>
                  <a:txBody>
                    <a:bodyPr/>
                    <a:lstStyle/>
                    <a:p>
                      <a:pPr algn="ctr" rtl="0" fontAlgn="ctr"/>
                      <a:r>
                        <a:rPr lang="en-US" sz="1200" u="none" strike="noStrike" kern="1200" dirty="0">
                          <a:effectLst/>
                          <a:latin typeface="Calibri" panose="020F0502020204030204" pitchFamily="34" charset="0"/>
                        </a:rPr>
                        <a:t>Y</a:t>
                      </a:r>
                      <a:endParaRPr lang="en-US" sz="1200" u="none" strike="noStrike" kern="1200" dirty="0">
                        <a:solidFill>
                          <a:schemeClr val="dk1"/>
                        </a:solidFill>
                        <a:effectLst/>
                        <a:latin typeface="Calibri" panose="020F0502020204030204" pitchFamily="34" charset="0"/>
                        <a:ea typeface="+mn-ea"/>
                        <a:cs typeface="+mn-cs"/>
                      </a:endParaRPr>
                    </a:p>
                  </a:txBody>
                  <a:tcPr marL="9072" marR="9072" marT="9067" marB="0" anchor="ctr"/>
                </a:tc>
                <a:extLst>
                  <a:ext uri="{0D108BD9-81ED-4DB2-BD59-A6C34878D82A}">
                    <a16:rowId xmlns:a16="http://schemas.microsoft.com/office/drawing/2014/main" xmlns="" val="10004"/>
                  </a:ext>
                </a:extLst>
              </a:tr>
              <a:tr h="396555">
                <a:tc>
                  <a:txBody>
                    <a:bodyPr/>
                    <a:lstStyle/>
                    <a:p>
                      <a:pPr algn="ctr" fontAlgn="ctr"/>
                      <a:r>
                        <a:rPr lang="en-US" sz="1200" u="none" strike="noStrike" dirty="0">
                          <a:effectLst/>
                          <a:latin typeface="Calibri" panose="020F0502020204030204" pitchFamily="34" charset="0"/>
                        </a:rPr>
                        <a:t>Inaccurate Scheduled Ship Date</a:t>
                      </a:r>
                      <a:endParaRPr lang="en-US" sz="1200" b="0" i="0" u="none" strike="noStrike" dirty="0">
                        <a:solidFill>
                          <a:srgbClr val="000000"/>
                        </a:solidFill>
                        <a:effectLst/>
                        <a:latin typeface="Calibri" panose="020F0502020204030204" pitchFamily="34" charset="0"/>
                      </a:endParaRPr>
                    </a:p>
                  </a:txBody>
                  <a:tcPr marL="9525" marR="9525" marT="9526" marB="0" anchor="ctr"/>
                </a:tc>
                <a:tc>
                  <a:txBody>
                    <a:bodyPr/>
                    <a:lstStyle/>
                    <a:p>
                      <a:pPr algn="l" rtl="0" fontAlgn="ctr"/>
                      <a:r>
                        <a:rPr lang="en-US" sz="1200" u="none" strike="noStrike" kern="1200" dirty="0">
                          <a:effectLst/>
                          <a:latin typeface="Calibri" panose="020F0502020204030204" pitchFamily="34" charset="0"/>
                        </a:rPr>
                        <a:t>eDoc scheduled ship date time is 48+ hours earlier than the postage statement finalization date time</a:t>
                      </a:r>
                      <a:endParaRPr lang="en-US" sz="1200" u="none" strike="noStrike" kern="1200" dirty="0">
                        <a:solidFill>
                          <a:schemeClr val="dk1"/>
                        </a:solidFill>
                        <a:effectLst/>
                        <a:latin typeface="Calibri" panose="020F0502020204030204" pitchFamily="34" charset="0"/>
                        <a:ea typeface="+mn-ea"/>
                        <a:cs typeface="+mn-cs"/>
                      </a:endParaRPr>
                    </a:p>
                  </a:txBody>
                  <a:tcPr marR="9072" marT="9070" marB="0" anchor="ctr"/>
                </a:tc>
                <a:tc>
                  <a:txBody>
                    <a:bodyPr/>
                    <a:lstStyle/>
                    <a:p>
                      <a:pPr algn="ctr" rtl="0" fontAlgn="ctr"/>
                      <a:r>
                        <a:rPr lang="en-US" sz="1200" u="none" strike="noStrike" kern="1200" dirty="0">
                          <a:effectLst/>
                          <a:latin typeface="Calibri" panose="020F0502020204030204" pitchFamily="34" charset="0"/>
                        </a:rPr>
                        <a:t>Y</a:t>
                      </a:r>
                      <a:endParaRPr lang="en-US" sz="1200" u="none" strike="noStrike" kern="1200" dirty="0">
                        <a:solidFill>
                          <a:schemeClr val="dk1"/>
                        </a:solidFill>
                        <a:effectLst/>
                        <a:latin typeface="Calibri" panose="020F0502020204030204" pitchFamily="34" charset="0"/>
                        <a:ea typeface="+mn-ea"/>
                        <a:cs typeface="+mn-cs"/>
                      </a:endParaRPr>
                    </a:p>
                  </a:txBody>
                  <a:tcPr marL="9072" marR="9072" marT="9067" marB="0" anchor="ctr"/>
                </a:tc>
                <a:extLst>
                  <a:ext uri="{0D108BD9-81ED-4DB2-BD59-A6C34878D82A}">
                    <a16:rowId xmlns:a16="http://schemas.microsoft.com/office/drawing/2014/main" xmlns="" val="10005"/>
                  </a:ext>
                </a:extLst>
              </a:tr>
              <a:tr h="396555">
                <a:tc>
                  <a:txBody>
                    <a:bodyPr/>
                    <a:lstStyle/>
                    <a:p>
                      <a:pPr algn="ctr" fontAlgn="ctr"/>
                      <a:r>
                        <a:rPr lang="en-US" sz="1200" u="none" strike="noStrike" dirty="0">
                          <a:effectLst/>
                          <a:latin typeface="Calibri" panose="020F0502020204030204" pitchFamily="34" charset="0"/>
                        </a:rPr>
                        <a:t>FAST Appointment Irregularity</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kern="1200" dirty="0">
                          <a:effectLst/>
                          <a:latin typeface="Calibri" panose="020F0502020204030204" pitchFamily="34" charset="0"/>
                        </a:rPr>
                        <a:t>Irregularity</a:t>
                      </a:r>
                      <a:r>
                        <a:rPr lang="en-US" sz="1200" kern="1200" baseline="0" dirty="0">
                          <a:effectLst/>
                          <a:latin typeface="Calibri" panose="020F0502020204030204" pitchFamily="34" charset="0"/>
                        </a:rPr>
                        <a:t> with the mailing/trip captured by </a:t>
                      </a:r>
                      <a:r>
                        <a:rPr lang="en-US" sz="1200" kern="1200" dirty="0">
                          <a:effectLst/>
                          <a:latin typeface="Calibri" panose="020F0502020204030204" pitchFamily="34" charset="0"/>
                        </a:rPr>
                        <a:t>FAST</a:t>
                      </a:r>
                      <a:endParaRPr lang="en-US" sz="1200" kern="1200" baseline="0" dirty="0">
                        <a:effectLst/>
                        <a:latin typeface="Calibri" panose="020F050202020403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en-US" sz="1200" kern="1200" baseline="0" dirty="0">
                          <a:effectLst/>
                          <a:latin typeface="Calibri" panose="020F0502020204030204" pitchFamily="34" charset="0"/>
                        </a:rPr>
                        <a:t>(e.g. contents not matching 8125)</a:t>
                      </a:r>
                      <a:endParaRPr lang="en-US" sz="1200" kern="1200" dirty="0">
                        <a:solidFill>
                          <a:schemeClr val="dk1"/>
                        </a:solidFill>
                        <a:effectLst/>
                        <a:latin typeface="Calibri" panose="020F0502020204030204" pitchFamily="34" charset="0"/>
                        <a:ea typeface="+mn-ea"/>
                        <a:cs typeface="+mn-cs"/>
                      </a:endParaRPr>
                    </a:p>
                  </a:txBody>
                  <a:tcPr marR="9072" marT="9070" marB="0" anchor="ctr"/>
                </a:tc>
                <a:tc>
                  <a:txBody>
                    <a:bodyPr/>
                    <a:lstStyle/>
                    <a:p>
                      <a:pPr algn="ctr" fontAlgn="b"/>
                      <a:r>
                        <a:rPr lang="en-US" sz="1200" u="none" strike="noStrike" dirty="0">
                          <a:effectLst/>
                          <a:latin typeface="Calibri" panose="020F0502020204030204" pitchFamily="34" charset="0"/>
                        </a:rPr>
                        <a:t>Y</a:t>
                      </a:r>
                      <a:endParaRPr lang="en-US" sz="1200" b="0" i="0" u="none" strike="noStrike" dirty="0">
                        <a:solidFill>
                          <a:srgbClr val="000000"/>
                        </a:solidFill>
                        <a:effectLst/>
                        <a:latin typeface="Calibri" panose="020F0502020204030204" pitchFamily="34" charset="0"/>
                      </a:endParaRPr>
                    </a:p>
                  </a:txBody>
                  <a:tcPr marL="9525" marR="9525" marT="9522" marB="0" anchor="ctr"/>
                </a:tc>
                <a:extLst>
                  <a:ext uri="{0D108BD9-81ED-4DB2-BD59-A6C34878D82A}">
                    <a16:rowId xmlns:a16="http://schemas.microsoft.com/office/drawing/2014/main" xmlns="" val="10006"/>
                  </a:ext>
                </a:extLst>
              </a:tr>
              <a:tr h="397036">
                <a:tc>
                  <a:txBody>
                    <a:bodyPr/>
                    <a:lstStyle/>
                    <a:p>
                      <a:pPr algn="ctr" fontAlgn="ctr"/>
                      <a:r>
                        <a:rPr lang="en-US" sz="1200" u="none" strike="noStrike" dirty="0">
                          <a:effectLst/>
                          <a:latin typeface="Calibri" panose="020F0502020204030204" pitchFamily="34" charset="0"/>
                        </a:rPr>
                        <a:t>Non-Unique </a:t>
                      </a:r>
                    </a:p>
                    <a:p>
                      <a:pPr algn="ctr" fontAlgn="ctr"/>
                      <a:r>
                        <a:rPr lang="en-US" sz="1200" u="none" strike="noStrike" dirty="0">
                          <a:effectLst/>
                          <a:latin typeface="Calibri" panose="020F0502020204030204" pitchFamily="34" charset="0"/>
                        </a:rPr>
                        <a:t>Physical IMcb</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200" u="none" strike="noStrike" dirty="0">
                          <a:effectLst/>
                          <a:latin typeface="Calibri" panose="020F0502020204030204" pitchFamily="34" charset="0"/>
                        </a:rPr>
                        <a:t>Physical containers with non-unique IMcb on the placard</a:t>
                      </a:r>
                      <a:endParaRPr lang="en-US" sz="1200" b="0" i="0" u="none" strike="noStrike" dirty="0">
                        <a:solidFill>
                          <a:srgbClr val="000000"/>
                        </a:solidFill>
                        <a:effectLst/>
                        <a:latin typeface="Calibri" panose="020F0502020204030204" pitchFamily="34" charset="0"/>
                      </a:endParaRPr>
                    </a:p>
                  </a:txBody>
                  <a:tcPr marR="9072" marT="9070" marB="0" anchor="ctr"/>
                </a:tc>
                <a:tc>
                  <a:txBody>
                    <a:bodyPr/>
                    <a:lstStyle/>
                    <a:p>
                      <a:pPr algn="ctr" rtl="0" fontAlgn="ctr"/>
                      <a:r>
                        <a:rPr lang="en-US" sz="1200" u="none" strike="noStrike" dirty="0">
                          <a:effectLst/>
                          <a:latin typeface="Calibri" panose="020F0502020204030204" pitchFamily="34" charset="0"/>
                        </a:rPr>
                        <a:t>Y</a:t>
                      </a:r>
                      <a:endParaRPr lang="en-US" sz="1200" b="0" i="0" u="none" strike="noStrike" dirty="0">
                        <a:solidFill>
                          <a:srgbClr val="000000"/>
                        </a:solidFill>
                        <a:effectLst/>
                        <a:latin typeface="Calibri" panose="020F0502020204030204" pitchFamily="34" charset="0"/>
                      </a:endParaRPr>
                    </a:p>
                  </a:txBody>
                  <a:tcPr marL="9072" marR="9072" marT="9067" marB="0" anchor="ctr"/>
                </a:tc>
                <a:extLst>
                  <a:ext uri="{0D108BD9-81ED-4DB2-BD59-A6C34878D82A}">
                    <a16:rowId xmlns:a16="http://schemas.microsoft.com/office/drawing/2014/main" xmlns="" val="10007"/>
                  </a:ext>
                </a:extLst>
              </a:tr>
              <a:tr h="396555">
                <a:tc>
                  <a:txBody>
                    <a:bodyPr/>
                    <a:lstStyle/>
                    <a:p>
                      <a:pPr algn="ctr" fontAlgn="ctr"/>
                      <a:r>
                        <a:rPr lang="en-US" sz="1200" u="none" strike="noStrike" dirty="0">
                          <a:effectLst/>
                          <a:latin typeface="Calibri" panose="020F0502020204030204" pitchFamily="34" charset="0"/>
                        </a:rPr>
                        <a:t>Orphan Handling Unit</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200" u="none" strike="noStrike" dirty="0">
                          <a:effectLst/>
                          <a:latin typeface="Calibri" panose="020F0502020204030204" pitchFamily="34" charset="0"/>
                        </a:rPr>
                        <a:t>Mail piece</a:t>
                      </a:r>
                      <a:r>
                        <a:rPr lang="en-US" sz="1200" u="none" strike="noStrike" baseline="0" dirty="0">
                          <a:effectLst/>
                          <a:latin typeface="Calibri" panose="020F0502020204030204" pitchFamily="34" charset="0"/>
                        </a:rPr>
                        <a:t> associated to an Orphan Handling Unit (e.g. loose tray) that is not inducted at a Business Mail Entry Unit</a:t>
                      </a:r>
                      <a:endParaRPr lang="en-US" sz="1200" b="0" i="0" u="none" strike="noStrike" dirty="0">
                        <a:solidFill>
                          <a:srgbClr val="000000"/>
                        </a:solidFill>
                        <a:effectLst/>
                        <a:latin typeface="Calibri" panose="020F0502020204030204" pitchFamily="34" charset="0"/>
                      </a:endParaRPr>
                    </a:p>
                  </a:txBody>
                  <a:tcPr marR="9072" marT="9070" marB="0" anchor="ctr"/>
                </a:tc>
                <a:tc>
                  <a:txBody>
                    <a:bodyPr/>
                    <a:lstStyle/>
                    <a:p>
                      <a:pPr algn="ctr" rtl="0" fontAlgn="ctr"/>
                      <a:r>
                        <a:rPr lang="en-US" sz="1200" u="none" strike="noStrike" dirty="0">
                          <a:effectLst/>
                          <a:latin typeface="Calibri" panose="020F0502020204030204" pitchFamily="34" charset="0"/>
                        </a:rPr>
                        <a:t>Y</a:t>
                      </a:r>
                      <a:endParaRPr lang="en-US" sz="1200" b="0" i="0" u="none" strike="noStrike" dirty="0">
                        <a:solidFill>
                          <a:srgbClr val="000000"/>
                        </a:solidFill>
                        <a:effectLst/>
                        <a:latin typeface="Calibri" panose="020F0502020204030204" pitchFamily="34" charset="0"/>
                      </a:endParaRPr>
                    </a:p>
                  </a:txBody>
                  <a:tcPr marL="9072" marR="9072" marT="9067" marB="0" anchor="ctr"/>
                </a:tc>
                <a:extLst>
                  <a:ext uri="{0D108BD9-81ED-4DB2-BD59-A6C34878D82A}">
                    <a16:rowId xmlns:a16="http://schemas.microsoft.com/office/drawing/2014/main" xmlns="" val="10008"/>
                  </a:ext>
                </a:extLst>
              </a:tr>
              <a:tr h="396553">
                <a:tc>
                  <a:txBody>
                    <a:bodyPr/>
                    <a:lstStyle/>
                    <a:p>
                      <a:pPr algn="ctr" fontAlgn="ctr"/>
                      <a:r>
                        <a:rPr lang="en-US" sz="1200" u="none" strike="noStrike" dirty="0">
                          <a:effectLst/>
                          <a:latin typeface="Calibri" panose="020F0502020204030204" pitchFamily="34" charset="0"/>
                        </a:rPr>
                        <a:t>Non-Compliant</a:t>
                      </a:r>
                      <a:endParaRPr lang="en-US" sz="1200" b="0" i="0" u="none" strike="noStrike" dirty="0">
                        <a:solidFill>
                          <a:srgbClr val="000000"/>
                        </a:solidFill>
                        <a:effectLst/>
                        <a:latin typeface="Calibri" panose="020F0502020204030204" pitchFamily="34" charset="0"/>
                      </a:endParaRPr>
                    </a:p>
                  </a:txBody>
                  <a:tcPr marL="9525" marR="9525" marT="9522" marB="0" anchor="ctr"/>
                </a:tc>
                <a:tc>
                  <a:txBody>
                    <a:bodyPr/>
                    <a:lstStyle/>
                    <a:p>
                      <a:pPr algn="l" rtl="0" fontAlgn="ctr"/>
                      <a:r>
                        <a:rPr lang="en-US" sz="1200" u="none" strike="noStrike" kern="1200" dirty="0">
                          <a:effectLst/>
                          <a:latin typeface="Calibri" panose="020F0502020204030204" pitchFamily="34" charset="0"/>
                        </a:rPr>
                        <a:t>Mailing/Mailer identified as non-compliant due to inaccuracies in mail preparation OR Mailer</a:t>
                      </a:r>
                      <a:r>
                        <a:rPr lang="en-US" sz="1200" u="none" strike="noStrike" kern="1200" baseline="0" dirty="0">
                          <a:effectLst/>
                          <a:latin typeface="Calibri" panose="020F0502020204030204" pitchFamily="34" charset="0"/>
                        </a:rPr>
                        <a:t> in 6-week monitoring period for new mailers</a:t>
                      </a:r>
                      <a:endParaRPr lang="en-US" sz="1200" u="none" strike="noStrike" kern="1200" dirty="0">
                        <a:solidFill>
                          <a:schemeClr val="dk1"/>
                        </a:solidFill>
                        <a:effectLst/>
                        <a:latin typeface="Calibri" panose="020F0502020204030204" pitchFamily="34" charset="0"/>
                        <a:ea typeface="+mn-ea"/>
                        <a:cs typeface="+mn-cs"/>
                      </a:endParaRPr>
                    </a:p>
                  </a:txBody>
                  <a:tcPr marR="9072" marT="9068" marB="0" anchor="ctr"/>
                </a:tc>
                <a:tc>
                  <a:txBody>
                    <a:bodyPr/>
                    <a:lstStyle/>
                    <a:p>
                      <a:pPr algn="ctr" rtl="0" fontAlgn="ctr"/>
                      <a:r>
                        <a:rPr lang="en-US" sz="1200" b="0" i="0" u="none" strike="noStrike" dirty="0">
                          <a:solidFill>
                            <a:schemeClr val="dk1"/>
                          </a:solidFill>
                          <a:effectLst/>
                          <a:latin typeface="Calibri" panose="020F0502020204030204" pitchFamily="34" charset="0"/>
                        </a:rPr>
                        <a:t>Y</a:t>
                      </a:r>
                      <a:endParaRPr lang="en-US" sz="1200" b="0" i="0" u="none" strike="noStrike" dirty="0">
                        <a:solidFill>
                          <a:srgbClr val="000000"/>
                        </a:solidFill>
                        <a:effectLst/>
                        <a:latin typeface="Calibri" panose="020F0502020204030204" pitchFamily="34" charset="0"/>
                      </a:endParaRPr>
                    </a:p>
                  </a:txBody>
                  <a:tcPr marL="9072" marR="9072" marT="9067" marB="0" anchor="ctr"/>
                </a:tc>
                <a:extLst>
                  <a:ext uri="{0D108BD9-81ED-4DB2-BD59-A6C34878D82A}">
                    <a16:rowId xmlns:a16="http://schemas.microsoft.com/office/drawing/2014/main" xmlns="" val="10009"/>
                  </a:ext>
                </a:extLst>
              </a:tr>
              <a:tr h="203557">
                <a:tc>
                  <a:txBody>
                    <a:bodyPr/>
                    <a:lstStyle/>
                    <a:p>
                      <a:pPr algn="ctr" fontAlgn="ctr"/>
                      <a:r>
                        <a:rPr lang="en-US" sz="1200" b="0" i="0" u="none" strike="noStrike" dirty="0">
                          <a:solidFill>
                            <a:srgbClr val="000000"/>
                          </a:solidFill>
                          <a:effectLst/>
                          <a:latin typeface="Calibri" panose="020F0502020204030204" pitchFamily="34" charset="0"/>
                          <a:cs typeface="Arial" panose="020B0604020202020204" pitchFamily="34" charset="0"/>
                        </a:rPr>
                        <a:t>Invalid Container Level for Entry</a:t>
                      </a:r>
                    </a:p>
                  </a:txBody>
                  <a:tcPr marL="9525" marR="9525" marT="9525" marB="0" anchor="ctr"/>
                </a:tc>
                <a:tc>
                  <a:txBody>
                    <a:bodyPr/>
                    <a:lstStyle/>
                    <a:p>
                      <a:pPr algn="l" rtl="0" fontAlgn="ctr"/>
                      <a:r>
                        <a:rPr lang="en-US" sz="1200" b="0" i="0" u="none" strike="noStrike" dirty="0">
                          <a:solidFill>
                            <a:srgbClr val="000000"/>
                          </a:solidFill>
                          <a:effectLst/>
                          <a:latin typeface="Calibri" panose="020F0502020204030204" pitchFamily="34" charset="0"/>
                        </a:rPr>
                        <a:t>The 3-Digit (FSS Facility) pallet</a:t>
                      </a:r>
                      <a:r>
                        <a:rPr lang="en-US" sz="1200" b="0" i="0" u="none" strike="noStrike" baseline="0" dirty="0">
                          <a:solidFill>
                            <a:srgbClr val="000000"/>
                          </a:solidFill>
                          <a:effectLst/>
                          <a:latin typeface="Calibri" panose="020F0502020204030204" pitchFamily="34" charset="0"/>
                        </a:rPr>
                        <a:t> was entered</a:t>
                      </a:r>
                      <a:r>
                        <a:rPr lang="en-US" sz="1200" b="0" i="0" u="none" strike="noStrike" dirty="0">
                          <a:solidFill>
                            <a:srgbClr val="000000"/>
                          </a:solidFill>
                          <a:effectLst/>
                          <a:latin typeface="Calibri" panose="020F0502020204030204" pitchFamily="34" charset="0"/>
                        </a:rPr>
                        <a:t> directly at a DFSS site</a:t>
                      </a:r>
                    </a:p>
                  </a:txBody>
                  <a:tcPr marR="9072" marT="9067" marB="0" anchor="ctr"/>
                </a:tc>
                <a:tc>
                  <a:txBody>
                    <a:bodyPr/>
                    <a:lstStyle/>
                    <a:p>
                      <a:pPr algn="ctr" rtl="0" fontAlgn="ctr"/>
                      <a:r>
                        <a:rPr lang="en-US" sz="1200" b="0" i="0" u="none" strike="noStrike" dirty="0">
                          <a:solidFill>
                            <a:srgbClr val="000000"/>
                          </a:solidFill>
                          <a:effectLst/>
                          <a:latin typeface="Calibri" panose="020F0502020204030204" pitchFamily="34" charset="0"/>
                        </a:rPr>
                        <a:t>Y</a:t>
                      </a:r>
                    </a:p>
                  </a:txBody>
                  <a:tcPr marL="9072" marR="9072" marT="9067" marB="0" anchor="ctr"/>
                </a:tc>
                <a:extLst>
                  <a:ext uri="{0D108BD9-81ED-4DB2-BD59-A6C34878D82A}">
                    <a16:rowId xmlns:a16="http://schemas.microsoft.com/office/drawing/2014/main" xmlns="" val="10010"/>
                  </a:ext>
                </a:extLst>
              </a:tr>
              <a:tr h="203558">
                <a:tc>
                  <a:txBody>
                    <a:bodyPr/>
                    <a:lstStyle/>
                    <a:p>
                      <a:pPr algn="ctr" fontAlgn="ctr"/>
                      <a:r>
                        <a:rPr lang="en-US" sz="1200" u="none" strike="noStrike" dirty="0">
                          <a:effectLst/>
                          <a:latin typeface="Calibri" panose="020F0502020204030204" pitchFamily="34" charset="0"/>
                        </a:rPr>
                        <a:t>No Piece Scan</a:t>
                      </a:r>
                      <a:endParaRPr lang="en-US" sz="1200" b="0" i="0" u="none" strike="noStrike" dirty="0">
                        <a:solidFill>
                          <a:srgbClr val="000000"/>
                        </a:solidFill>
                        <a:effectLst/>
                        <a:latin typeface="Calibri" panose="020F0502020204030204" pitchFamily="34" charset="0"/>
                      </a:endParaRPr>
                    </a:p>
                  </a:txBody>
                  <a:tcPr marL="9525" marR="9525" marT="9526" marB="0" anchor="ctr"/>
                </a:tc>
                <a:tc>
                  <a:txBody>
                    <a:bodyPr/>
                    <a:lstStyle/>
                    <a:p>
                      <a:pPr algn="l" rtl="0" fontAlgn="ctr"/>
                      <a:r>
                        <a:rPr lang="en-US" sz="1200" u="none" strike="noStrike" dirty="0">
                          <a:effectLst/>
                          <a:latin typeface="Calibri" panose="020F0502020204030204" pitchFamily="34" charset="0"/>
                        </a:rPr>
                        <a:t>No automation scan observed for the mail piece</a:t>
                      </a:r>
                      <a:endParaRPr lang="en-US" sz="1200" b="0" i="0" u="none" strike="noStrike" dirty="0">
                        <a:solidFill>
                          <a:srgbClr val="000000"/>
                        </a:solidFill>
                        <a:effectLst/>
                        <a:latin typeface="Calibri" panose="020F0502020204030204" pitchFamily="34" charset="0"/>
                      </a:endParaRPr>
                    </a:p>
                  </a:txBody>
                  <a:tcPr marR="9072" marT="9070" marB="0" anchor="ctr"/>
                </a:tc>
                <a:tc>
                  <a:txBody>
                    <a:bodyPr/>
                    <a:lstStyle/>
                    <a:p>
                      <a:pPr algn="ctr" rtl="0" fontAlgn="ctr"/>
                      <a:r>
                        <a:rPr lang="en-US" sz="1200" u="none" strike="noStrike" dirty="0">
                          <a:effectLst/>
                          <a:latin typeface="Calibri" panose="020F0502020204030204" pitchFamily="34" charset="0"/>
                        </a:rPr>
                        <a:t>N</a:t>
                      </a:r>
                      <a:endParaRPr lang="en-US" sz="1200" b="0" i="0" u="none" strike="noStrike" dirty="0">
                        <a:solidFill>
                          <a:srgbClr val="000000"/>
                        </a:solidFill>
                        <a:effectLst/>
                        <a:latin typeface="Calibri" panose="020F0502020204030204" pitchFamily="34" charset="0"/>
                      </a:endParaRPr>
                    </a:p>
                  </a:txBody>
                  <a:tcPr marL="9072" marR="9072" marT="9067" marB="0" anchor="ctr"/>
                </a:tc>
                <a:extLst>
                  <a:ext uri="{0D108BD9-81ED-4DB2-BD59-A6C34878D82A}">
                    <a16:rowId xmlns:a16="http://schemas.microsoft.com/office/drawing/2014/main" xmlns="" val="10011"/>
                  </a:ext>
                </a:extLst>
              </a:tr>
              <a:tr h="396553">
                <a:tc>
                  <a:txBody>
                    <a:bodyPr/>
                    <a:lstStyle/>
                    <a:p>
                      <a:pPr algn="ctr" fontAlgn="ctr"/>
                      <a:r>
                        <a:rPr lang="en-US" sz="1200" u="none" strike="noStrike" dirty="0">
                          <a:effectLst/>
                          <a:latin typeface="Calibri" panose="020F0502020204030204" pitchFamily="34" charset="0"/>
                        </a:rPr>
                        <a:t>No Start-the-Clock</a:t>
                      </a:r>
                      <a:endParaRPr lang="en-US" sz="1200" b="0" i="0" u="none" strike="noStrike" dirty="0">
                        <a:solidFill>
                          <a:srgbClr val="000000"/>
                        </a:solidFill>
                        <a:effectLst/>
                        <a:latin typeface="Calibri" panose="020F0502020204030204" pitchFamily="34" charset="0"/>
                      </a:endParaRPr>
                    </a:p>
                  </a:txBody>
                  <a:tcPr marL="9525" marR="9525" marT="9522" marB="0" anchor="ctr"/>
                </a:tc>
                <a:tc>
                  <a:txBody>
                    <a:bodyPr/>
                    <a:lstStyle/>
                    <a:p>
                      <a:pPr algn="l" rtl="0" fontAlgn="ctr"/>
                      <a:r>
                        <a:rPr lang="en-US" sz="1200" u="none" strike="noStrike" kern="1200" dirty="0">
                          <a:effectLst/>
                          <a:latin typeface="Calibri" panose="020F0502020204030204" pitchFamily="34" charset="0"/>
                        </a:rPr>
                        <a:t>Lack of a container unload scan or inability to identify the FAST appointment associated to the container</a:t>
                      </a:r>
                      <a:endParaRPr lang="en-US" sz="1200" u="none" strike="noStrike" kern="1200" dirty="0">
                        <a:solidFill>
                          <a:schemeClr val="dk1"/>
                        </a:solidFill>
                        <a:effectLst/>
                        <a:latin typeface="Calibri" panose="020F0502020204030204" pitchFamily="34" charset="0"/>
                        <a:ea typeface="+mn-ea"/>
                        <a:cs typeface="+mn-cs"/>
                      </a:endParaRPr>
                    </a:p>
                  </a:txBody>
                  <a:tcPr marR="9072" marT="9068" marB="0" anchor="ctr"/>
                </a:tc>
                <a:tc>
                  <a:txBody>
                    <a:bodyPr/>
                    <a:lstStyle/>
                    <a:p>
                      <a:pPr algn="ctr" rtl="0" fontAlgn="ctr"/>
                      <a:r>
                        <a:rPr lang="en-US" sz="1200" u="none" strike="noStrike" kern="1200" dirty="0">
                          <a:effectLst/>
                          <a:latin typeface="Calibri" panose="020F0502020204030204" pitchFamily="34" charset="0"/>
                        </a:rPr>
                        <a:t>N</a:t>
                      </a:r>
                      <a:endParaRPr lang="en-US" sz="1200" u="none" strike="noStrike" kern="1200" dirty="0">
                        <a:solidFill>
                          <a:schemeClr val="dk1"/>
                        </a:solidFill>
                        <a:effectLst/>
                        <a:latin typeface="Calibri" panose="020F0502020204030204" pitchFamily="34" charset="0"/>
                        <a:ea typeface="+mn-ea"/>
                        <a:cs typeface="+mn-cs"/>
                      </a:endParaRPr>
                    </a:p>
                  </a:txBody>
                  <a:tcPr marL="9072" marR="9072" marT="9067" marB="0" anchor="ctr"/>
                </a:tc>
                <a:extLst>
                  <a:ext uri="{0D108BD9-81ED-4DB2-BD59-A6C34878D82A}">
                    <a16:rowId xmlns:a16="http://schemas.microsoft.com/office/drawing/2014/main" xmlns="" val="10012"/>
                  </a:ext>
                </a:extLst>
              </a:tr>
              <a:tr h="396551">
                <a:tc>
                  <a:txBody>
                    <a:bodyPr/>
                    <a:lstStyle/>
                    <a:p>
                      <a:pPr algn="ctr" fontAlgn="ctr"/>
                      <a:r>
                        <a:rPr lang="en-US" sz="1200" u="none" strike="noStrike" dirty="0">
                          <a:effectLst/>
                          <a:latin typeface="Calibri" panose="020F0502020204030204" pitchFamily="34" charset="0"/>
                        </a:rPr>
                        <a:t>Long Haul</a:t>
                      </a:r>
                      <a:endParaRPr lang="en-US" sz="1200" b="0"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algn="l" rtl="0" fontAlgn="ctr"/>
                      <a:r>
                        <a:rPr lang="en-US" sz="1200" u="none" strike="noStrike" kern="1200" dirty="0">
                          <a:effectLst/>
                          <a:latin typeface="Calibri" panose="020F0502020204030204" pitchFamily="34" charset="0"/>
                        </a:rPr>
                        <a:t>Mail verified at a DMU then transported by USPS to a mail processing facility in a different district than the DMU</a:t>
                      </a:r>
                      <a:endParaRPr lang="en-US" sz="1200" u="none" strike="noStrike" kern="1200" dirty="0">
                        <a:solidFill>
                          <a:schemeClr val="dk1"/>
                        </a:solidFill>
                        <a:effectLst/>
                        <a:latin typeface="Calibri" panose="020F0502020204030204" pitchFamily="34" charset="0"/>
                        <a:ea typeface="+mn-ea"/>
                        <a:cs typeface="+mn-cs"/>
                      </a:endParaRPr>
                    </a:p>
                  </a:txBody>
                  <a:tcPr marR="9072" marT="9067" marB="0" anchor="ctr"/>
                </a:tc>
                <a:tc>
                  <a:txBody>
                    <a:bodyPr/>
                    <a:lstStyle/>
                    <a:p>
                      <a:pPr algn="ctr" rtl="0" fontAlgn="ctr"/>
                      <a:r>
                        <a:rPr lang="en-US" sz="1200" u="none" strike="noStrike" kern="1200" dirty="0">
                          <a:effectLst/>
                          <a:latin typeface="Calibri" panose="020F0502020204030204" pitchFamily="34" charset="0"/>
                        </a:rPr>
                        <a:t>N</a:t>
                      </a:r>
                      <a:endParaRPr lang="en-US" sz="1200" u="none" strike="noStrike" kern="1200" dirty="0">
                        <a:solidFill>
                          <a:schemeClr val="dk1"/>
                        </a:solidFill>
                        <a:effectLst/>
                        <a:latin typeface="Calibri" panose="020F0502020204030204" pitchFamily="34" charset="0"/>
                        <a:ea typeface="+mn-ea"/>
                        <a:cs typeface="+mn-cs"/>
                      </a:endParaRPr>
                    </a:p>
                  </a:txBody>
                  <a:tcPr marL="9072" marR="9072" marT="9067" marB="0" anchor="ctr"/>
                </a:tc>
                <a:extLst>
                  <a:ext uri="{0D108BD9-81ED-4DB2-BD59-A6C34878D82A}">
                    <a16:rowId xmlns:a16="http://schemas.microsoft.com/office/drawing/2014/main" xmlns="" val="10013"/>
                  </a:ext>
                </a:extLst>
              </a:tr>
              <a:tr h="397033">
                <a:tc>
                  <a:txBody>
                    <a:bodyPr/>
                    <a:lstStyle/>
                    <a:p>
                      <a:pPr marL="0" algn="ctr" defTabSz="914400" rtl="0" eaLnBrk="1" fontAlgn="ctr" latinLnBrk="0" hangingPunct="1"/>
                      <a:r>
                        <a:rPr lang="en-US" sz="1200" u="none" strike="noStrike" kern="1200" dirty="0">
                          <a:effectLst/>
                          <a:latin typeface="Calibri" panose="020F0502020204030204" pitchFamily="34" charset="0"/>
                        </a:rPr>
                        <a:t>Inconsistent SPM data</a:t>
                      </a:r>
                      <a:endParaRPr lang="en-US" sz="12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marL="0" algn="l" defTabSz="914400" rtl="0" eaLnBrk="1" fontAlgn="ctr" latinLnBrk="0" hangingPunct="1"/>
                      <a:r>
                        <a:rPr lang="en-US" sz="1200" u="none" strike="noStrike" kern="1200" dirty="0">
                          <a:effectLst/>
                          <a:latin typeface="Calibri" panose="020F0502020204030204" pitchFamily="34" charset="0"/>
                        </a:rPr>
                        <a:t>Mail piece received inconsistent scan events when calculating SPM </a:t>
                      </a:r>
                    </a:p>
                    <a:p>
                      <a:pPr marL="0" algn="l" defTabSz="914400" rtl="0" eaLnBrk="1" fontAlgn="ctr" latinLnBrk="0" hangingPunct="1"/>
                      <a:r>
                        <a:rPr lang="en-US" sz="1200" u="none" strike="noStrike" kern="1200" dirty="0">
                          <a:effectLst/>
                          <a:latin typeface="Calibri" panose="020F0502020204030204" pitchFamily="34" charset="0"/>
                        </a:rPr>
                        <a:t>(container/mail piece scans not in chronological</a:t>
                      </a:r>
                      <a:r>
                        <a:rPr lang="en-US" sz="1200" u="none" strike="noStrike" kern="1200" baseline="0" dirty="0">
                          <a:effectLst/>
                          <a:latin typeface="Calibri" panose="020F0502020204030204" pitchFamily="34" charset="0"/>
                        </a:rPr>
                        <a:t> order</a:t>
                      </a:r>
                      <a:r>
                        <a:rPr lang="en-US" sz="1200" u="none" strike="noStrike" kern="1200" dirty="0">
                          <a:effectLst/>
                          <a:latin typeface="Calibri" panose="020F0502020204030204" pitchFamily="34" charset="0"/>
                        </a:rPr>
                        <a:t>)</a:t>
                      </a:r>
                      <a:endParaRPr lang="en-US" sz="1200" b="0" i="0" u="none" strike="noStrike" kern="1200" dirty="0">
                        <a:solidFill>
                          <a:srgbClr val="000000"/>
                        </a:solidFill>
                        <a:effectLst/>
                        <a:latin typeface="Calibri" panose="020F0502020204030204" pitchFamily="34" charset="0"/>
                        <a:ea typeface="+mn-ea"/>
                        <a:cs typeface="+mn-cs"/>
                      </a:endParaRPr>
                    </a:p>
                  </a:txBody>
                  <a:tcPr marR="9525" marT="9522" marB="0" anchor="ctr"/>
                </a:tc>
                <a:tc>
                  <a:txBody>
                    <a:bodyPr/>
                    <a:lstStyle/>
                    <a:p>
                      <a:pPr marL="0" algn="ctr" defTabSz="914400" rtl="0" eaLnBrk="1" fontAlgn="ctr" latinLnBrk="0" hangingPunct="1"/>
                      <a:r>
                        <a:rPr lang="en-US" sz="1200" u="none" strike="noStrike" kern="1200" dirty="0">
                          <a:effectLst/>
                          <a:latin typeface="Calibri" panose="020F0502020204030204" pitchFamily="34" charset="0"/>
                        </a:rPr>
                        <a:t>N</a:t>
                      </a:r>
                      <a:endParaRPr lang="en-US" sz="1200" b="0" i="0" u="none" strike="noStrike" kern="1200" dirty="0">
                        <a:solidFill>
                          <a:srgbClr val="000000"/>
                        </a:solidFill>
                        <a:effectLst/>
                        <a:latin typeface="Calibri" panose="020F0502020204030204" pitchFamily="34" charset="0"/>
                        <a:ea typeface="+mn-ea"/>
                        <a:cs typeface="+mn-cs"/>
                      </a:endParaRPr>
                    </a:p>
                  </a:txBody>
                  <a:tcPr marL="9525" marR="9525" marT="9522" marB="0" anchor="ctr"/>
                </a:tc>
                <a:extLst>
                  <a:ext uri="{0D108BD9-81ED-4DB2-BD59-A6C34878D82A}">
                    <a16:rowId xmlns:a16="http://schemas.microsoft.com/office/drawing/2014/main" xmlns="" val="10014"/>
                  </a:ext>
                </a:extLst>
              </a:tr>
              <a:tr h="203557">
                <a:tc>
                  <a:txBody>
                    <a:bodyPr/>
                    <a:lstStyle/>
                    <a:p>
                      <a:pPr algn="ctr" fontAlgn="ctr"/>
                      <a:r>
                        <a:rPr lang="en-US" sz="1200" u="none" strike="noStrike" dirty="0">
                          <a:effectLst/>
                          <a:latin typeface="Calibri" panose="020F0502020204030204" pitchFamily="34" charset="0"/>
                        </a:rPr>
                        <a:t>Excluded ZIPs</a:t>
                      </a:r>
                      <a:endParaRPr lang="en-US" sz="1200" b="0" i="0" u="none" strike="noStrike" dirty="0">
                        <a:solidFill>
                          <a:srgbClr val="000000"/>
                        </a:solidFill>
                        <a:effectLst/>
                        <a:latin typeface="Calibri" panose="020F0502020204030204" pitchFamily="34" charset="0"/>
                        <a:cs typeface="Arial" panose="020B0604020202020204" pitchFamily="34" charset="0"/>
                      </a:endParaRPr>
                    </a:p>
                  </a:txBody>
                  <a:tcPr marL="9525" marR="9525" marT="9525" marB="0" anchor="ctr"/>
                </a:tc>
                <a:tc>
                  <a:txBody>
                    <a:bodyPr/>
                    <a:lstStyle/>
                    <a:p>
                      <a:pPr algn="l" rtl="0" fontAlgn="ctr"/>
                      <a:r>
                        <a:rPr lang="en-US" sz="1200" u="none" strike="noStrike" dirty="0">
                          <a:effectLst/>
                          <a:latin typeface="Calibri" panose="020F0502020204030204" pitchFamily="34" charset="0"/>
                        </a:rPr>
                        <a:t>Excluded from SPM due to 3 digit delivery</a:t>
                      </a:r>
                      <a:r>
                        <a:rPr lang="en-US" sz="1200" u="none" strike="noStrike" baseline="0" dirty="0">
                          <a:effectLst/>
                          <a:latin typeface="Calibri" panose="020F0502020204030204" pitchFamily="34" charset="0"/>
                        </a:rPr>
                        <a:t> </a:t>
                      </a:r>
                      <a:r>
                        <a:rPr lang="en-US" sz="1200" u="none" strike="noStrike" dirty="0">
                          <a:effectLst/>
                          <a:latin typeface="Calibri" panose="020F0502020204030204" pitchFamily="34" charset="0"/>
                        </a:rPr>
                        <a:t>ZIPs that are not measured</a:t>
                      </a:r>
                      <a:endParaRPr lang="en-US" sz="1200" b="0" i="0" u="none" strike="noStrike" dirty="0">
                        <a:solidFill>
                          <a:srgbClr val="000000"/>
                        </a:solidFill>
                        <a:effectLst/>
                        <a:latin typeface="Calibri" panose="020F0502020204030204" pitchFamily="34" charset="0"/>
                      </a:endParaRPr>
                    </a:p>
                  </a:txBody>
                  <a:tcPr marR="9072" marT="9067" marB="0" anchor="ctr"/>
                </a:tc>
                <a:tc>
                  <a:txBody>
                    <a:bodyPr/>
                    <a:lstStyle/>
                    <a:p>
                      <a:pPr algn="ctr" rtl="0" fontAlgn="ctr"/>
                      <a:r>
                        <a:rPr lang="en-US" sz="1200" u="none" strike="noStrike" dirty="0">
                          <a:effectLst/>
                          <a:latin typeface="Calibri" panose="020F0502020204030204" pitchFamily="34" charset="0"/>
                        </a:rPr>
                        <a:t>N</a:t>
                      </a:r>
                      <a:endParaRPr lang="en-US" sz="1200" b="0" i="0" u="none" strike="noStrike" dirty="0">
                        <a:solidFill>
                          <a:srgbClr val="000000"/>
                        </a:solidFill>
                        <a:effectLst/>
                        <a:latin typeface="Calibri" panose="020F0502020204030204" pitchFamily="34" charset="0"/>
                      </a:endParaRPr>
                    </a:p>
                  </a:txBody>
                  <a:tcPr marL="9072" marR="9072" marT="9067" marB="0" anchor="ct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226484617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Start-the-Clock</a:t>
            </a:r>
          </a:p>
        </p:txBody>
      </p:sp>
      <p:graphicFrame>
        <p:nvGraphicFramePr>
          <p:cNvPr id="4" name="Chart 3">
            <a:extLst>
              <a:ext uri="{FF2B5EF4-FFF2-40B4-BE49-F238E27FC236}">
                <a16:creationId xmlns:a16="http://schemas.microsoft.com/office/drawing/2014/main" xmlns="" id="{00000000-0008-0000-0600-000002000000}"/>
              </a:ext>
            </a:extLst>
          </p:cNvPr>
          <p:cNvGraphicFramePr>
            <a:graphicFrameLocks/>
          </p:cNvGraphicFramePr>
          <p:nvPr>
            <p:extLst/>
          </p:nvPr>
        </p:nvGraphicFramePr>
        <p:xfrm>
          <a:off x="228600" y="914400"/>
          <a:ext cx="8686800" cy="58123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601003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Invalid Entry Point for Entry Discount</a:t>
            </a:r>
          </a:p>
        </p:txBody>
      </p:sp>
      <p:graphicFrame>
        <p:nvGraphicFramePr>
          <p:cNvPr id="4" name="Chart 3">
            <a:extLst>
              <a:ext uri="{FF2B5EF4-FFF2-40B4-BE49-F238E27FC236}">
                <a16:creationId xmlns:a16="http://schemas.microsoft.com/office/drawing/2014/main" xmlns="" id="{00000000-0008-0000-0600-000003000000}"/>
              </a:ext>
            </a:extLst>
          </p:cNvPr>
          <p:cNvGraphicFramePr>
            <a:graphicFrameLocks/>
          </p:cNvGraphicFramePr>
          <p:nvPr>
            <p:extLst/>
          </p:nvPr>
        </p:nvGraphicFramePr>
        <p:xfrm>
          <a:off x="228600" y="914400"/>
          <a:ext cx="8686800" cy="58123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241908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Incorrect Entry Facility</a:t>
            </a:r>
          </a:p>
        </p:txBody>
      </p:sp>
      <p:graphicFrame>
        <p:nvGraphicFramePr>
          <p:cNvPr id="4" name="Chart 3">
            <a:extLst>
              <a:ext uri="{FF2B5EF4-FFF2-40B4-BE49-F238E27FC236}">
                <a16:creationId xmlns:a16="http://schemas.microsoft.com/office/drawing/2014/main" xmlns="" id="{00000000-0008-0000-0600-000004000000}"/>
              </a:ext>
            </a:extLst>
          </p:cNvPr>
          <p:cNvGraphicFramePr>
            <a:graphicFrameLocks/>
          </p:cNvGraphicFramePr>
          <p:nvPr>
            <p:extLst/>
          </p:nvPr>
        </p:nvGraphicFramePr>
        <p:xfrm>
          <a:off x="228600" y="914400"/>
          <a:ext cx="8686800" cy="58123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04368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Undeliverable-as-Addressed / PARS</a:t>
            </a:r>
          </a:p>
        </p:txBody>
      </p:sp>
      <p:graphicFrame>
        <p:nvGraphicFramePr>
          <p:cNvPr id="4" name="Chart 3">
            <a:extLst>
              <a:ext uri="{FF2B5EF4-FFF2-40B4-BE49-F238E27FC236}">
                <a16:creationId xmlns:a16="http://schemas.microsoft.com/office/drawing/2014/main" xmlns="" id="{00000000-0008-0000-0600-000007000000}"/>
              </a:ext>
            </a:extLst>
          </p:cNvPr>
          <p:cNvGraphicFramePr>
            <a:graphicFrameLocks/>
          </p:cNvGraphicFramePr>
          <p:nvPr>
            <p:extLst/>
          </p:nvPr>
        </p:nvGraphicFramePr>
        <p:xfrm>
          <a:off x="228600" y="914400"/>
          <a:ext cx="8686800" cy="58123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909547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Non-Unique IMb</a:t>
            </a:r>
          </a:p>
        </p:txBody>
      </p:sp>
      <p:graphicFrame>
        <p:nvGraphicFramePr>
          <p:cNvPr id="4" name="Chart 3">
            <a:extLst>
              <a:ext uri="{FF2B5EF4-FFF2-40B4-BE49-F238E27FC236}">
                <a16:creationId xmlns:a16="http://schemas.microsoft.com/office/drawing/2014/main" xmlns="" id="{00000000-0008-0000-0600-000008000000}"/>
              </a:ext>
            </a:extLst>
          </p:cNvPr>
          <p:cNvGraphicFramePr>
            <a:graphicFrameLocks/>
          </p:cNvGraphicFramePr>
          <p:nvPr>
            <p:extLst/>
          </p:nvPr>
        </p:nvGraphicFramePr>
        <p:xfrm>
          <a:off x="228600" y="914400"/>
          <a:ext cx="8686800" cy="58123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303291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Inaccurate Scheduled Ship Date</a:t>
            </a:r>
          </a:p>
        </p:txBody>
      </p:sp>
      <p:graphicFrame>
        <p:nvGraphicFramePr>
          <p:cNvPr id="4" name="Chart 3">
            <a:extLst>
              <a:ext uri="{FF2B5EF4-FFF2-40B4-BE49-F238E27FC236}">
                <a16:creationId xmlns:a16="http://schemas.microsoft.com/office/drawing/2014/main" xmlns="" id="{00000000-0008-0000-0600-000009000000}"/>
              </a:ext>
            </a:extLst>
          </p:cNvPr>
          <p:cNvGraphicFramePr>
            <a:graphicFrameLocks/>
          </p:cNvGraphicFramePr>
          <p:nvPr>
            <p:extLst/>
          </p:nvPr>
        </p:nvGraphicFramePr>
        <p:xfrm>
          <a:off x="228600" y="914400"/>
          <a:ext cx="8686800" cy="58123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588493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Invalid Container Level for Entry</a:t>
            </a:r>
          </a:p>
        </p:txBody>
      </p:sp>
      <p:graphicFrame>
        <p:nvGraphicFramePr>
          <p:cNvPr id="4" name="Chart 3">
            <a:extLst>
              <a:ext uri="{FF2B5EF4-FFF2-40B4-BE49-F238E27FC236}">
                <a16:creationId xmlns:a16="http://schemas.microsoft.com/office/drawing/2014/main" xmlns="" id="{00000000-0008-0000-0600-00000C000000}"/>
              </a:ext>
            </a:extLst>
          </p:cNvPr>
          <p:cNvGraphicFramePr>
            <a:graphicFrameLocks/>
          </p:cNvGraphicFramePr>
          <p:nvPr>
            <p:extLst/>
          </p:nvPr>
        </p:nvGraphicFramePr>
        <p:xfrm>
          <a:off x="228600" y="914400"/>
          <a:ext cx="8686800" cy="58123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483209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2" y="1343747"/>
            <a:ext cx="8534398" cy="1961947"/>
          </a:xfrm>
        </p:spPr>
        <p:txBody>
          <a:bodyPr/>
          <a:lstStyle/>
          <a:p>
            <a:pPr indent="-192980">
              <a:spcAft>
                <a:spcPts val="600"/>
              </a:spcAft>
              <a:defRPr/>
            </a:pPr>
            <a:r>
              <a:rPr lang="en-US" sz="1800" b="1" dirty="0" smtClean="0"/>
              <a:t>Operation 110 </a:t>
            </a:r>
            <a:r>
              <a:rPr lang="en-US" sz="1800" b="1" dirty="0"/>
              <a:t>– Initial Breakdown</a:t>
            </a:r>
          </a:p>
          <a:p>
            <a:pPr lvl="1">
              <a:spcAft>
                <a:spcPts val="1200"/>
              </a:spcAft>
              <a:defRPr/>
            </a:pPr>
            <a:r>
              <a:rPr lang="en-US" sz="1600" dirty="0" smtClean="0"/>
              <a:t>Currently vetting process and reporting with Operations</a:t>
            </a:r>
          </a:p>
          <a:p>
            <a:pPr indent="-192980">
              <a:spcAft>
                <a:spcPts val="600"/>
              </a:spcAft>
              <a:defRPr/>
            </a:pPr>
            <a:r>
              <a:rPr lang="en-US" sz="1800" b="1" dirty="0" smtClean="0"/>
              <a:t>Operation 126 – Dispatch</a:t>
            </a:r>
          </a:p>
          <a:p>
            <a:pPr lvl="1">
              <a:spcAft>
                <a:spcPts val="600"/>
              </a:spcAft>
              <a:defRPr/>
            </a:pPr>
            <a:r>
              <a:rPr lang="en-US" sz="1600" dirty="0" smtClean="0"/>
              <a:t>This is a Mail Consolidation operation in preparation for dispatch. It is not intended for mail that flows directly from machine to dock door.</a:t>
            </a:r>
          </a:p>
          <a:p>
            <a:pPr lvl="1">
              <a:spcAft>
                <a:spcPts val="1200"/>
              </a:spcAft>
              <a:defRPr/>
            </a:pPr>
            <a:r>
              <a:rPr lang="en-US" sz="1600" dirty="0" smtClean="0"/>
              <a:t>Vetting </a:t>
            </a:r>
            <a:r>
              <a:rPr lang="en-US" sz="1600" dirty="0"/>
              <a:t>process with Operations is </a:t>
            </a:r>
            <a:r>
              <a:rPr lang="en-US" sz="1600" dirty="0" smtClean="0"/>
              <a:t>COMPLETE</a:t>
            </a:r>
            <a:endParaRPr lang="en-US" sz="1600" dirty="0"/>
          </a:p>
        </p:txBody>
      </p:sp>
      <p:sp>
        <p:nvSpPr>
          <p:cNvPr id="3" name="Title 2"/>
          <p:cNvSpPr>
            <a:spLocks noGrp="1"/>
          </p:cNvSpPr>
          <p:nvPr>
            <p:ph type="title"/>
          </p:nvPr>
        </p:nvSpPr>
        <p:spPr/>
        <p:txBody>
          <a:bodyPr/>
          <a:lstStyle/>
          <a:p>
            <a:r>
              <a:rPr lang="en-US" dirty="0"/>
              <a:t>Manual Bullpen Visibility</a:t>
            </a:r>
          </a:p>
        </p:txBody>
      </p:sp>
      <p:sp>
        <p:nvSpPr>
          <p:cNvPr id="5" name="Text Placeholder 4"/>
          <p:cNvSpPr>
            <a:spLocks noGrp="1"/>
          </p:cNvSpPr>
          <p:nvPr>
            <p:ph type="body" sz="quarter" idx="14"/>
          </p:nvPr>
        </p:nvSpPr>
        <p:spPr/>
        <p:txBody>
          <a:bodyPr/>
          <a:lstStyle/>
          <a:p>
            <a:r>
              <a:rPr lang="en-US" dirty="0"/>
              <a:t>Operation Numbers: Current </a:t>
            </a:r>
            <a:r>
              <a:rPr lang="en-US" dirty="0" smtClean="0"/>
              <a:t>Proposal</a:t>
            </a:r>
            <a:endParaRPr lang="en-US" dirty="0"/>
          </a:p>
        </p:txBody>
      </p:sp>
      <p:sp>
        <p:nvSpPr>
          <p:cNvPr id="7" name="Text Placeholder 4"/>
          <p:cNvSpPr txBox="1">
            <a:spLocks/>
          </p:cNvSpPr>
          <p:nvPr/>
        </p:nvSpPr>
        <p:spPr>
          <a:xfrm>
            <a:off x="0" y="3305694"/>
            <a:ext cx="9144000" cy="515938"/>
          </a:xfrm>
          <a:prstGeom prst="rect">
            <a:avLst/>
          </a:prstGeom>
        </p:spPr>
        <p:txBody>
          <a:bodyPr/>
          <a:lstStyle>
            <a:lvl1pPr marL="0" indent="0" algn="ctr" rtl="0" eaLnBrk="0" fontAlgn="base" hangingPunct="0">
              <a:spcBef>
                <a:spcPct val="20000"/>
              </a:spcBef>
              <a:spcAft>
                <a:spcPct val="0"/>
              </a:spcAft>
              <a:buClr>
                <a:schemeClr val="accent2"/>
              </a:buClr>
              <a:buFont typeface="Wingdings" panose="05000000000000000000" pitchFamily="2" charset="2"/>
              <a:buNone/>
              <a:defRPr sz="1688">
                <a:solidFill>
                  <a:srgbClr val="4F81BD"/>
                </a:solidFill>
                <a:latin typeface="Century Gothic" panose="020B0502020202020204" pitchFamily="34" charset="0"/>
                <a:ea typeface="+mn-ea"/>
                <a:cs typeface="+mn-cs"/>
              </a:defRPr>
            </a:lvl1pPr>
            <a:lvl2pPr marL="428625" indent="0" algn="ctr" rtl="0" eaLnBrk="0" fontAlgn="base" hangingPunct="0">
              <a:spcBef>
                <a:spcPct val="20000"/>
              </a:spcBef>
              <a:spcAft>
                <a:spcPct val="0"/>
              </a:spcAft>
              <a:buFont typeface="Arial" panose="020B0604020202020204" pitchFamily="34" charset="0"/>
              <a:buNone/>
              <a:defRPr sz="1688">
                <a:solidFill>
                  <a:srgbClr val="4F81BD"/>
                </a:solidFill>
                <a:latin typeface="Century Gothic" panose="020B0502020202020204" pitchFamily="34" charset="0"/>
                <a:cs typeface="+mn-cs"/>
              </a:defRPr>
            </a:lvl2pPr>
            <a:lvl3pPr marL="857250" indent="0" algn="ctr" rtl="0" eaLnBrk="0" fontAlgn="base" hangingPunct="0">
              <a:spcBef>
                <a:spcPct val="20000"/>
              </a:spcBef>
              <a:spcAft>
                <a:spcPct val="0"/>
              </a:spcAft>
              <a:buClr>
                <a:schemeClr val="accent2"/>
              </a:buClr>
              <a:buNone/>
              <a:defRPr sz="1688">
                <a:solidFill>
                  <a:srgbClr val="4F81BD"/>
                </a:solidFill>
                <a:latin typeface="Century Gothic" panose="020B0502020202020204" pitchFamily="34" charset="0"/>
                <a:cs typeface="+mn-cs"/>
              </a:defRPr>
            </a:lvl3pPr>
            <a:lvl4pPr marL="1285875" indent="0" algn="ctr" rtl="0" eaLnBrk="0" fontAlgn="base" hangingPunct="0">
              <a:spcBef>
                <a:spcPct val="20000"/>
              </a:spcBef>
              <a:spcAft>
                <a:spcPct val="0"/>
              </a:spcAft>
              <a:buFont typeface="Arial Unicode MS" panose="020B0604020202020204" pitchFamily="34" charset="-128"/>
              <a:buNone/>
              <a:defRPr sz="1688">
                <a:solidFill>
                  <a:srgbClr val="4F81BD"/>
                </a:solidFill>
                <a:latin typeface="Century Gothic" panose="020B0502020202020204" pitchFamily="34" charset="0"/>
                <a:cs typeface="+mn-cs"/>
              </a:defRPr>
            </a:lvl4pPr>
            <a:lvl5pPr marL="1714500" indent="0" algn="ctr" rtl="0" eaLnBrk="0" fontAlgn="base" hangingPunct="0">
              <a:spcBef>
                <a:spcPct val="20000"/>
              </a:spcBef>
              <a:spcAft>
                <a:spcPct val="0"/>
              </a:spcAft>
              <a:buNone/>
              <a:defRPr sz="1688">
                <a:solidFill>
                  <a:srgbClr val="4F81BD"/>
                </a:solidFill>
                <a:latin typeface="Century Gothic" panose="020B0502020202020204" pitchFamily="34" charset="0"/>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r>
              <a:rPr lang="en-US" kern="0" dirty="0"/>
              <a:t>Nesting and Visibility</a:t>
            </a:r>
          </a:p>
        </p:txBody>
      </p:sp>
      <p:sp>
        <p:nvSpPr>
          <p:cNvPr id="8" name="Text Placeholder 3"/>
          <p:cNvSpPr txBox="1">
            <a:spLocks/>
          </p:cNvSpPr>
          <p:nvPr/>
        </p:nvSpPr>
        <p:spPr>
          <a:xfrm>
            <a:off x="304802" y="3811241"/>
            <a:ext cx="8534398" cy="1961947"/>
          </a:xfrm>
          <a:prstGeom prst="rect">
            <a:avLst/>
          </a:prstGeom>
        </p:spPr>
        <p:txBody>
          <a:bodyPr/>
          <a:lstStyle>
            <a:lvl1pPr marL="0" indent="0" algn="l" rtl="0" eaLnBrk="0" fontAlgn="base" hangingPunct="0">
              <a:lnSpc>
                <a:spcPct val="90000"/>
              </a:lnSpc>
              <a:spcBef>
                <a:spcPts val="0"/>
              </a:spcBef>
              <a:spcAft>
                <a:spcPts val="563"/>
              </a:spcAft>
              <a:buClr>
                <a:schemeClr val="accent2"/>
              </a:buClr>
              <a:buFont typeface="Wingdings" panose="05000000000000000000" pitchFamily="2" charset="2"/>
              <a:buNone/>
              <a:defRPr sz="2250" b="0">
                <a:solidFill>
                  <a:schemeClr val="tx1"/>
                </a:solidFill>
                <a:latin typeface="Century Gothic" panose="020B0502020202020204" pitchFamily="34" charset="0"/>
                <a:ea typeface="+mn-ea"/>
                <a:cs typeface="+mn-cs"/>
              </a:defRPr>
            </a:lvl1pPr>
            <a:lvl2pPr marL="322958" indent="-214313" algn="l" rtl="0" eaLnBrk="0" fontAlgn="base" hangingPunct="0">
              <a:lnSpc>
                <a:spcPct val="90000"/>
              </a:lnSpc>
              <a:spcBef>
                <a:spcPts val="0"/>
              </a:spcBef>
              <a:spcAft>
                <a:spcPts val="563"/>
              </a:spcAft>
              <a:buClr>
                <a:srgbClr val="4F81BD"/>
              </a:buClr>
              <a:buFont typeface="Wingdings" panose="05000000000000000000" pitchFamily="2" charset="2"/>
              <a:buChar char="§"/>
              <a:defRPr sz="1875" b="0">
                <a:solidFill>
                  <a:schemeClr val="tx1"/>
                </a:solidFill>
                <a:latin typeface="Century Gothic" panose="020B0502020202020204" pitchFamily="34" charset="0"/>
                <a:cs typeface="+mn-cs"/>
              </a:defRPr>
            </a:lvl2pPr>
            <a:lvl3pPr marL="534293" indent="-214313" algn="l" rtl="0" eaLnBrk="0" fontAlgn="base" hangingPunct="0">
              <a:lnSpc>
                <a:spcPct val="90000"/>
              </a:lnSpc>
              <a:spcBef>
                <a:spcPts val="0"/>
              </a:spcBef>
              <a:spcAft>
                <a:spcPts val="563"/>
              </a:spcAft>
              <a:buClr>
                <a:srgbClr val="4F81BD"/>
              </a:buClr>
              <a:buChar char="•"/>
              <a:defRPr sz="1875" b="0">
                <a:solidFill>
                  <a:schemeClr val="tx1"/>
                </a:solidFill>
                <a:latin typeface="Century Gothic" panose="020B0502020202020204" pitchFamily="34" charset="0"/>
                <a:cs typeface="+mn-cs"/>
              </a:defRPr>
            </a:lvl3pPr>
            <a:lvl4pPr marL="751583" indent="-214313" algn="l" rtl="0" eaLnBrk="0" fontAlgn="base" hangingPunct="0">
              <a:lnSpc>
                <a:spcPct val="90000"/>
              </a:lnSpc>
              <a:spcBef>
                <a:spcPts val="0"/>
              </a:spcBef>
              <a:spcAft>
                <a:spcPts val="563"/>
              </a:spcAft>
              <a:buClr>
                <a:srgbClr val="4F81BD"/>
              </a:buClr>
              <a:buSzPct val="70000"/>
              <a:buFont typeface="Courier New" panose="02070309020205020404" pitchFamily="49" charset="0"/>
              <a:buChar char="o"/>
              <a:defRPr sz="1875" b="0">
                <a:solidFill>
                  <a:schemeClr val="tx1"/>
                </a:solidFill>
                <a:latin typeface="Century Gothic" panose="020B0502020202020204" pitchFamily="34" charset="0"/>
                <a:cs typeface="+mn-cs"/>
              </a:defRPr>
            </a:lvl4pPr>
            <a:lvl5pPr marL="962918" indent="-214313" algn="l" rtl="0" eaLnBrk="0" fontAlgn="base" hangingPunct="0">
              <a:lnSpc>
                <a:spcPct val="90000"/>
              </a:lnSpc>
              <a:spcBef>
                <a:spcPts val="0"/>
              </a:spcBef>
              <a:spcAft>
                <a:spcPts val="563"/>
              </a:spcAft>
              <a:buClr>
                <a:srgbClr val="4F81BD"/>
              </a:buClr>
              <a:buFont typeface="Century Gothic" panose="020B0502020202020204" pitchFamily="34" charset="0"/>
              <a:buChar char="∙"/>
              <a:defRPr sz="1875" b="0">
                <a:solidFill>
                  <a:schemeClr val="tx1"/>
                </a:solidFill>
                <a:latin typeface="Century Gothic" panose="020B0502020202020204" pitchFamily="34" charset="0"/>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indent="-192980">
              <a:spcAft>
                <a:spcPts val="600"/>
              </a:spcAft>
              <a:defRPr/>
            </a:pPr>
            <a:r>
              <a:rPr lang="en-US" sz="1800" b="1" kern="0" dirty="0"/>
              <a:t>Proof-Of-Concept testing underway in two plants (Two scanner solutions)</a:t>
            </a:r>
          </a:p>
          <a:p>
            <a:pPr lvl="1">
              <a:spcAft>
                <a:spcPts val="1200"/>
              </a:spcAft>
              <a:defRPr/>
            </a:pPr>
            <a:r>
              <a:rPr lang="en-US" sz="1800" b="1" kern="0" dirty="0"/>
              <a:t>Scanning Container Placards or Tray/Sack Labels &gt; Nesting</a:t>
            </a:r>
          </a:p>
          <a:p>
            <a:pPr indent="-192980">
              <a:spcAft>
                <a:spcPts val="600"/>
              </a:spcAft>
              <a:defRPr/>
            </a:pPr>
            <a:r>
              <a:rPr lang="en-US" sz="1800" b="1" kern="0" dirty="0"/>
              <a:t>Dependencies:</a:t>
            </a:r>
          </a:p>
          <a:p>
            <a:pPr lvl="1">
              <a:spcAft>
                <a:spcPts val="600"/>
              </a:spcAft>
              <a:defRPr/>
            </a:pPr>
            <a:r>
              <a:rPr lang="en-US" sz="1800" kern="0" dirty="0"/>
              <a:t>Full Service Mailings</a:t>
            </a:r>
          </a:p>
          <a:p>
            <a:pPr lvl="1">
              <a:spcAft>
                <a:spcPts val="1200"/>
              </a:spcAft>
              <a:defRPr/>
            </a:pPr>
            <a:r>
              <a:rPr lang="en-US" sz="1800" kern="0" dirty="0" err="1"/>
              <a:t>eDoc</a:t>
            </a:r>
            <a:r>
              <a:rPr lang="en-US" sz="1800" kern="0" dirty="0"/>
              <a:t> Accuracy and Barcode Readability</a:t>
            </a:r>
          </a:p>
          <a:p>
            <a:pPr indent="-192980">
              <a:spcAft>
                <a:spcPts val="1200"/>
              </a:spcAft>
              <a:defRPr/>
            </a:pPr>
            <a:r>
              <a:rPr lang="en-US" sz="1800" b="1" kern="0" dirty="0"/>
              <a:t>Challenges relative to “Turnaround” Mail – Mailer is dropping Handling Units from </a:t>
            </a:r>
            <a:r>
              <a:rPr lang="en-US" sz="1800" b="1" kern="0" dirty="0" err="1"/>
              <a:t>eDoc</a:t>
            </a:r>
            <a:r>
              <a:rPr lang="en-US" sz="1800" b="1" kern="0" dirty="0"/>
              <a:t> at Delivery Units as well as origin plant</a:t>
            </a:r>
          </a:p>
        </p:txBody>
      </p:sp>
    </p:spTree>
    <p:extLst>
      <p:ext uri="{BB962C8B-B14F-4D97-AF65-F5344CB8AC3E}">
        <p14:creationId xmlns:p14="http://schemas.microsoft.com/office/powerpoint/2010/main" val="203554906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Piece Scan</a:t>
            </a:r>
          </a:p>
        </p:txBody>
      </p:sp>
      <p:graphicFrame>
        <p:nvGraphicFramePr>
          <p:cNvPr id="4" name="Chart 3">
            <a:extLst>
              <a:ext uri="{FF2B5EF4-FFF2-40B4-BE49-F238E27FC236}">
                <a16:creationId xmlns:a16="http://schemas.microsoft.com/office/drawing/2014/main" xmlns="" id="{00000000-0008-0000-0600-000005000000}"/>
              </a:ext>
            </a:extLst>
          </p:cNvPr>
          <p:cNvGraphicFramePr>
            <a:graphicFrameLocks/>
          </p:cNvGraphicFramePr>
          <p:nvPr>
            <p:extLst/>
          </p:nvPr>
        </p:nvGraphicFramePr>
        <p:xfrm>
          <a:off x="228600" y="914400"/>
          <a:ext cx="8686800" cy="58123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513866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85750" y="2928938"/>
            <a:ext cx="8572500" cy="685800"/>
          </a:xfrm>
        </p:spPr>
        <p:txBody>
          <a:bodyPr/>
          <a:lstStyle/>
          <a:p>
            <a:r>
              <a:rPr lang="en-US" b="1" dirty="0"/>
              <a:t>No Piece Scan</a:t>
            </a:r>
          </a:p>
        </p:txBody>
      </p:sp>
    </p:spTree>
    <p:extLst>
      <p:ext uri="{BB962C8B-B14F-4D97-AF65-F5344CB8AC3E}">
        <p14:creationId xmlns:p14="http://schemas.microsoft.com/office/powerpoint/2010/main" val="41866381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No Piece Scan</a:t>
            </a:r>
            <a:br>
              <a:rPr lang="en-US" altLang="en-US" dirty="0"/>
            </a:br>
            <a:r>
              <a:rPr lang="en-US" altLang="en-US" sz="1800" b="0" dirty="0"/>
              <a:t>FY17 Q4</a:t>
            </a:r>
            <a:endParaRPr lang="en-US" sz="1200" b="0" dirty="0"/>
          </a:p>
        </p:txBody>
      </p:sp>
      <p:sp>
        <p:nvSpPr>
          <p:cNvPr id="3" name="Text Placeholder 2"/>
          <p:cNvSpPr>
            <a:spLocks noGrp="1"/>
          </p:cNvSpPr>
          <p:nvPr>
            <p:ph type="body" sz="quarter" idx="14"/>
          </p:nvPr>
        </p:nvSpPr>
        <p:spPr/>
        <p:txBody>
          <a:bodyPr/>
          <a:lstStyle/>
          <a:p>
            <a:r>
              <a:rPr lang="en-US" dirty="0"/>
              <a:t>In FY17 Q4, about 4% of Letters had No </a:t>
            </a:r>
            <a:r>
              <a:rPr lang="en-US" dirty="0" smtClean="0"/>
              <a:t>Visibility</a:t>
            </a:r>
            <a:endParaRPr lang="en-US" dirty="0"/>
          </a:p>
        </p:txBody>
      </p:sp>
      <p:sp>
        <p:nvSpPr>
          <p:cNvPr id="5" name="TextBox 4">
            <a:extLst>
              <a:ext uri="{FF2B5EF4-FFF2-40B4-BE49-F238E27FC236}">
                <a16:creationId xmlns:a16="http://schemas.microsoft.com/office/drawing/2014/main" xmlns="" id="{A7194ABE-37E1-4C74-BCE5-4456463E0ABB}"/>
              </a:ext>
            </a:extLst>
          </p:cNvPr>
          <p:cNvSpPr txBox="1"/>
          <p:nvPr/>
        </p:nvSpPr>
        <p:spPr>
          <a:xfrm>
            <a:off x="489268" y="6572250"/>
            <a:ext cx="5011419" cy="20774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Pct val="80000"/>
              <a:buFont typeface="Wingdings" pitchFamily="2" charset="2"/>
              <a:buNone/>
              <a:tabLst/>
              <a:defRPr/>
            </a:pPr>
            <a:r>
              <a:rPr kumimoji="0" lang="en-US" altLang="en-US" sz="750" b="0" i="0" u="none" strike="noStrike" kern="1200" cap="none" spc="0" normalizeH="0" baseline="0" noProof="0" dirty="0">
                <a:ln>
                  <a:noFill/>
                </a:ln>
                <a:solidFill>
                  <a:prstClr val="black"/>
                </a:solidFill>
                <a:effectLst/>
                <a:uLnTx/>
                <a:uFillTx/>
                <a:latin typeface="Arial"/>
                <a:ea typeface="+mn-ea"/>
                <a:cs typeface="Arial"/>
              </a:rPr>
              <a:t>Note: Metrics based on Full-Service Volume with Start-the-Clock for </a:t>
            </a:r>
            <a:r>
              <a:rPr lang="en-US" altLang="en-US" sz="750" dirty="0">
                <a:solidFill>
                  <a:prstClr val="black"/>
                </a:solidFill>
                <a:latin typeface="Arial"/>
                <a:ea typeface="+mn-ea"/>
                <a:cs typeface="Arial"/>
              </a:rPr>
              <a:t>Start-the-Clock</a:t>
            </a:r>
            <a:r>
              <a:rPr kumimoji="0" lang="en-US" altLang="en-US" sz="750" b="0" i="0" u="none" strike="noStrike" kern="1200" cap="none" spc="0" normalizeH="0" baseline="0" noProof="0" dirty="0">
                <a:ln>
                  <a:noFill/>
                </a:ln>
                <a:solidFill>
                  <a:prstClr val="black"/>
                </a:solidFill>
                <a:effectLst/>
                <a:uLnTx/>
                <a:uFillTx/>
                <a:latin typeface="Arial"/>
                <a:ea typeface="+mn-ea"/>
                <a:cs typeface="Arial"/>
              </a:rPr>
              <a:t> Dates </a:t>
            </a:r>
            <a:r>
              <a:rPr lang="en-US" altLang="en-US" sz="750" dirty="0">
                <a:solidFill>
                  <a:prstClr val="black"/>
                </a:solidFill>
                <a:latin typeface="Arial"/>
                <a:ea typeface="+mn-ea"/>
                <a:cs typeface="Arial"/>
              </a:rPr>
              <a:t>7</a:t>
            </a:r>
            <a:r>
              <a:rPr kumimoji="0" lang="en-US" altLang="en-US" sz="750" b="0" i="0" u="none" strike="noStrike" kern="1200" cap="none" spc="0" normalizeH="0" baseline="0" noProof="0" dirty="0">
                <a:ln>
                  <a:noFill/>
                </a:ln>
                <a:solidFill>
                  <a:prstClr val="black"/>
                </a:solidFill>
                <a:effectLst/>
                <a:uLnTx/>
                <a:uFillTx/>
                <a:latin typeface="Arial"/>
                <a:ea typeface="+mn-ea"/>
                <a:cs typeface="Arial"/>
              </a:rPr>
              <a:t>/1/2017 – 9/30/2017</a:t>
            </a:r>
            <a:endParaRPr kumimoji="0" lang="en-US" sz="750" b="1" i="0" u="none" strike="noStrike" kern="1200" cap="none" spc="0" normalizeH="0" baseline="0" noProof="0" dirty="0">
              <a:ln>
                <a:noFill/>
              </a:ln>
              <a:solidFill>
                <a:prstClr val="black"/>
              </a:solidFill>
              <a:effectLst/>
              <a:uLnTx/>
              <a:uFillTx/>
              <a:latin typeface="Arial"/>
              <a:ea typeface="+mn-ea"/>
              <a:cs typeface="Arial"/>
            </a:endParaRPr>
          </a:p>
        </p:txBody>
      </p:sp>
      <p:graphicFrame>
        <p:nvGraphicFramePr>
          <p:cNvPr id="10" name="Table 9">
            <a:extLst>
              <a:ext uri="{FF2B5EF4-FFF2-40B4-BE49-F238E27FC236}">
                <a16:creationId xmlns:a16="http://schemas.microsoft.com/office/drawing/2014/main" xmlns="" id="{BED46BDD-CCDC-45A8-A543-2A3A3A40E331}"/>
              </a:ext>
            </a:extLst>
          </p:cNvPr>
          <p:cNvGraphicFramePr>
            <a:graphicFrameLocks noGrp="1"/>
          </p:cNvGraphicFramePr>
          <p:nvPr/>
        </p:nvGraphicFramePr>
        <p:xfrm>
          <a:off x="609600" y="1295400"/>
          <a:ext cx="7938484" cy="1752600"/>
        </p:xfrm>
        <a:graphic>
          <a:graphicData uri="http://schemas.openxmlformats.org/drawingml/2006/table">
            <a:tbl>
              <a:tblPr/>
              <a:tblGrid>
                <a:gridCol w="1824723">
                  <a:extLst>
                    <a:ext uri="{9D8B030D-6E8A-4147-A177-3AD203B41FA5}">
                      <a16:colId xmlns:a16="http://schemas.microsoft.com/office/drawing/2014/main" xmlns="" val="3986717503"/>
                    </a:ext>
                  </a:extLst>
                </a:gridCol>
                <a:gridCol w="1222752">
                  <a:extLst>
                    <a:ext uri="{9D8B030D-6E8A-4147-A177-3AD203B41FA5}">
                      <a16:colId xmlns:a16="http://schemas.microsoft.com/office/drawing/2014/main" xmlns="" val="181110200"/>
                    </a:ext>
                  </a:extLst>
                </a:gridCol>
                <a:gridCol w="1354433">
                  <a:extLst>
                    <a:ext uri="{9D8B030D-6E8A-4147-A177-3AD203B41FA5}">
                      <a16:colId xmlns:a16="http://schemas.microsoft.com/office/drawing/2014/main" xmlns="" val="3864388278"/>
                    </a:ext>
                  </a:extLst>
                </a:gridCol>
                <a:gridCol w="2031650">
                  <a:extLst>
                    <a:ext uri="{9D8B030D-6E8A-4147-A177-3AD203B41FA5}">
                      <a16:colId xmlns:a16="http://schemas.microsoft.com/office/drawing/2014/main" xmlns="" val="951790551"/>
                    </a:ext>
                  </a:extLst>
                </a:gridCol>
                <a:gridCol w="1504926">
                  <a:extLst>
                    <a:ext uri="{9D8B030D-6E8A-4147-A177-3AD203B41FA5}">
                      <a16:colId xmlns:a16="http://schemas.microsoft.com/office/drawing/2014/main" xmlns="" val="2379435298"/>
                    </a:ext>
                  </a:extLst>
                </a:gridCol>
              </a:tblGrid>
              <a:tr h="219075">
                <a:tc>
                  <a:txBody>
                    <a:bodyPr/>
                    <a:lstStyle/>
                    <a:p>
                      <a:pPr algn="ctr" fontAlgn="ctr"/>
                      <a:r>
                        <a:rPr lang="en-US" sz="1200" b="1" i="0" u="none" strike="noStrike" dirty="0">
                          <a:solidFill>
                            <a:srgbClr val="000000"/>
                          </a:solidFill>
                          <a:effectLst/>
                          <a:latin typeface="Century Gothic" panose="020B0502020202020204" pitchFamily="34" charset="0"/>
                        </a:rPr>
                        <a:t>Mail Class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latin typeface="Century Gothic" panose="020B0502020202020204" pitchFamily="34" charset="0"/>
                        </a:rPr>
                        <a:t>Mail Shape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latin typeface="Century Gothic" panose="020B0502020202020204" pitchFamily="34" charset="0"/>
                        </a:rPr>
                        <a:t>Entry Discount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latin typeface="Century Gothic" panose="020B0502020202020204" pitchFamily="34" charset="0"/>
                        </a:rPr>
                        <a:t>No Visibility Volume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latin typeface="Century Gothic" panose="020B0502020202020204" pitchFamily="34" charset="0"/>
                        </a:rPr>
                        <a:t>% No Visibility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xmlns="" val="3223783539"/>
                  </a:ext>
                </a:extLst>
              </a:tr>
              <a:tr h="219075">
                <a:tc>
                  <a:txBody>
                    <a:bodyPr/>
                    <a:lstStyle/>
                    <a:p>
                      <a:pPr algn="ctr" fontAlgn="ctr"/>
                      <a:r>
                        <a:rPr lang="en-US" sz="1200" b="0" i="0" u="none" strike="noStrike" dirty="0">
                          <a:solidFill>
                            <a:srgbClr val="000000"/>
                          </a:solidFill>
                          <a:effectLst/>
                          <a:latin typeface="Century Gothic" panose="020B0502020202020204" pitchFamily="34" charset="0"/>
                        </a:rPr>
                        <a:t>Presort First Class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Letters/Cards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ORIGIN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204,231,255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entury Gothic" panose="020B0502020202020204" pitchFamily="34" charset="0"/>
                        </a:rPr>
                        <a:t>2.68%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39115658"/>
                  </a:ext>
                </a:extLst>
              </a:tr>
              <a:tr h="219075">
                <a:tc rowSpan="5">
                  <a:txBody>
                    <a:bodyPr/>
                    <a:lstStyle/>
                    <a:p>
                      <a:pPr algn="ctr" fontAlgn="ctr"/>
                      <a:r>
                        <a:rPr lang="en-US" sz="1200" b="0" i="0" u="none" strike="noStrike" dirty="0">
                          <a:solidFill>
                            <a:srgbClr val="000000"/>
                          </a:solidFill>
                          <a:effectLst/>
                          <a:latin typeface="Century Gothic" panose="020B0502020202020204" pitchFamily="34" charset="0"/>
                        </a:rPr>
                        <a:t>USPS Marketing Mail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en-US" sz="1200" b="0" i="0" u="none" strike="noStrike" dirty="0">
                          <a:solidFill>
                            <a:srgbClr val="000000"/>
                          </a:solidFill>
                          <a:effectLst/>
                          <a:latin typeface="Century Gothic" panose="020B0502020202020204" pitchFamily="34" charset="0"/>
                        </a:rPr>
                        <a:t>Letters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DSCF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308,979,438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entury Gothic" panose="020B0502020202020204" pitchFamily="34" charset="0"/>
                        </a:rPr>
                        <a:t>3.82%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68700158"/>
                  </a:ext>
                </a:extLst>
              </a:tr>
              <a:tr h="219075">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Century Gothic" panose="020B0502020202020204" pitchFamily="34" charset="0"/>
                        </a:rPr>
                        <a:t>ORIGIN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161,865,544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entury Gothic" panose="020B0502020202020204" pitchFamily="34" charset="0"/>
                        </a:rPr>
                        <a:t>12.43%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53547695"/>
                  </a:ext>
                </a:extLst>
              </a:tr>
              <a:tr h="219075">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Century Gothic" panose="020B0502020202020204" pitchFamily="34" charset="0"/>
                        </a:rPr>
                        <a:t>DNDC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67,620,959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5.80%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64403071"/>
                  </a:ext>
                </a:extLst>
              </a:tr>
              <a:tr h="219075">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Century Gothic" panose="020B0502020202020204" pitchFamily="34" charset="0"/>
                        </a:rPr>
                        <a:t>ASF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3,301,608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3.99%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01401268"/>
                  </a:ext>
                </a:extLst>
              </a:tr>
              <a:tr h="219075">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Century Gothic" panose="020B0502020202020204" pitchFamily="34" charset="0"/>
                        </a:rPr>
                        <a:t>DDU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entury Gothic" panose="020B0502020202020204" pitchFamily="34" charset="0"/>
                        </a:rPr>
                        <a:t>3,093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2.33%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80944017"/>
                  </a:ext>
                </a:extLst>
              </a:tr>
              <a:tr h="219075">
                <a:tc>
                  <a:txBody>
                    <a:bodyPr/>
                    <a:lstStyle/>
                    <a:p>
                      <a:pPr algn="ctr" fontAlgn="ctr"/>
                      <a:r>
                        <a:rPr lang="en-US" sz="1200" b="1" i="0" u="none" strike="noStrike" dirty="0">
                          <a:solidFill>
                            <a:srgbClr val="000000"/>
                          </a:solidFill>
                          <a:effectLst/>
                          <a:latin typeface="Century Gothic" panose="020B0502020202020204" pitchFamily="34" charset="0"/>
                        </a:rPr>
                        <a:t>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latin typeface="Century Gothic" panose="020B0502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latin typeface="Century Gothic" panose="020B0502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200" b="1" i="0" u="none" strike="noStrike">
                          <a:solidFill>
                            <a:srgbClr val="000000"/>
                          </a:solidFill>
                          <a:effectLst/>
                          <a:latin typeface="Century Gothic" panose="020B0502020202020204" pitchFamily="34" charset="0"/>
                        </a:rPr>
                        <a:t>746,001,897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latin typeface="Century Gothic" panose="020B0502020202020204" pitchFamily="34" charset="0"/>
                        </a:rPr>
                        <a:t>4.09%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xmlns="" val="3248682369"/>
                  </a:ext>
                </a:extLst>
              </a:tr>
            </a:tbl>
          </a:graphicData>
        </a:graphic>
      </p:graphicFrame>
      <p:graphicFrame>
        <p:nvGraphicFramePr>
          <p:cNvPr id="12" name="Table 11">
            <a:extLst>
              <a:ext uri="{FF2B5EF4-FFF2-40B4-BE49-F238E27FC236}">
                <a16:creationId xmlns:a16="http://schemas.microsoft.com/office/drawing/2014/main" xmlns="" id="{A30866E7-B1BA-4B03-824F-CA2637E454DA}"/>
              </a:ext>
            </a:extLst>
          </p:cNvPr>
          <p:cNvGraphicFramePr>
            <a:graphicFrameLocks noGrp="1"/>
          </p:cNvGraphicFramePr>
          <p:nvPr/>
        </p:nvGraphicFramePr>
        <p:xfrm>
          <a:off x="609600" y="3505200"/>
          <a:ext cx="7938484" cy="2895606"/>
        </p:xfrm>
        <a:graphic>
          <a:graphicData uri="http://schemas.openxmlformats.org/drawingml/2006/table">
            <a:tbl>
              <a:tblPr/>
              <a:tblGrid>
                <a:gridCol w="1824723">
                  <a:extLst>
                    <a:ext uri="{9D8B030D-6E8A-4147-A177-3AD203B41FA5}">
                      <a16:colId xmlns:a16="http://schemas.microsoft.com/office/drawing/2014/main" xmlns="" val="705249810"/>
                    </a:ext>
                  </a:extLst>
                </a:gridCol>
                <a:gridCol w="1222752">
                  <a:extLst>
                    <a:ext uri="{9D8B030D-6E8A-4147-A177-3AD203B41FA5}">
                      <a16:colId xmlns:a16="http://schemas.microsoft.com/office/drawing/2014/main" xmlns="" val="537487146"/>
                    </a:ext>
                  </a:extLst>
                </a:gridCol>
                <a:gridCol w="1354433">
                  <a:extLst>
                    <a:ext uri="{9D8B030D-6E8A-4147-A177-3AD203B41FA5}">
                      <a16:colId xmlns:a16="http://schemas.microsoft.com/office/drawing/2014/main" xmlns="" val="1945086504"/>
                    </a:ext>
                  </a:extLst>
                </a:gridCol>
                <a:gridCol w="2031650">
                  <a:extLst>
                    <a:ext uri="{9D8B030D-6E8A-4147-A177-3AD203B41FA5}">
                      <a16:colId xmlns:a16="http://schemas.microsoft.com/office/drawing/2014/main" xmlns="" val="593592881"/>
                    </a:ext>
                  </a:extLst>
                </a:gridCol>
                <a:gridCol w="1504926">
                  <a:extLst>
                    <a:ext uri="{9D8B030D-6E8A-4147-A177-3AD203B41FA5}">
                      <a16:colId xmlns:a16="http://schemas.microsoft.com/office/drawing/2014/main" xmlns="" val="894025147"/>
                    </a:ext>
                  </a:extLst>
                </a:gridCol>
              </a:tblGrid>
              <a:tr h="206829">
                <a:tc>
                  <a:txBody>
                    <a:bodyPr/>
                    <a:lstStyle/>
                    <a:p>
                      <a:pPr algn="ctr" fontAlgn="ctr"/>
                      <a:r>
                        <a:rPr lang="en-US" sz="1200" b="1" i="0" u="none" strike="noStrike" dirty="0">
                          <a:solidFill>
                            <a:srgbClr val="000000"/>
                          </a:solidFill>
                          <a:effectLst/>
                          <a:latin typeface="Century Gothic" panose="020B0502020202020204" pitchFamily="34" charset="0"/>
                        </a:rPr>
                        <a:t>Mail Class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latin typeface="Century Gothic" panose="020B0502020202020204" pitchFamily="34" charset="0"/>
                        </a:rPr>
                        <a:t>Mail Shape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latin typeface="Century Gothic" panose="020B0502020202020204" pitchFamily="34" charset="0"/>
                        </a:rPr>
                        <a:t>Entry Discount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latin typeface="Century Gothic" panose="020B0502020202020204" pitchFamily="34" charset="0"/>
                        </a:rPr>
                        <a:t>No Visibility Volume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latin typeface="Century Gothic" panose="020B0502020202020204" pitchFamily="34" charset="0"/>
                        </a:rPr>
                        <a:t>% No Visibility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xmlns="" val="436317371"/>
                  </a:ext>
                </a:extLst>
              </a:tr>
              <a:tr h="206829">
                <a:tc rowSpan="6">
                  <a:txBody>
                    <a:bodyPr/>
                    <a:lstStyle/>
                    <a:p>
                      <a:pPr algn="ctr" fontAlgn="ctr"/>
                      <a:r>
                        <a:rPr lang="en-US" sz="1200" b="0" i="0" u="none" strike="noStrike" dirty="0">
                          <a:solidFill>
                            <a:srgbClr val="000000"/>
                          </a:solidFill>
                          <a:effectLst/>
                          <a:latin typeface="Century Gothic" panose="020B0502020202020204" pitchFamily="34" charset="0"/>
                        </a:rPr>
                        <a:t>USPS Marketing Mail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en-US" sz="1200" b="0" i="0" u="none" strike="noStrike" dirty="0">
                          <a:solidFill>
                            <a:srgbClr val="000000"/>
                          </a:solidFill>
                          <a:effectLst/>
                          <a:latin typeface="Century Gothic" panose="020B0502020202020204" pitchFamily="34" charset="0"/>
                        </a:rPr>
                        <a:t>Flat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DSCF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254,099,287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entury Gothic" panose="020B0502020202020204" pitchFamily="34" charset="0"/>
                        </a:rPr>
                        <a:t>12.25%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472907"/>
                  </a:ext>
                </a:extLst>
              </a:tr>
              <a:tr h="206829">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Century Gothic" panose="020B0502020202020204" pitchFamily="34" charset="0"/>
                        </a:rPr>
                        <a:t>ORIGIN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58,225,436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entury Gothic" panose="020B0502020202020204" pitchFamily="34" charset="0"/>
                        </a:rPr>
                        <a:t>23.23%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53050027"/>
                  </a:ext>
                </a:extLst>
              </a:tr>
              <a:tr h="206829">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Century Gothic" panose="020B0502020202020204" pitchFamily="34" charset="0"/>
                        </a:rPr>
                        <a:t>DNDC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56,546,575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entury Gothic" panose="020B0502020202020204" pitchFamily="34" charset="0"/>
                        </a:rPr>
                        <a:t>17.24%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98037378"/>
                  </a:ext>
                </a:extLst>
              </a:tr>
              <a:tr h="206829">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Century Gothic" panose="020B0502020202020204" pitchFamily="34" charset="0"/>
                        </a:rPr>
                        <a:t>DDU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10,233,176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entury Gothic" panose="020B0502020202020204" pitchFamily="34" charset="0"/>
                        </a:rPr>
                        <a:t>67.21%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40687745"/>
                  </a:ext>
                </a:extLst>
              </a:tr>
              <a:tr h="206829">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Century Gothic" panose="020B0502020202020204" pitchFamily="34" charset="0"/>
                        </a:rPr>
                        <a:t>ASF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6,307,297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entury Gothic" panose="020B0502020202020204" pitchFamily="34" charset="0"/>
                        </a:rPr>
                        <a:t>13.46%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84154840"/>
                  </a:ext>
                </a:extLst>
              </a:tr>
              <a:tr h="206829">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Century Gothic" panose="020B0502020202020204" pitchFamily="34" charset="0"/>
                        </a:rPr>
                        <a:t>ADC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2,264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9.76%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95966680"/>
                  </a:ext>
                </a:extLst>
              </a:tr>
              <a:tr h="206829">
                <a:tc rowSpan="6">
                  <a:txBody>
                    <a:bodyPr/>
                    <a:lstStyle/>
                    <a:p>
                      <a:pPr algn="ctr" fontAlgn="ctr"/>
                      <a:r>
                        <a:rPr lang="en-US" sz="1200" b="0" i="0" u="none" strike="noStrike" dirty="0">
                          <a:solidFill>
                            <a:srgbClr val="000000"/>
                          </a:solidFill>
                          <a:effectLst/>
                          <a:latin typeface="Century Gothic" panose="020B0502020202020204" pitchFamily="34" charset="0"/>
                        </a:rPr>
                        <a:t>Periodicals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en-US" sz="1200" b="0" i="0" u="none" strike="noStrike" dirty="0">
                          <a:solidFill>
                            <a:srgbClr val="000000"/>
                          </a:solidFill>
                          <a:effectLst/>
                          <a:latin typeface="Century Gothic" panose="020B0502020202020204" pitchFamily="34" charset="0"/>
                        </a:rPr>
                        <a:t>Flat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DSCF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entury Gothic" panose="020B0502020202020204" pitchFamily="34" charset="0"/>
                        </a:rPr>
                        <a:t>132,051,411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18.09%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82667521"/>
                  </a:ext>
                </a:extLst>
              </a:tr>
              <a:tr h="206829">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Century Gothic" panose="020B0502020202020204" pitchFamily="34" charset="0"/>
                        </a:rPr>
                        <a:t>ORIGIN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52,433,382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25.86%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45397572"/>
                  </a:ext>
                </a:extLst>
              </a:tr>
              <a:tr h="206829">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Century Gothic" panose="020B0502020202020204" pitchFamily="34" charset="0"/>
                        </a:rPr>
                        <a:t>DNDC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11,600,443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39.97%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1111783"/>
                  </a:ext>
                </a:extLst>
              </a:tr>
              <a:tr h="206829">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Century Gothic" panose="020B0502020202020204" pitchFamily="34" charset="0"/>
                        </a:rPr>
                        <a:t>ADC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5,749,044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29.07%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64926003"/>
                  </a:ext>
                </a:extLst>
              </a:tr>
              <a:tr h="206829">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Century Gothic" panose="020B0502020202020204" pitchFamily="34" charset="0"/>
                        </a:rPr>
                        <a:t>DDU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entury Gothic" panose="020B0502020202020204" pitchFamily="34" charset="0"/>
                        </a:rPr>
                        <a:t>2,199,221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45.35%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92986075"/>
                  </a:ext>
                </a:extLst>
              </a:tr>
              <a:tr h="206829">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Century Gothic" panose="020B0502020202020204" pitchFamily="34" charset="0"/>
                        </a:rPr>
                        <a:t>ASF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entury Gothic" panose="020B0502020202020204" pitchFamily="34" charset="0"/>
                        </a:rPr>
                        <a:t>21,787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entury Gothic" panose="020B0502020202020204" pitchFamily="34" charset="0"/>
                        </a:rPr>
                        <a:t>24.91%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72628701"/>
                  </a:ext>
                </a:extLst>
              </a:tr>
              <a:tr h="206829">
                <a:tc>
                  <a:txBody>
                    <a:bodyPr/>
                    <a:lstStyle/>
                    <a:p>
                      <a:pPr algn="ctr" fontAlgn="ctr"/>
                      <a:r>
                        <a:rPr lang="en-US" sz="1200" b="1" i="0" u="none" strike="noStrike" dirty="0">
                          <a:solidFill>
                            <a:srgbClr val="000000"/>
                          </a:solidFill>
                          <a:effectLst/>
                          <a:latin typeface="Century Gothic" panose="020B0502020202020204" pitchFamily="34" charset="0"/>
                        </a:rPr>
                        <a:t>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latin typeface="Century Gothic" panose="020B0502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latin typeface="Century Gothic" panose="020B0502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200" b="1" i="0" u="none" strike="noStrike">
                          <a:solidFill>
                            <a:srgbClr val="000000"/>
                          </a:solidFill>
                          <a:effectLst/>
                          <a:latin typeface="Century Gothic" panose="020B0502020202020204" pitchFamily="34" charset="0"/>
                        </a:rPr>
                        <a:t>589,469,323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latin typeface="Century Gothic" panose="020B0502020202020204" pitchFamily="34" charset="0"/>
                        </a:rPr>
                        <a:t>15.93%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xmlns="" val="703505652"/>
                  </a:ext>
                </a:extLst>
              </a:tr>
            </a:tbl>
          </a:graphicData>
        </a:graphic>
      </p:graphicFrame>
      <p:sp>
        <p:nvSpPr>
          <p:cNvPr id="9" name="Text Placeholder 2"/>
          <p:cNvSpPr txBox="1">
            <a:spLocks/>
          </p:cNvSpPr>
          <p:nvPr/>
        </p:nvSpPr>
        <p:spPr>
          <a:xfrm>
            <a:off x="0" y="3090512"/>
            <a:ext cx="9144000" cy="515938"/>
          </a:xfrm>
          <a:prstGeom prst="rect">
            <a:avLst/>
          </a:prstGeom>
        </p:spPr>
        <p:txBody>
          <a:bodyPr/>
          <a:lstStyle>
            <a:lvl1pPr marL="0" indent="0" algn="ctr" rtl="0" eaLnBrk="0" fontAlgn="base" hangingPunct="0">
              <a:spcBef>
                <a:spcPct val="20000"/>
              </a:spcBef>
              <a:spcAft>
                <a:spcPct val="0"/>
              </a:spcAft>
              <a:buClr>
                <a:schemeClr val="accent2"/>
              </a:buClr>
              <a:buFont typeface="Wingdings" panose="05000000000000000000" pitchFamily="2" charset="2"/>
              <a:buNone/>
              <a:defRPr sz="1688">
                <a:solidFill>
                  <a:srgbClr val="4F81BD"/>
                </a:solidFill>
                <a:latin typeface="Century Gothic" panose="020B0502020202020204" pitchFamily="34" charset="0"/>
                <a:ea typeface="+mn-ea"/>
                <a:cs typeface="+mn-cs"/>
              </a:defRPr>
            </a:lvl1pPr>
            <a:lvl2pPr marL="428625" indent="0" algn="ctr" rtl="0" eaLnBrk="0" fontAlgn="base" hangingPunct="0">
              <a:spcBef>
                <a:spcPct val="20000"/>
              </a:spcBef>
              <a:spcAft>
                <a:spcPct val="0"/>
              </a:spcAft>
              <a:buFont typeface="Arial" panose="020B0604020202020204" pitchFamily="34" charset="0"/>
              <a:buNone/>
              <a:defRPr sz="1688">
                <a:solidFill>
                  <a:srgbClr val="4F81BD"/>
                </a:solidFill>
                <a:latin typeface="Century Gothic" panose="020B0502020202020204" pitchFamily="34" charset="0"/>
                <a:cs typeface="+mn-cs"/>
              </a:defRPr>
            </a:lvl2pPr>
            <a:lvl3pPr marL="857250" indent="0" algn="ctr" rtl="0" eaLnBrk="0" fontAlgn="base" hangingPunct="0">
              <a:spcBef>
                <a:spcPct val="20000"/>
              </a:spcBef>
              <a:spcAft>
                <a:spcPct val="0"/>
              </a:spcAft>
              <a:buClr>
                <a:schemeClr val="accent2"/>
              </a:buClr>
              <a:buNone/>
              <a:defRPr sz="1688">
                <a:solidFill>
                  <a:srgbClr val="4F81BD"/>
                </a:solidFill>
                <a:latin typeface="Century Gothic" panose="020B0502020202020204" pitchFamily="34" charset="0"/>
                <a:cs typeface="+mn-cs"/>
              </a:defRPr>
            </a:lvl3pPr>
            <a:lvl4pPr marL="1285875" indent="0" algn="ctr" rtl="0" eaLnBrk="0" fontAlgn="base" hangingPunct="0">
              <a:spcBef>
                <a:spcPct val="20000"/>
              </a:spcBef>
              <a:spcAft>
                <a:spcPct val="0"/>
              </a:spcAft>
              <a:buFont typeface="Arial Unicode MS" panose="020B0604020202020204" pitchFamily="34" charset="-128"/>
              <a:buNone/>
              <a:defRPr sz="1688">
                <a:solidFill>
                  <a:srgbClr val="4F81BD"/>
                </a:solidFill>
                <a:latin typeface="Century Gothic" panose="020B0502020202020204" pitchFamily="34" charset="0"/>
                <a:cs typeface="+mn-cs"/>
              </a:defRPr>
            </a:lvl4pPr>
            <a:lvl5pPr marL="1714500" indent="0" algn="ctr" rtl="0" eaLnBrk="0" fontAlgn="base" hangingPunct="0">
              <a:spcBef>
                <a:spcPct val="20000"/>
              </a:spcBef>
              <a:spcAft>
                <a:spcPct val="0"/>
              </a:spcAft>
              <a:buNone/>
              <a:defRPr sz="1688">
                <a:solidFill>
                  <a:srgbClr val="4F81BD"/>
                </a:solidFill>
                <a:latin typeface="Century Gothic" panose="020B0502020202020204" pitchFamily="34" charset="0"/>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r>
              <a:rPr lang="en-US" kern="0" dirty="0"/>
              <a:t>In FY17 Q4, about 16% of Flats had No Visibility</a:t>
            </a:r>
          </a:p>
        </p:txBody>
      </p:sp>
    </p:spTree>
    <p:extLst>
      <p:ext uri="{BB962C8B-B14F-4D97-AF65-F5344CB8AC3E}">
        <p14:creationId xmlns:p14="http://schemas.microsoft.com/office/powerpoint/2010/main" val="988426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85750" y="2928938"/>
            <a:ext cx="8572500" cy="685800"/>
          </a:xfrm>
        </p:spPr>
        <p:txBody>
          <a:bodyPr/>
          <a:lstStyle/>
          <a:p>
            <a:r>
              <a:rPr lang="en-US" b="1" dirty="0"/>
              <a:t>Periodicals</a:t>
            </a:r>
          </a:p>
          <a:p>
            <a:r>
              <a:rPr lang="en-US" dirty="0"/>
              <a:t>Deep Dive on No Piece Scan by Entry Type</a:t>
            </a:r>
          </a:p>
        </p:txBody>
      </p:sp>
    </p:spTree>
    <p:extLst>
      <p:ext uri="{BB962C8B-B14F-4D97-AF65-F5344CB8AC3E}">
        <p14:creationId xmlns:p14="http://schemas.microsoft.com/office/powerpoint/2010/main" val="335901266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200" dirty="0"/>
              <a:t>FY17 Q4 Periodicals Visibility Flows</a:t>
            </a:r>
            <a:br>
              <a:rPr lang="en-US" altLang="en-US" sz="2200" dirty="0"/>
            </a:br>
            <a:r>
              <a:rPr lang="en-US" altLang="en-US" sz="1800" b="0" dirty="0"/>
              <a:t>Metrics by Entry Discount Type</a:t>
            </a:r>
            <a:endParaRPr lang="en-US" sz="1800" b="0" dirty="0"/>
          </a:p>
        </p:txBody>
      </p:sp>
      <p:sp>
        <p:nvSpPr>
          <p:cNvPr id="6" name="TextBox 5"/>
          <p:cNvSpPr txBox="1"/>
          <p:nvPr/>
        </p:nvSpPr>
        <p:spPr>
          <a:xfrm>
            <a:off x="489268" y="6572250"/>
            <a:ext cx="5011419" cy="20774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Pct val="80000"/>
              <a:buFont typeface="Wingdings" pitchFamily="2" charset="2"/>
              <a:buNone/>
              <a:tabLst/>
              <a:defRPr/>
            </a:pPr>
            <a:r>
              <a:rPr kumimoji="0" lang="en-US" altLang="en-US" sz="750" b="0" i="0" u="none" strike="noStrike" kern="1200" cap="none" spc="0" normalizeH="0" baseline="0" noProof="0" dirty="0">
                <a:ln>
                  <a:noFill/>
                </a:ln>
                <a:solidFill>
                  <a:prstClr val="black"/>
                </a:solidFill>
                <a:effectLst/>
                <a:uLnTx/>
                <a:uFillTx/>
                <a:latin typeface="Arial"/>
                <a:ea typeface="+mn-ea"/>
                <a:cs typeface="Arial"/>
              </a:rPr>
              <a:t>Note: Metrics based on Full-Service Volume with Start-the-Clock for </a:t>
            </a:r>
            <a:r>
              <a:rPr lang="en-US" altLang="en-US" sz="750" dirty="0">
                <a:solidFill>
                  <a:prstClr val="black"/>
                </a:solidFill>
                <a:latin typeface="Arial"/>
                <a:ea typeface="+mn-ea"/>
                <a:cs typeface="Arial"/>
              </a:rPr>
              <a:t>Start-the-Clock</a:t>
            </a:r>
            <a:r>
              <a:rPr kumimoji="0" lang="en-US" altLang="en-US" sz="750" b="0" i="0" u="none" strike="noStrike" kern="1200" cap="none" spc="0" normalizeH="0" baseline="0" noProof="0" dirty="0">
                <a:ln>
                  <a:noFill/>
                </a:ln>
                <a:solidFill>
                  <a:prstClr val="black"/>
                </a:solidFill>
                <a:effectLst/>
                <a:uLnTx/>
                <a:uFillTx/>
                <a:latin typeface="Arial"/>
                <a:ea typeface="+mn-ea"/>
                <a:cs typeface="Arial"/>
              </a:rPr>
              <a:t> Dates 7/1/2017 – 9/30/2017</a:t>
            </a:r>
            <a:endParaRPr kumimoji="0" lang="en-US" sz="75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TextBox 3"/>
          <p:cNvSpPr txBox="1"/>
          <p:nvPr/>
        </p:nvSpPr>
        <p:spPr>
          <a:xfrm>
            <a:off x="489269" y="971550"/>
            <a:ext cx="8254682"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4472C4"/>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rPr>
              <a:t>In FY17 Q4, about 21% of Periodicals did not have any visibility at the piece level</a:t>
            </a:r>
          </a:p>
          <a:p>
            <a:pPr marL="285750" marR="0" lvl="0" indent="-285750" algn="l" defTabSz="914400" rtl="0" eaLnBrk="1" fontAlgn="auto" latinLnBrk="0" hangingPunct="1">
              <a:lnSpc>
                <a:spcPct val="100000"/>
              </a:lnSpc>
              <a:spcBef>
                <a:spcPts val="0"/>
              </a:spcBef>
              <a:spcAft>
                <a:spcPts val="0"/>
              </a:spcAft>
              <a:buClr>
                <a:srgbClr val="4472C4"/>
              </a:buClr>
              <a:buSzTx/>
              <a:buFont typeface="Wingdings" panose="05000000000000000000" pitchFamily="2" charset="2"/>
              <a:buChar char="§"/>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endParaRPr>
          </a:p>
          <a:p>
            <a:pPr marL="285750" marR="0" lvl="0" indent="-285750" algn="l" defTabSz="914400" rtl="0" eaLnBrk="1" fontAlgn="auto" latinLnBrk="0" hangingPunct="1">
              <a:lnSpc>
                <a:spcPct val="100000"/>
              </a:lnSpc>
              <a:spcBef>
                <a:spcPts val="0"/>
              </a:spcBef>
              <a:spcAft>
                <a:spcPts val="0"/>
              </a:spcAft>
              <a:buClr>
                <a:srgbClr val="4472C4"/>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rPr>
              <a:t>DDU Entry had the highest % of Periodicals which did not have any piece level visibility</a:t>
            </a:r>
          </a:p>
          <a:p>
            <a:pPr marL="285750" marR="0" lvl="0" indent="-285750" algn="l" defTabSz="914400" rtl="0" eaLnBrk="1" fontAlgn="auto" latinLnBrk="0" hangingPunct="1">
              <a:lnSpc>
                <a:spcPct val="100000"/>
              </a:lnSpc>
              <a:spcBef>
                <a:spcPts val="0"/>
              </a:spcBef>
              <a:spcAft>
                <a:spcPts val="0"/>
              </a:spcAft>
              <a:buClr>
                <a:srgbClr val="4472C4"/>
              </a:buClr>
              <a:buSzTx/>
              <a:buFont typeface="Wingdings" panose="05000000000000000000" pitchFamily="2" charset="2"/>
              <a:buChar char="§"/>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endParaRPr>
          </a:p>
          <a:p>
            <a:pPr marL="285750" marR="0" lvl="0" indent="-285750" algn="l" defTabSz="914400" rtl="0" eaLnBrk="1" fontAlgn="auto" latinLnBrk="0" hangingPunct="1">
              <a:lnSpc>
                <a:spcPct val="100000"/>
              </a:lnSpc>
              <a:spcBef>
                <a:spcPts val="0"/>
              </a:spcBef>
              <a:spcAft>
                <a:spcPts val="0"/>
              </a:spcAft>
              <a:buClr>
                <a:srgbClr val="4472C4"/>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rPr>
              <a:t>Breakdown by Entry Type:</a:t>
            </a:r>
          </a:p>
        </p:txBody>
      </p:sp>
      <p:graphicFrame>
        <p:nvGraphicFramePr>
          <p:cNvPr id="7" name="Table 6"/>
          <p:cNvGraphicFramePr>
            <a:graphicFrameLocks noGrp="1"/>
          </p:cNvGraphicFramePr>
          <p:nvPr>
            <p:extLst/>
          </p:nvPr>
        </p:nvGraphicFramePr>
        <p:xfrm>
          <a:off x="489268" y="3048000"/>
          <a:ext cx="8443936" cy="3124197"/>
        </p:xfrm>
        <a:graphic>
          <a:graphicData uri="http://schemas.openxmlformats.org/drawingml/2006/table">
            <a:tbl>
              <a:tblPr/>
              <a:tblGrid>
                <a:gridCol w="1128736">
                  <a:extLst>
                    <a:ext uri="{9D8B030D-6E8A-4147-A177-3AD203B41FA5}">
                      <a16:colId xmlns:a16="http://schemas.microsoft.com/office/drawing/2014/main" xmlns="" val="20000"/>
                    </a:ext>
                  </a:extLst>
                </a:gridCol>
                <a:gridCol w="1463040">
                  <a:extLst>
                    <a:ext uri="{9D8B030D-6E8A-4147-A177-3AD203B41FA5}">
                      <a16:colId xmlns:a16="http://schemas.microsoft.com/office/drawing/2014/main" xmlns="" val="20001"/>
                    </a:ext>
                  </a:extLst>
                </a:gridCol>
                <a:gridCol w="1463040">
                  <a:extLst>
                    <a:ext uri="{9D8B030D-6E8A-4147-A177-3AD203B41FA5}">
                      <a16:colId xmlns:a16="http://schemas.microsoft.com/office/drawing/2014/main" xmlns="" val="20003"/>
                    </a:ext>
                  </a:extLst>
                </a:gridCol>
                <a:gridCol w="1463040">
                  <a:extLst>
                    <a:ext uri="{9D8B030D-6E8A-4147-A177-3AD203B41FA5}">
                      <a16:colId xmlns:a16="http://schemas.microsoft.com/office/drawing/2014/main" xmlns="" val="20005"/>
                    </a:ext>
                  </a:extLst>
                </a:gridCol>
                <a:gridCol w="1463040">
                  <a:extLst>
                    <a:ext uri="{9D8B030D-6E8A-4147-A177-3AD203B41FA5}">
                      <a16:colId xmlns:a16="http://schemas.microsoft.com/office/drawing/2014/main" xmlns="" val="20007"/>
                    </a:ext>
                  </a:extLst>
                </a:gridCol>
                <a:gridCol w="1463040">
                  <a:extLst>
                    <a:ext uri="{9D8B030D-6E8A-4147-A177-3AD203B41FA5}">
                      <a16:colId xmlns:a16="http://schemas.microsoft.com/office/drawing/2014/main" xmlns="" val="20009"/>
                    </a:ext>
                  </a:extLst>
                </a:gridCol>
              </a:tblGrid>
              <a:tr h="491980">
                <a:tc>
                  <a:txBody>
                    <a:bodyPr/>
                    <a:lstStyle/>
                    <a:p>
                      <a:pPr algn="ctr" fontAlgn="b"/>
                      <a:r>
                        <a:rPr lang="en-US" sz="1400" b="1" i="0" u="none" strike="noStrike" dirty="0">
                          <a:solidFill>
                            <a:srgbClr val="FFFFFF"/>
                          </a:solidFill>
                          <a:effectLst/>
                          <a:latin typeface="Calibri" panose="020F0502020204030204" pitchFamily="34" charset="0"/>
                        </a:rPr>
                        <a:t>Entry </a:t>
                      </a:r>
                    </a:p>
                    <a:p>
                      <a:pPr algn="ctr" fontAlgn="b"/>
                      <a:r>
                        <a:rPr lang="en-US" sz="1400" b="1" i="0" u="none" strike="noStrike" dirty="0">
                          <a:solidFill>
                            <a:srgbClr val="FFFFFF"/>
                          </a:solidFill>
                          <a:effectLst/>
                          <a:latin typeface="Calibri" panose="020F0502020204030204" pitchFamily="34" charset="0"/>
                        </a:rPr>
                        <a:t>Discount Type</a:t>
                      </a:r>
                    </a:p>
                  </a:txBody>
                  <a:tcPr marL="5967" marR="5967" marT="59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fontAlgn="b"/>
                      <a:r>
                        <a:rPr lang="en-US" sz="1400" b="1" i="0" u="none" strike="noStrike" dirty="0">
                          <a:solidFill>
                            <a:srgbClr val="FFFFFF"/>
                          </a:solidFill>
                          <a:effectLst/>
                          <a:latin typeface="Calibri" panose="020F0502020204030204" pitchFamily="34" charset="0"/>
                        </a:rPr>
                        <a:t>% with</a:t>
                      </a:r>
                    </a:p>
                    <a:p>
                      <a:pPr algn="ctr" fontAlgn="b"/>
                      <a:r>
                        <a:rPr lang="en-US" sz="1400" b="1" i="0" u="none" strike="noStrike" dirty="0">
                          <a:solidFill>
                            <a:srgbClr val="FFFFFF"/>
                          </a:solidFill>
                          <a:effectLst/>
                          <a:latin typeface="Calibri" panose="020F0502020204030204" pitchFamily="34" charset="0"/>
                        </a:rPr>
                        <a:t>No Visibility</a:t>
                      </a:r>
                    </a:p>
                  </a:txBody>
                  <a:tcPr marL="5967" marR="5967" marT="59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b"/>
                      <a:r>
                        <a:rPr lang="en-US" sz="1400" b="1" i="0" u="none" strike="noStrike" dirty="0">
                          <a:solidFill>
                            <a:srgbClr val="FFFFFF"/>
                          </a:solidFill>
                          <a:effectLst/>
                          <a:latin typeface="Calibri" panose="020F0502020204030204" pitchFamily="34" charset="0"/>
                        </a:rPr>
                        <a:t>% with</a:t>
                      </a:r>
                    </a:p>
                    <a:p>
                      <a:pPr algn="ctr" fontAlgn="b"/>
                      <a:r>
                        <a:rPr lang="en-US" sz="1400" b="1" i="0" u="none" strike="noStrike" dirty="0">
                          <a:solidFill>
                            <a:srgbClr val="FFFFFF"/>
                          </a:solidFill>
                          <a:effectLst/>
                          <a:latin typeface="Calibri" panose="020F0502020204030204" pitchFamily="34" charset="0"/>
                        </a:rPr>
                        <a:t>Bundle Visibility</a:t>
                      </a:r>
                    </a:p>
                  </a:txBody>
                  <a:tcPr marL="5967" marR="5967" marT="59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b"/>
                      <a:r>
                        <a:rPr lang="en-US" sz="1400" b="1" i="0" u="none" strike="noStrike" dirty="0">
                          <a:solidFill>
                            <a:srgbClr val="FFFFFF"/>
                          </a:solidFill>
                          <a:effectLst/>
                          <a:latin typeface="Calibri" panose="020F0502020204030204" pitchFamily="34" charset="0"/>
                        </a:rPr>
                        <a:t>% with</a:t>
                      </a:r>
                    </a:p>
                    <a:p>
                      <a:pPr algn="ctr" fontAlgn="b"/>
                      <a:r>
                        <a:rPr lang="en-US" sz="1400" b="1" i="0" u="none" strike="noStrike" dirty="0">
                          <a:solidFill>
                            <a:srgbClr val="FFFFFF"/>
                          </a:solidFill>
                          <a:effectLst/>
                          <a:latin typeface="Calibri" panose="020F0502020204030204" pitchFamily="34" charset="0"/>
                        </a:rPr>
                        <a:t>FSS Visibility</a:t>
                      </a:r>
                    </a:p>
                  </a:txBody>
                  <a:tcPr marL="5967" marR="5967" marT="59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b"/>
                      <a:r>
                        <a:rPr lang="en-US" sz="1400" b="1" i="0" u="none" strike="noStrike" dirty="0">
                          <a:solidFill>
                            <a:srgbClr val="FFFFFF"/>
                          </a:solidFill>
                          <a:effectLst/>
                          <a:latin typeface="Calibri" panose="020F0502020204030204" pitchFamily="34" charset="0"/>
                        </a:rPr>
                        <a:t>% with</a:t>
                      </a:r>
                    </a:p>
                    <a:p>
                      <a:pPr algn="ctr" fontAlgn="b"/>
                      <a:r>
                        <a:rPr lang="en-US" sz="1400" b="1" i="0" u="none" strike="noStrike" dirty="0">
                          <a:solidFill>
                            <a:srgbClr val="FFFFFF"/>
                          </a:solidFill>
                          <a:effectLst/>
                          <a:latin typeface="Calibri" panose="020F0502020204030204" pitchFamily="34" charset="0"/>
                        </a:rPr>
                        <a:t>AFSM Visibility</a:t>
                      </a:r>
                    </a:p>
                  </a:txBody>
                  <a:tcPr marL="5967" marR="5967" marT="59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b"/>
                      <a:r>
                        <a:rPr lang="en-US" sz="1400" b="1" i="0" u="none" strike="noStrike" dirty="0">
                          <a:solidFill>
                            <a:srgbClr val="FFFFFF"/>
                          </a:solidFill>
                          <a:effectLst/>
                          <a:latin typeface="Calibri" panose="020F0502020204030204" pitchFamily="34" charset="0"/>
                        </a:rPr>
                        <a:t>% with</a:t>
                      </a:r>
                    </a:p>
                    <a:p>
                      <a:pPr algn="ctr" fontAlgn="b"/>
                      <a:r>
                        <a:rPr lang="en-US" sz="1400" b="1" i="0" u="none" strike="noStrike" dirty="0">
                          <a:solidFill>
                            <a:srgbClr val="FFFFFF"/>
                          </a:solidFill>
                          <a:effectLst/>
                          <a:latin typeface="Calibri" panose="020F0502020204030204" pitchFamily="34" charset="0"/>
                        </a:rPr>
                        <a:t>Other Visibility</a:t>
                      </a:r>
                    </a:p>
                  </a:txBody>
                  <a:tcPr marL="5967" marR="5967" marT="59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extLst>
                  <a:ext uri="{0D108BD9-81ED-4DB2-BD59-A6C34878D82A}">
                    <a16:rowId xmlns:a16="http://schemas.microsoft.com/office/drawing/2014/main" xmlns="" val="10000"/>
                  </a:ext>
                </a:extLst>
              </a:tr>
              <a:tr h="376031">
                <a:tc>
                  <a:txBody>
                    <a:bodyPr/>
                    <a:lstStyle/>
                    <a:p>
                      <a:pPr algn="ctr" fontAlgn="b"/>
                      <a:r>
                        <a:rPr lang="en-US" sz="1400" b="0" i="0" u="none" strike="noStrike" dirty="0">
                          <a:solidFill>
                            <a:srgbClr val="000000"/>
                          </a:solidFill>
                          <a:effectLst/>
                          <a:latin typeface="Calibri" panose="020F0502020204030204" pitchFamily="34" charset="0"/>
                        </a:rPr>
                        <a:t>DSCF</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18.09%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panose="020F0502020204030204" pitchFamily="34" charset="0"/>
                        </a:rPr>
                        <a:t>45.76%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panose="020F0502020204030204" pitchFamily="34" charset="0"/>
                        </a:rPr>
                        <a:t>19.08%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panose="020F0502020204030204" pitchFamily="34" charset="0"/>
                        </a:rPr>
                        <a:t>16.97%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panose="020F0502020204030204" pitchFamily="34" charset="0"/>
                        </a:rPr>
                        <a:t>0.10%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extLst>
                  <a:ext uri="{0D108BD9-81ED-4DB2-BD59-A6C34878D82A}">
                    <a16:rowId xmlns:a16="http://schemas.microsoft.com/office/drawing/2014/main" xmlns="" val="10002"/>
                  </a:ext>
                </a:extLst>
              </a:tr>
              <a:tr h="376031">
                <a:tc>
                  <a:txBody>
                    <a:bodyPr/>
                    <a:lstStyle/>
                    <a:p>
                      <a:pPr algn="ctr" fontAlgn="b"/>
                      <a:r>
                        <a:rPr lang="en-US" sz="1400" b="0" i="0" u="none" strike="noStrike" dirty="0">
                          <a:solidFill>
                            <a:srgbClr val="000000"/>
                          </a:solidFill>
                          <a:effectLst/>
                          <a:latin typeface="Calibri" panose="020F0502020204030204" pitchFamily="34" charset="0"/>
                        </a:rPr>
                        <a:t>ORIGIN</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25.86%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28.44%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11.05%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34.18%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0.46%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3"/>
                  </a:ext>
                </a:extLst>
              </a:tr>
              <a:tr h="376031">
                <a:tc>
                  <a:txBody>
                    <a:bodyPr/>
                    <a:lstStyle/>
                    <a:p>
                      <a:pPr algn="ctr" fontAlgn="b"/>
                      <a:r>
                        <a:rPr lang="en-US" sz="1400" b="0" i="0" u="none" strike="noStrike" dirty="0">
                          <a:solidFill>
                            <a:srgbClr val="000000"/>
                          </a:solidFill>
                          <a:effectLst/>
                          <a:latin typeface="Calibri" panose="020F0502020204030204" pitchFamily="34" charset="0"/>
                        </a:rPr>
                        <a:t>DNDC</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panose="020F0502020204030204" pitchFamily="34" charset="0"/>
                        </a:rPr>
                        <a:t>39.97%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33.79%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panose="020F0502020204030204" pitchFamily="34" charset="0"/>
                        </a:rPr>
                        <a:t>5.64%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panose="020F0502020204030204" pitchFamily="34" charset="0"/>
                        </a:rPr>
                        <a:t>20.52%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panose="020F0502020204030204" pitchFamily="34" charset="0"/>
                        </a:rPr>
                        <a:t>0.08%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extLst>
                  <a:ext uri="{0D108BD9-81ED-4DB2-BD59-A6C34878D82A}">
                    <a16:rowId xmlns:a16="http://schemas.microsoft.com/office/drawing/2014/main" xmlns="" val="10004"/>
                  </a:ext>
                </a:extLst>
              </a:tr>
              <a:tr h="376031">
                <a:tc>
                  <a:txBody>
                    <a:bodyPr/>
                    <a:lstStyle/>
                    <a:p>
                      <a:pPr algn="ctr" fontAlgn="b"/>
                      <a:r>
                        <a:rPr lang="en-US" sz="1400" b="0" i="0" u="none" strike="noStrike" dirty="0">
                          <a:solidFill>
                            <a:srgbClr val="000000"/>
                          </a:solidFill>
                          <a:effectLst/>
                          <a:latin typeface="Calibri" panose="020F0502020204030204" pitchFamily="34" charset="0"/>
                        </a:rPr>
                        <a:t>ADC</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29.07%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29.02%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6.16%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35.66%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0.09%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5"/>
                  </a:ext>
                </a:extLst>
              </a:tr>
              <a:tr h="376031">
                <a:tc>
                  <a:txBody>
                    <a:bodyPr/>
                    <a:lstStyle/>
                    <a:p>
                      <a:pPr algn="ctr" fontAlgn="b"/>
                      <a:r>
                        <a:rPr lang="en-US" sz="1400" b="0" i="0" u="none" strike="noStrike" dirty="0">
                          <a:solidFill>
                            <a:srgbClr val="000000"/>
                          </a:solidFill>
                          <a:effectLst/>
                          <a:latin typeface="Calibri" panose="020F0502020204030204" pitchFamily="34" charset="0"/>
                        </a:rPr>
                        <a:t>DDU</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panose="020F0502020204030204" pitchFamily="34" charset="0"/>
                        </a:rPr>
                        <a:t>45.35%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panose="020F0502020204030204" pitchFamily="34" charset="0"/>
                        </a:rPr>
                        <a:t>15.52%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0.09%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0.06%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panose="020F0502020204030204" pitchFamily="34" charset="0"/>
                        </a:rPr>
                        <a:t>38.98%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extLst>
                  <a:ext uri="{0D108BD9-81ED-4DB2-BD59-A6C34878D82A}">
                    <a16:rowId xmlns:a16="http://schemas.microsoft.com/office/drawing/2014/main" xmlns="" val="10006"/>
                  </a:ext>
                </a:extLst>
              </a:tr>
              <a:tr h="376031">
                <a:tc>
                  <a:txBody>
                    <a:bodyPr/>
                    <a:lstStyle/>
                    <a:p>
                      <a:pPr algn="ctr" fontAlgn="b"/>
                      <a:r>
                        <a:rPr lang="en-US" sz="1400" b="0" i="0" u="none" strike="noStrike" dirty="0">
                          <a:solidFill>
                            <a:srgbClr val="000000"/>
                          </a:solidFill>
                          <a:effectLst/>
                          <a:latin typeface="Calibri" panose="020F0502020204030204" pitchFamily="34" charset="0"/>
                        </a:rPr>
                        <a:t>ASF</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24.91%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20.02%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2.03%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52.85%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0.19%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7"/>
                  </a:ext>
                </a:extLst>
              </a:tr>
              <a:tr h="376031">
                <a:tc>
                  <a:txBody>
                    <a:bodyPr/>
                    <a:lstStyle/>
                    <a:p>
                      <a:pPr algn="ctr" fontAlgn="b"/>
                      <a:r>
                        <a:rPr lang="en-US" sz="1400" b="1" i="0" u="none" strike="noStrike" dirty="0">
                          <a:solidFill>
                            <a:srgbClr val="000000"/>
                          </a:solidFill>
                          <a:effectLst/>
                          <a:latin typeface="Calibri" panose="020F0502020204030204" pitchFamily="34" charset="0"/>
                        </a:rPr>
                        <a:t>Total</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sz="1400" b="1" i="0" u="none" strike="noStrike">
                          <a:solidFill>
                            <a:srgbClr val="000000"/>
                          </a:solidFill>
                          <a:effectLst/>
                          <a:latin typeface="Calibri" panose="020F0502020204030204" pitchFamily="34" charset="0"/>
                        </a:rPr>
                        <a:t>20.69%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sz="1400" b="1" i="0" u="none" strike="noStrike">
                          <a:solidFill>
                            <a:srgbClr val="000000"/>
                          </a:solidFill>
                          <a:effectLst/>
                          <a:latin typeface="Calibri" panose="020F0502020204030204" pitchFamily="34" charset="0"/>
                        </a:rPr>
                        <a:t>41.36%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sz="1400" b="1" i="0" u="none" strike="noStrike">
                          <a:solidFill>
                            <a:srgbClr val="000000"/>
                          </a:solidFill>
                          <a:effectLst/>
                          <a:latin typeface="Calibri" panose="020F0502020204030204" pitchFamily="34" charset="0"/>
                        </a:rPr>
                        <a:t>16.68%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sz="1400" b="1" i="0" u="none" strike="noStrike">
                          <a:solidFill>
                            <a:srgbClr val="000000"/>
                          </a:solidFill>
                          <a:effectLst/>
                          <a:latin typeface="Calibri" panose="020F0502020204030204" pitchFamily="34" charset="0"/>
                        </a:rPr>
                        <a:t>20.91%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tc>
                  <a:txBody>
                    <a:bodyPr/>
                    <a:lstStyle/>
                    <a:p>
                      <a:pPr algn="ctr" fontAlgn="b"/>
                      <a:r>
                        <a:rPr lang="en-US" sz="1400" b="1" i="0" u="none" strike="noStrike" dirty="0">
                          <a:solidFill>
                            <a:srgbClr val="000000"/>
                          </a:solidFill>
                          <a:effectLst/>
                          <a:latin typeface="Calibri" panose="020F0502020204030204" pitchFamily="34" charset="0"/>
                        </a:rPr>
                        <a:t>0.36%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BF7"/>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08620516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p:txBody>
          <a:bodyPr/>
          <a:lstStyle/>
          <a:p>
            <a:r>
              <a:rPr lang="en-US" b="1" dirty="0"/>
              <a:t>Increase Mail In Measurement</a:t>
            </a:r>
          </a:p>
          <a:p>
            <a:r>
              <a:rPr lang="en-US" dirty="0"/>
              <a:t>Approach</a:t>
            </a:r>
          </a:p>
        </p:txBody>
      </p:sp>
    </p:spTree>
    <p:extLst>
      <p:ext uri="{BB962C8B-B14F-4D97-AF65-F5344CB8AC3E}">
        <p14:creationId xmlns:p14="http://schemas.microsoft.com/office/powerpoint/2010/main" val="242309482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Increase Mail In Measurement</a:t>
            </a:r>
            <a:endParaRPr lang="en-US" sz="1688" dirty="0">
              <a:solidFill>
                <a:schemeClr val="bg1"/>
              </a:solidFill>
            </a:endParaRPr>
          </a:p>
        </p:txBody>
      </p:sp>
      <p:grpSp>
        <p:nvGrpSpPr>
          <p:cNvPr id="13" name="Group 12"/>
          <p:cNvGrpSpPr/>
          <p:nvPr/>
        </p:nvGrpSpPr>
        <p:grpSpPr>
          <a:xfrm>
            <a:off x="428625" y="5486400"/>
            <a:ext cx="8286750" cy="443079"/>
            <a:chOff x="428625" y="5210962"/>
            <a:chExt cx="8286750" cy="443079"/>
          </a:xfrm>
        </p:grpSpPr>
        <p:sp>
          <p:nvSpPr>
            <p:cNvPr id="4" name="Snip Diagonal Corner Rectangle 3"/>
            <p:cNvSpPr/>
            <p:nvPr/>
          </p:nvSpPr>
          <p:spPr>
            <a:xfrm>
              <a:off x="428625" y="5210963"/>
              <a:ext cx="8286750" cy="443078"/>
            </a:xfrm>
            <a:prstGeom prst="snip2DiagRect">
              <a:avLst>
                <a:gd name="adj1" fmla="val 35000"/>
                <a:gd name="adj2" fmla="val 16667"/>
              </a:avLst>
            </a:prstGeom>
            <a:solidFill>
              <a:srgbClr val="4F81BD"/>
            </a:solidFill>
            <a:ln w="25400" cap="flat" cmpd="sng" algn="ctr">
              <a:noFill/>
              <a:prstDash val="solid"/>
            </a:ln>
            <a:effectLst/>
            <a:extLst/>
          </p:spPr>
          <p:txBody>
            <a:bodyPr rtlCol="0" anchor="ctr"/>
            <a:lstStyle/>
            <a:p>
              <a:pPr algn="ctr" fontAlgn="auto">
                <a:spcBef>
                  <a:spcPts val="0"/>
                </a:spcBef>
                <a:spcAft>
                  <a:spcPts val="0"/>
                </a:spcAft>
                <a:defRPr/>
              </a:pPr>
              <a:endParaRPr lang="en-US" ker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a:endParaRPr>
            </a:p>
          </p:txBody>
        </p:sp>
        <p:grpSp>
          <p:nvGrpSpPr>
            <p:cNvPr id="2" name="Group 1"/>
            <p:cNvGrpSpPr/>
            <p:nvPr/>
          </p:nvGrpSpPr>
          <p:grpSpPr>
            <a:xfrm>
              <a:off x="500063" y="5210962"/>
              <a:ext cx="8215312" cy="443078"/>
              <a:chOff x="500063" y="5210962"/>
              <a:chExt cx="10535651" cy="443078"/>
            </a:xfrm>
          </p:grpSpPr>
          <p:sp>
            <p:nvSpPr>
              <p:cNvPr id="5" name="TextBox 4"/>
              <p:cNvSpPr txBox="1"/>
              <p:nvPr/>
            </p:nvSpPr>
            <p:spPr>
              <a:xfrm>
                <a:off x="500063" y="5210962"/>
                <a:ext cx="764571" cy="443078"/>
              </a:xfrm>
              <a:prstGeom prst="rect">
                <a:avLst/>
              </a:prstGeom>
              <a:noFill/>
            </p:spPr>
            <p:txBody>
              <a:bodyPr vert="horz" wrap="square" lIns="85725" tIns="42863" rIns="85725" bIns="42863" rtlCol="0" anchor="ctr" anchorCtr="0">
                <a:noAutofit/>
              </a:bodyPr>
              <a:lstStyle/>
              <a:p>
                <a:pPr algn="ctr"/>
                <a:r>
                  <a:rPr lang="en-US" sz="1500" dirty="0">
                    <a:solidFill>
                      <a:srgbClr val="FFFFFF"/>
                    </a:solidFill>
                    <a:latin typeface="Century Gothic" panose="020B0502020202020204" pitchFamily="34" charset="0"/>
                    <a:cs typeface="Arial" charset="0"/>
                  </a:rPr>
                  <a:t>Mar</a:t>
                </a:r>
              </a:p>
            </p:txBody>
          </p:sp>
          <p:sp>
            <p:nvSpPr>
              <p:cNvPr id="8" name="TextBox 7"/>
              <p:cNvSpPr txBox="1"/>
              <p:nvPr/>
            </p:nvSpPr>
            <p:spPr>
              <a:xfrm>
                <a:off x="1729548" y="5210962"/>
                <a:ext cx="764571" cy="443078"/>
              </a:xfrm>
              <a:prstGeom prst="rect">
                <a:avLst/>
              </a:prstGeom>
              <a:noFill/>
            </p:spPr>
            <p:txBody>
              <a:bodyPr vert="horz" wrap="square" lIns="85725" tIns="42863" rIns="85725" bIns="42863" rtlCol="0" anchor="ctr" anchorCtr="0">
                <a:noAutofit/>
              </a:bodyPr>
              <a:lstStyle/>
              <a:p>
                <a:pPr algn="ctr"/>
                <a:r>
                  <a:rPr lang="en-US" sz="1500" dirty="0">
                    <a:solidFill>
                      <a:srgbClr val="FFFFFF"/>
                    </a:solidFill>
                    <a:latin typeface="Century Gothic" panose="020B0502020202020204" pitchFamily="34" charset="0"/>
                    <a:cs typeface="Arial" charset="0"/>
                  </a:rPr>
                  <a:t>Apr</a:t>
                </a:r>
              </a:p>
            </p:txBody>
          </p:sp>
          <p:sp>
            <p:nvSpPr>
              <p:cNvPr id="9" name="TextBox 8"/>
              <p:cNvSpPr txBox="1"/>
              <p:nvPr/>
            </p:nvSpPr>
            <p:spPr>
              <a:xfrm>
                <a:off x="2959033" y="5210962"/>
                <a:ext cx="764571" cy="443078"/>
              </a:xfrm>
              <a:prstGeom prst="rect">
                <a:avLst/>
              </a:prstGeom>
              <a:noFill/>
            </p:spPr>
            <p:txBody>
              <a:bodyPr vert="horz" wrap="square" lIns="85725" tIns="42863" rIns="85725" bIns="42863" rtlCol="0" anchor="ctr" anchorCtr="0">
                <a:noAutofit/>
              </a:bodyPr>
              <a:lstStyle/>
              <a:p>
                <a:pPr algn="ctr"/>
                <a:r>
                  <a:rPr lang="en-US" sz="1500" dirty="0">
                    <a:solidFill>
                      <a:srgbClr val="FFFFFF"/>
                    </a:solidFill>
                    <a:latin typeface="Century Gothic" panose="020B0502020202020204" pitchFamily="34" charset="0"/>
                    <a:cs typeface="Arial" charset="0"/>
                  </a:rPr>
                  <a:t>May</a:t>
                </a:r>
              </a:p>
            </p:txBody>
          </p:sp>
          <p:sp>
            <p:nvSpPr>
              <p:cNvPr id="10" name="TextBox 9"/>
              <p:cNvSpPr txBox="1"/>
              <p:nvPr/>
            </p:nvSpPr>
            <p:spPr>
              <a:xfrm>
                <a:off x="4188517" y="5210962"/>
                <a:ext cx="764571" cy="443078"/>
              </a:xfrm>
              <a:prstGeom prst="rect">
                <a:avLst/>
              </a:prstGeom>
              <a:noFill/>
            </p:spPr>
            <p:txBody>
              <a:bodyPr vert="horz" wrap="square" lIns="85725" tIns="42863" rIns="85725" bIns="42863" rtlCol="0" anchor="ctr" anchorCtr="0">
                <a:noAutofit/>
              </a:bodyPr>
              <a:lstStyle/>
              <a:p>
                <a:pPr algn="ctr"/>
                <a:r>
                  <a:rPr lang="en-US" sz="1500" dirty="0">
                    <a:solidFill>
                      <a:srgbClr val="FFFFFF"/>
                    </a:solidFill>
                    <a:latin typeface="Century Gothic" panose="020B0502020202020204" pitchFamily="34" charset="0"/>
                    <a:cs typeface="Arial" charset="0"/>
                  </a:rPr>
                  <a:t>Jun</a:t>
                </a:r>
              </a:p>
            </p:txBody>
          </p:sp>
          <p:sp>
            <p:nvSpPr>
              <p:cNvPr id="11" name="TextBox 10"/>
              <p:cNvSpPr txBox="1"/>
              <p:nvPr/>
            </p:nvSpPr>
            <p:spPr>
              <a:xfrm>
                <a:off x="5418002" y="5210962"/>
                <a:ext cx="764571" cy="443078"/>
              </a:xfrm>
              <a:prstGeom prst="rect">
                <a:avLst/>
              </a:prstGeom>
              <a:noFill/>
            </p:spPr>
            <p:txBody>
              <a:bodyPr vert="horz" wrap="square" lIns="85725" tIns="42863" rIns="85725" bIns="42863" rtlCol="0" anchor="ctr" anchorCtr="0">
                <a:noAutofit/>
              </a:bodyPr>
              <a:lstStyle/>
              <a:p>
                <a:pPr algn="ctr"/>
                <a:r>
                  <a:rPr lang="en-US" sz="1500" dirty="0">
                    <a:solidFill>
                      <a:srgbClr val="FFFFFF"/>
                    </a:solidFill>
                    <a:latin typeface="Century Gothic" panose="020B0502020202020204" pitchFamily="34" charset="0"/>
                    <a:cs typeface="Arial" charset="0"/>
                  </a:rPr>
                  <a:t>Jul</a:t>
                </a:r>
              </a:p>
            </p:txBody>
          </p:sp>
          <p:sp>
            <p:nvSpPr>
              <p:cNvPr id="12" name="TextBox 11"/>
              <p:cNvSpPr txBox="1"/>
              <p:nvPr/>
            </p:nvSpPr>
            <p:spPr>
              <a:xfrm>
                <a:off x="6647487" y="5210962"/>
                <a:ext cx="764571" cy="443078"/>
              </a:xfrm>
              <a:prstGeom prst="rect">
                <a:avLst/>
              </a:prstGeom>
              <a:noFill/>
            </p:spPr>
            <p:txBody>
              <a:bodyPr vert="horz" wrap="square" lIns="85725" tIns="42863" rIns="85725" bIns="42863" rtlCol="0" anchor="ctr" anchorCtr="0">
                <a:noAutofit/>
              </a:bodyPr>
              <a:lstStyle/>
              <a:p>
                <a:pPr algn="ctr"/>
                <a:r>
                  <a:rPr lang="en-US" sz="1500" dirty="0">
                    <a:solidFill>
                      <a:srgbClr val="FFFFFF"/>
                    </a:solidFill>
                    <a:latin typeface="Century Gothic" panose="020B0502020202020204" pitchFamily="34" charset="0"/>
                    <a:cs typeface="Arial" charset="0"/>
                  </a:rPr>
                  <a:t>Aug</a:t>
                </a:r>
              </a:p>
            </p:txBody>
          </p:sp>
          <p:sp>
            <p:nvSpPr>
              <p:cNvPr id="18" name="TextBox 17"/>
              <p:cNvSpPr txBox="1"/>
              <p:nvPr/>
            </p:nvSpPr>
            <p:spPr>
              <a:xfrm>
                <a:off x="7854732" y="5210962"/>
                <a:ext cx="764571" cy="443078"/>
              </a:xfrm>
              <a:prstGeom prst="rect">
                <a:avLst/>
              </a:prstGeom>
              <a:noFill/>
            </p:spPr>
            <p:txBody>
              <a:bodyPr vert="horz" wrap="square" lIns="85725" tIns="42863" rIns="85725" bIns="42863" rtlCol="0" anchor="ctr" anchorCtr="0">
                <a:noAutofit/>
              </a:bodyPr>
              <a:lstStyle/>
              <a:p>
                <a:pPr algn="ctr"/>
                <a:r>
                  <a:rPr lang="en-US" sz="1500" dirty="0">
                    <a:solidFill>
                      <a:srgbClr val="FFFFFF"/>
                    </a:solidFill>
                    <a:latin typeface="Century Gothic" panose="020B0502020202020204" pitchFamily="34" charset="0"/>
                    <a:cs typeface="Arial" charset="0"/>
                  </a:rPr>
                  <a:t>Sep</a:t>
                </a:r>
              </a:p>
            </p:txBody>
          </p:sp>
          <p:sp>
            <p:nvSpPr>
              <p:cNvPr id="23" name="TextBox 22"/>
              <p:cNvSpPr txBox="1"/>
              <p:nvPr/>
            </p:nvSpPr>
            <p:spPr>
              <a:xfrm>
                <a:off x="9055845" y="5210962"/>
                <a:ext cx="764571" cy="443078"/>
              </a:xfrm>
              <a:prstGeom prst="rect">
                <a:avLst/>
              </a:prstGeom>
              <a:noFill/>
            </p:spPr>
            <p:txBody>
              <a:bodyPr vert="horz" wrap="square" lIns="85725" tIns="42863" rIns="85725" bIns="42863" rtlCol="0" anchor="ctr" anchorCtr="0">
                <a:noAutofit/>
              </a:bodyPr>
              <a:lstStyle/>
              <a:p>
                <a:pPr algn="ctr"/>
                <a:r>
                  <a:rPr lang="en-US" sz="1500" dirty="0">
                    <a:solidFill>
                      <a:srgbClr val="FFFFFF"/>
                    </a:solidFill>
                    <a:latin typeface="Century Gothic" panose="020B0502020202020204" pitchFamily="34" charset="0"/>
                    <a:cs typeface="Arial" charset="0"/>
                  </a:rPr>
                  <a:t>Oct</a:t>
                </a:r>
              </a:p>
            </p:txBody>
          </p:sp>
          <p:sp>
            <p:nvSpPr>
              <p:cNvPr id="25" name="TextBox 24"/>
              <p:cNvSpPr txBox="1"/>
              <p:nvPr/>
            </p:nvSpPr>
            <p:spPr>
              <a:xfrm>
                <a:off x="10271143" y="5210962"/>
                <a:ext cx="764571" cy="443078"/>
              </a:xfrm>
              <a:prstGeom prst="rect">
                <a:avLst/>
              </a:prstGeom>
              <a:noFill/>
            </p:spPr>
            <p:txBody>
              <a:bodyPr vert="horz" wrap="square" lIns="85725" tIns="42863" rIns="85725" bIns="42863" rtlCol="0" anchor="ctr" anchorCtr="0">
                <a:noAutofit/>
              </a:bodyPr>
              <a:lstStyle/>
              <a:p>
                <a:pPr algn="ctr"/>
                <a:r>
                  <a:rPr lang="en-US" sz="1500" dirty="0">
                    <a:solidFill>
                      <a:srgbClr val="FFFFFF"/>
                    </a:solidFill>
                    <a:latin typeface="Century Gothic" panose="020B0502020202020204" pitchFamily="34" charset="0"/>
                    <a:cs typeface="Arial" charset="0"/>
                  </a:rPr>
                  <a:t>Nov</a:t>
                </a:r>
              </a:p>
            </p:txBody>
          </p:sp>
        </p:grpSp>
      </p:grpSp>
      <p:sp>
        <p:nvSpPr>
          <p:cNvPr id="27" name="Text Placeholder 6"/>
          <p:cNvSpPr txBox="1">
            <a:spLocks/>
          </p:cNvSpPr>
          <p:nvPr/>
        </p:nvSpPr>
        <p:spPr>
          <a:xfrm>
            <a:off x="601118" y="3368967"/>
            <a:ext cx="2218282" cy="1961288"/>
          </a:xfrm>
          <a:prstGeom prst="rect">
            <a:avLst/>
          </a:prstGeom>
          <a:solidFill>
            <a:schemeClr val="accent1">
              <a:lumMod val="60000"/>
              <a:lumOff val="40000"/>
            </a:schemeClr>
          </a:solidFill>
        </p:spPr>
        <p:txBody>
          <a:bodyPr anchor="ct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fontAlgn="ctr">
              <a:lnSpc>
                <a:spcPct val="90000"/>
              </a:lnSpc>
              <a:spcAft>
                <a:spcPts val="0"/>
              </a:spcAft>
              <a:buClrTx/>
              <a:buNone/>
            </a:pPr>
            <a:r>
              <a:rPr lang="en-US" sz="1688" b="1" kern="0" dirty="0" smtClean="0">
                <a:solidFill>
                  <a:schemeClr val="bg1"/>
                </a:solidFill>
                <a:latin typeface="Century Gothic" panose="020B0502020202020204" pitchFamily="34" charset="0"/>
              </a:rPr>
              <a:t>Mar – Apr </a:t>
            </a:r>
            <a:br>
              <a:rPr lang="en-US" sz="1688" b="1" kern="0" dirty="0" smtClean="0">
                <a:solidFill>
                  <a:schemeClr val="bg1"/>
                </a:solidFill>
                <a:latin typeface="Century Gothic" panose="020B0502020202020204" pitchFamily="34" charset="0"/>
              </a:rPr>
            </a:br>
            <a:r>
              <a:rPr lang="en-US" sz="1688" kern="0" dirty="0" smtClean="0">
                <a:latin typeface="Century Gothic" panose="020B0502020202020204" pitchFamily="34" charset="0"/>
              </a:rPr>
              <a:t>Analyzed and resolved exclusions using a cross-functional USPS HQ team working with mailers &amp; postal sites</a:t>
            </a:r>
            <a:endParaRPr lang="en-US" sz="1688" kern="0" dirty="0">
              <a:latin typeface="Century Gothic" panose="020B0502020202020204" pitchFamily="34" charset="0"/>
            </a:endParaRPr>
          </a:p>
        </p:txBody>
      </p:sp>
      <p:sp>
        <p:nvSpPr>
          <p:cNvPr id="28" name="Text Placeholder 6"/>
          <p:cNvSpPr txBox="1">
            <a:spLocks/>
          </p:cNvSpPr>
          <p:nvPr/>
        </p:nvSpPr>
        <p:spPr>
          <a:xfrm>
            <a:off x="2648018" y="1672257"/>
            <a:ext cx="1984964" cy="1549617"/>
          </a:xfrm>
          <a:prstGeom prst="rect">
            <a:avLst/>
          </a:prstGeom>
          <a:solidFill>
            <a:schemeClr val="accent1">
              <a:lumMod val="60000"/>
              <a:lumOff val="40000"/>
            </a:schemeClr>
          </a:solidFill>
        </p:spPr>
        <p:txBody>
          <a:bodyPr anchor="ct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fontAlgn="ctr">
              <a:lnSpc>
                <a:spcPct val="90000"/>
              </a:lnSpc>
              <a:spcAft>
                <a:spcPts val="0"/>
              </a:spcAft>
              <a:buClrTx/>
              <a:buNone/>
            </a:pPr>
            <a:r>
              <a:rPr lang="en-US" sz="1688" b="1" kern="0" dirty="0" smtClean="0">
                <a:solidFill>
                  <a:schemeClr val="bg1"/>
                </a:solidFill>
                <a:latin typeface="Century Gothic" panose="020B0502020202020204" pitchFamily="34" charset="0"/>
              </a:rPr>
              <a:t>May-Jun </a:t>
            </a:r>
            <a:br>
              <a:rPr lang="en-US" sz="1688" b="1" kern="0" dirty="0" smtClean="0">
                <a:solidFill>
                  <a:schemeClr val="bg1"/>
                </a:solidFill>
                <a:latin typeface="Century Gothic" panose="020B0502020202020204" pitchFamily="34" charset="0"/>
              </a:rPr>
            </a:br>
            <a:r>
              <a:rPr lang="en-US" sz="1688" kern="0" dirty="0" smtClean="0">
                <a:latin typeface="Century Gothic" panose="020B0502020202020204" pitchFamily="34" charset="0"/>
              </a:rPr>
              <a:t>Developed two tools to  replicate team successes to Field operations</a:t>
            </a:r>
            <a:endParaRPr lang="en-US" sz="1688" kern="0" dirty="0">
              <a:latin typeface="Century Gothic" panose="020B0502020202020204" pitchFamily="34" charset="0"/>
            </a:endParaRPr>
          </a:p>
        </p:txBody>
      </p:sp>
      <p:sp>
        <p:nvSpPr>
          <p:cNvPr id="29" name="Text Placeholder 6"/>
          <p:cNvSpPr txBox="1">
            <a:spLocks/>
          </p:cNvSpPr>
          <p:nvPr/>
        </p:nvSpPr>
        <p:spPr>
          <a:xfrm>
            <a:off x="4909717" y="2869983"/>
            <a:ext cx="1872083" cy="1778217"/>
          </a:xfrm>
          <a:prstGeom prst="rect">
            <a:avLst/>
          </a:prstGeom>
          <a:solidFill>
            <a:schemeClr val="accent1">
              <a:lumMod val="60000"/>
              <a:lumOff val="40000"/>
            </a:schemeClr>
          </a:solidFill>
        </p:spPr>
        <p:txBody>
          <a:bodyPr anchor="ct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fontAlgn="ctr">
              <a:lnSpc>
                <a:spcPct val="90000"/>
              </a:lnSpc>
              <a:spcAft>
                <a:spcPts val="0"/>
              </a:spcAft>
              <a:buClrTx/>
              <a:buNone/>
            </a:pPr>
            <a:r>
              <a:rPr lang="en-US" sz="1688" b="1" kern="0" dirty="0" smtClean="0">
                <a:solidFill>
                  <a:schemeClr val="bg1"/>
                </a:solidFill>
                <a:latin typeface="Century Gothic" panose="020B0502020202020204" pitchFamily="34" charset="0"/>
              </a:rPr>
              <a:t>Aug-Sep </a:t>
            </a:r>
            <a:r>
              <a:rPr lang="en-US" sz="1688" kern="0" dirty="0" smtClean="0">
                <a:latin typeface="Century Gothic" panose="020B0502020202020204" pitchFamily="34" charset="0"/>
              </a:rPr>
              <a:t>National kick-off for District engagement with the tools to decrease exclusions</a:t>
            </a:r>
            <a:endParaRPr lang="en-US" sz="1688" kern="0" dirty="0">
              <a:latin typeface="Century Gothic" panose="020B0502020202020204" pitchFamily="34" charset="0"/>
            </a:endParaRPr>
          </a:p>
        </p:txBody>
      </p:sp>
      <p:sp>
        <p:nvSpPr>
          <p:cNvPr id="30" name="Text Placeholder 6"/>
          <p:cNvSpPr txBox="1">
            <a:spLocks/>
          </p:cNvSpPr>
          <p:nvPr/>
        </p:nvSpPr>
        <p:spPr>
          <a:xfrm>
            <a:off x="601119" y="1443657"/>
            <a:ext cx="1495700" cy="1778217"/>
          </a:xfrm>
          <a:prstGeom prst="rect">
            <a:avLst/>
          </a:prstGeom>
          <a:solidFill>
            <a:schemeClr val="accent1">
              <a:lumMod val="60000"/>
              <a:lumOff val="40000"/>
            </a:schemeClr>
          </a:solidFill>
        </p:spPr>
        <p:txBody>
          <a:bodyPr anchor="ct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fontAlgn="ctr">
              <a:lnSpc>
                <a:spcPct val="90000"/>
              </a:lnSpc>
              <a:spcAft>
                <a:spcPts val="0"/>
              </a:spcAft>
              <a:buClrTx/>
              <a:buNone/>
            </a:pPr>
            <a:r>
              <a:rPr lang="en-US" sz="1688" b="1" kern="0" dirty="0" smtClean="0">
                <a:solidFill>
                  <a:schemeClr val="bg1"/>
                </a:solidFill>
                <a:latin typeface="Century Gothic" panose="020B0502020202020204" pitchFamily="34" charset="0"/>
              </a:rPr>
              <a:t>Mar </a:t>
            </a:r>
            <a:r>
              <a:rPr lang="en-US" sz="1688" kern="0" dirty="0" smtClean="0">
                <a:latin typeface="Century Gothic" panose="020B0502020202020204" pitchFamily="34" charset="0"/>
              </a:rPr>
              <a:t>Compiled the top 3 exclusion reasons for each mail class/shape </a:t>
            </a:r>
            <a:endParaRPr lang="en-US" sz="1688" kern="0" dirty="0">
              <a:latin typeface="Century Gothic" panose="020B0502020202020204" pitchFamily="34" charset="0"/>
            </a:endParaRPr>
          </a:p>
        </p:txBody>
      </p:sp>
      <p:sp>
        <p:nvSpPr>
          <p:cNvPr id="31" name="Text Placeholder 6"/>
          <p:cNvSpPr txBox="1">
            <a:spLocks/>
          </p:cNvSpPr>
          <p:nvPr/>
        </p:nvSpPr>
        <p:spPr>
          <a:xfrm>
            <a:off x="2979885" y="3831233"/>
            <a:ext cx="1653097" cy="1045808"/>
          </a:xfrm>
          <a:prstGeom prst="rect">
            <a:avLst/>
          </a:prstGeom>
          <a:solidFill>
            <a:schemeClr val="accent1">
              <a:lumMod val="60000"/>
              <a:lumOff val="40000"/>
            </a:schemeClr>
          </a:solidFill>
        </p:spPr>
        <p:txBody>
          <a:bodyPr anchor="ct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fontAlgn="ctr">
              <a:lnSpc>
                <a:spcPct val="90000"/>
              </a:lnSpc>
              <a:spcAft>
                <a:spcPts val="0"/>
              </a:spcAft>
              <a:buClrTx/>
              <a:buNone/>
            </a:pPr>
            <a:r>
              <a:rPr lang="en-US" sz="1688" b="1" kern="0" dirty="0" smtClean="0">
                <a:solidFill>
                  <a:schemeClr val="bg1"/>
                </a:solidFill>
                <a:latin typeface="Century Gothic" panose="020B0502020202020204" pitchFamily="34" charset="0"/>
              </a:rPr>
              <a:t>May-Jun</a:t>
            </a:r>
            <a:br>
              <a:rPr lang="en-US" sz="1688" b="1" kern="0" dirty="0" smtClean="0">
                <a:solidFill>
                  <a:schemeClr val="bg1"/>
                </a:solidFill>
                <a:latin typeface="Century Gothic" panose="020B0502020202020204" pitchFamily="34" charset="0"/>
              </a:rPr>
            </a:br>
            <a:r>
              <a:rPr lang="en-US" sz="1688" kern="0" dirty="0" smtClean="0">
                <a:latin typeface="Century Gothic" panose="020B0502020202020204" pitchFamily="34" charset="0"/>
              </a:rPr>
              <a:t>Pilot tested the two tools in the Field</a:t>
            </a:r>
            <a:endParaRPr lang="en-US" sz="1688" kern="0" dirty="0">
              <a:latin typeface="Century Gothic" panose="020B0502020202020204" pitchFamily="34" charset="0"/>
            </a:endParaRPr>
          </a:p>
        </p:txBody>
      </p:sp>
      <p:sp>
        <p:nvSpPr>
          <p:cNvPr id="32" name="Text Placeholder 6"/>
          <p:cNvSpPr txBox="1">
            <a:spLocks/>
          </p:cNvSpPr>
          <p:nvPr/>
        </p:nvSpPr>
        <p:spPr>
          <a:xfrm>
            <a:off x="6234963" y="1130836"/>
            <a:ext cx="2375636" cy="1066800"/>
          </a:xfrm>
          <a:prstGeom prst="rect">
            <a:avLst/>
          </a:prstGeom>
          <a:solidFill>
            <a:schemeClr val="accent1">
              <a:lumMod val="60000"/>
              <a:lumOff val="40000"/>
            </a:schemeClr>
          </a:solidFill>
        </p:spPr>
        <p:txBody>
          <a:bodyPr anchor="ct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fontAlgn="ctr">
              <a:lnSpc>
                <a:spcPct val="90000"/>
              </a:lnSpc>
              <a:spcAft>
                <a:spcPts val="0"/>
              </a:spcAft>
              <a:buClrTx/>
              <a:buNone/>
            </a:pPr>
            <a:r>
              <a:rPr lang="en-US" sz="1688" b="1" kern="0" smtClean="0">
                <a:solidFill>
                  <a:schemeClr val="bg1"/>
                </a:solidFill>
                <a:latin typeface="Century Gothic" panose="020B0502020202020204" pitchFamily="34" charset="0"/>
              </a:rPr>
              <a:t>Oct - Ongoing</a:t>
            </a:r>
            <a:br>
              <a:rPr lang="en-US" sz="1688" b="1" kern="0" smtClean="0">
                <a:solidFill>
                  <a:schemeClr val="bg1"/>
                </a:solidFill>
                <a:latin typeface="Century Gothic" panose="020B0502020202020204" pitchFamily="34" charset="0"/>
              </a:rPr>
            </a:br>
            <a:r>
              <a:rPr lang="en-US" sz="1688" kern="0" smtClean="0">
                <a:latin typeface="Century Gothic" panose="020B0502020202020204" pitchFamily="34" charset="0"/>
              </a:rPr>
              <a:t>Field use of tools to decrease exclusions throughout FY 2018</a:t>
            </a:r>
            <a:endParaRPr lang="en-US" sz="1688" kern="0" dirty="0">
              <a:latin typeface="Century Gothic" panose="020B0502020202020204" pitchFamily="34" charset="0"/>
            </a:endParaRPr>
          </a:p>
        </p:txBody>
      </p:sp>
      <p:sp>
        <p:nvSpPr>
          <p:cNvPr id="33" name="Text Placeholder 6"/>
          <p:cNvSpPr txBox="1">
            <a:spLocks/>
          </p:cNvSpPr>
          <p:nvPr/>
        </p:nvSpPr>
        <p:spPr>
          <a:xfrm>
            <a:off x="7158606" y="2362200"/>
            <a:ext cx="1447799" cy="1258503"/>
          </a:xfrm>
          <a:prstGeom prst="rect">
            <a:avLst/>
          </a:prstGeom>
          <a:solidFill>
            <a:schemeClr val="accent1">
              <a:lumMod val="60000"/>
              <a:lumOff val="40000"/>
            </a:schemeClr>
          </a:solidFill>
        </p:spPr>
        <p:txBody>
          <a:bodyPr anchor="ct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fontAlgn="ctr">
              <a:lnSpc>
                <a:spcPct val="90000"/>
              </a:lnSpc>
              <a:spcAft>
                <a:spcPts val="0"/>
              </a:spcAft>
              <a:buClrTx/>
              <a:buNone/>
            </a:pPr>
            <a:r>
              <a:rPr lang="en-US" sz="1688" b="1" kern="0" dirty="0" smtClean="0">
                <a:solidFill>
                  <a:schemeClr val="bg1"/>
                </a:solidFill>
                <a:latin typeface="Century Gothic" panose="020B0502020202020204" pitchFamily="34" charset="0"/>
              </a:rPr>
              <a:t>Nov</a:t>
            </a:r>
            <a:br>
              <a:rPr lang="en-US" sz="1688" b="1" kern="0" dirty="0" smtClean="0">
                <a:solidFill>
                  <a:schemeClr val="bg1"/>
                </a:solidFill>
                <a:latin typeface="Century Gothic" panose="020B0502020202020204" pitchFamily="34" charset="0"/>
              </a:rPr>
            </a:br>
            <a:r>
              <a:rPr lang="en-US" sz="1688" kern="0" dirty="0" smtClean="0">
                <a:latin typeface="Century Gothic" panose="020B0502020202020204" pitchFamily="34" charset="0"/>
              </a:rPr>
              <a:t>L601 labeling list updated for NDC EPFED</a:t>
            </a:r>
            <a:endParaRPr lang="en-US" sz="1688" kern="0" dirty="0">
              <a:latin typeface="Century Gothic" panose="020B0502020202020204" pitchFamily="34" charset="0"/>
            </a:endParaRPr>
          </a:p>
        </p:txBody>
      </p:sp>
      <p:sp>
        <p:nvSpPr>
          <p:cNvPr id="34" name="Text Placeholder 6"/>
          <p:cNvSpPr txBox="1">
            <a:spLocks/>
          </p:cNvSpPr>
          <p:nvPr/>
        </p:nvSpPr>
        <p:spPr>
          <a:xfrm>
            <a:off x="7162801" y="3782728"/>
            <a:ext cx="1447799" cy="1551272"/>
          </a:xfrm>
          <a:prstGeom prst="rect">
            <a:avLst/>
          </a:prstGeom>
          <a:solidFill>
            <a:schemeClr val="accent1">
              <a:lumMod val="60000"/>
              <a:lumOff val="40000"/>
            </a:schemeClr>
          </a:solidFill>
        </p:spPr>
        <p:txBody>
          <a:bodyPr anchor="ct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fontAlgn="ctr">
              <a:lnSpc>
                <a:spcPct val="90000"/>
              </a:lnSpc>
              <a:spcAft>
                <a:spcPts val="0"/>
              </a:spcAft>
              <a:buClrTx/>
              <a:buNone/>
            </a:pPr>
            <a:r>
              <a:rPr lang="en-US" sz="1688" b="1" kern="0" dirty="0" smtClean="0">
                <a:solidFill>
                  <a:schemeClr val="bg1"/>
                </a:solidFill>
                <a:latin typeface="Century Gothic" panose="020B0502020202020204" pitchFamily="34" charset="0"/>
              </a:rPr>
              <a:t>Nov</a:t>
            </a:r>
            <a:br>
              <a:rPr lang="en-US" sz="1688" b="1" kern="0" dirty="0" smtClean="0">
                <a:solidFill>
                  <a:schemeClr val="bg1"/>
                </a:solidFill>
                <a:latin typeface="Century Gothic" panose="020B0502020202020204" pitchFamily="34" charset="0"/>
              </a:rPr>
            </a:br>
            <a:r>
              <a:rPr lang="en-US" sz="1688" kern="0" dirty="0" smtClean="0">
                <a:latin typeface="Century Gothic" panose="020B0502020202020204" pitchFamily="34" charset="0"/>
              </a:rPr>
              <a:t>Update to Southern Area STC facility reference</a:t>
            </a:r>
            <a:endParaRPr lang="en-US" sz="1688" kern="0" dirty="0">
              <a:latin typeface="Century Gothic" panose="020B0502020202020204" pitchFamily="34" charset="0"/>
            </a:endParaRPr>
          </a:p>
        </p:txBody>
      </p:sp>
    </p:spTree>
    <p:extLst>
      <p:ext uri="{BB962C8B-B14F-4D97-AF65-F5344CB8AC3E}">
        <p14:creationId xmlns:p14="http://schemas.microsoft.com/office/powerpoint/2010/main" val="377094448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p:txBody>
          <a:bodyPr/>
          <a:lstStyle/>
          <a:p>
            <a:r>
              <a:rPr lang="en-US" dirty="0" err="1"/>
              <a:t>IMpb</a:t>
            </a:r>
            <a:r>
              <a:rPr lang="en-US" dirty="0"/>
              <a:t> Compliance Quality Requirements</a:t>
            </a:r>
            <a:endParaRPr lang="en-US" dirty="0" smtClean="0"/>
          </a:p>
        </p:txBody>
      </p:sp>
    </p:spTree>
    <p:extLst>
      <p:ext uri="{BB962C8B-B14F-4D97-AF65-F5344CB8AC3E}">
        <p14:creationId xmlns:p14="http://schemas.microsoft.com/office/powerpoint/2010/main" val="231322231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IMpb Compliance Quality Requirements</a:t>
            </a:r>
            <a:endParaRPr lang="en-US" dirty="0"/>
          </a:p>
        </p:txBody>
      </p:sp>
      <p:sp>
        <p:nvSpPr>
          <p:cNvPr id="5" name="Text Placeholder 4"/>
          <p:cNvSpPr>
            <a:spLocks noGrp="1"/>
          </p:cNvSpPr>
          <p:nvPr>
            <p:ph type="body" sz="quarter" idx="14"/>
          </p:nvPr>
        </p:nvSpPr>
        <p:spPr/>
        <p:txBody>
          <a:bodyPr/>
          <a:lstStyle/>
          <a:p>
            <a:r>
              <a:rPr lang="en-US" smtClean="0"/>
              <a:t>Federal Register Notice New Timeline</a:t>
            </a:r>
            <a:endParaRPr lang="en-US" dirty="0"/>
          </a:p>
        </p:txBody>
      </p:sp>
      <p:sp>
        <p:nvSpPr>
          <p:cNvPr id="8" name="Text Placeholder 4"/>
          <p:cNvSpPr txBox="1">
            <a:spLocks/>
          </p:cNvSpPr>
          <p:nvPr/>
        </p:nvSpPr>
        <p:spPr>
          <a:xfrm>
            <a:off x="500063" y="2000250"/>
            <a:ext cx="8000998" cy="4140368"/>
          </a:xfrm>
          <a:prstGeom prst="rect">
            <a:avLst/>
          </a:prstGeom>
          <a:solidFill>
            <a:schemeClr val="accent1">
              <a:lumMod val="20000"/>
              <a:lumOff val="80000"/>
            </a:schemeClr>
          </a:solidFill>
        </p:spPr>
        <p:txBody>
          <a:bodyP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a:spcAft>
                <a:spcPts val="1688"/>
              </a:spcAft>
              <a:buClr>
                <a:schemeClr val="accent5"/>
              </a:buClr>
            </a:pPr>
            <a:r>
              <a:rPr lang="en-US" kern="0" smtClean="0"/>
              <a:t>Draft Rule Re-Circulated Internally for Clearance: </a:t>
            </a:r>
            <a:r>
              <a:rPr lang="en-US" b="1" kern="0" smtClean="0"/>
              <a:t>11/13 – 11/24</a:t>
            </a:r>
          </a:p>
          <a:p>
            <a:pPr>
              <a:spcAft>
                <a:spcPts val="1688"/>
              </a:spcAft>
              <a:buClr>
                <a:schemeClr val="accent5"/>
              </a:buClr>
            </a:pPr>
            <a:r>
              <a:rPr lang="en-US" kern="0" smtClean="0"/>
              <a:t>Comments incorporated: </a:t>
            </a:r>
            <a:r>
              <a:rPr lang="en-US" b="1" kern="0" smtClean="0"/>
              <a:t>11/28</a:t>
            </a:r>
          </a:p>
          <a:p>
            <a:pPr>
              <a:spcAft>
                <a:spcPts val="1688"/>
              </a:spcAft>
              <a:buClr>
                <a:schemeClr val="accent5"/>
              </a:buClr>
            </a:pPr>
            <a:r>
              <a:rPr lang="en-US" kern="0" smtClean="0"/>
              <a:t>Published in Federal Register: </a:t>
            </a:r>
            <a:r>
              <a:rPr lang="en-US" b="1" kern="0" smtClean="0"/>
              <a:t>12/12</a:t>
            </a:r>
          </a:p>
          <a:p>
            <a:pPr>
              <a:spcAft>
                <a:spcPts val="1688"/>
              </a:spcAft>
              <a:buClr>
                <a:schemeClr val="accent5"/>
              </a:buClr>
            </a:pPr>
            <a:r>
              <a:rPr lang="en-US" kern="0" smtClean="0"/>
              <a:t>Comment period usually ends 30 days after publication date</a:t>
            </a:r>
          </a:p>
          <a:p>
            <a:pPr>
              <a:spcAft>
                <a:spcPts val="1688"/>
              </a:spcAft>
              <a:buClr>
                <a:schemeClr val="accent5"/>
              </a:buClr>
            </a:pPr>
            <a:r>
              <a:rPr lang="en-US" kern="0" smtClean="0"/>
              <a:t>Final Rule usually published in Federal Register within 21 days after comment period close</a:t>
            </a:r>
            <a:endParaRPr lang="en-US" kern="0" dirty="0"/>
          </a:p>
        </p:txBody>
      </p:sp>
    </p:spTree>
    <p:extLst>
      <p:ext uri="{BB962C8B-B14F-4D97-AF65-F5344CB8AC3E}">
        <p14:creationId xmlns:p14="http://schemas.microsoft.com/office/powerpoint/2010/main" val="96743752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Picture 1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6757" y="1412509"/>
            <a:ext cx="1380744" cy="1294448"/>
          </a:xfrm>
          <a:prstGeom prst="rect">
            <a:avLst/>
          </a:prstGeom>
        </p:spPr>
      </p:pic>
      <p:pic>
        <p:nvPicPr>
          <p:cNvPr id="149" name="Picture 1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192" y="1419284"/>
            <a:ext cx="1387320" cy="1294448"/>
          </a:xfrm>
          <a:prstGeom prst="rect">
            <a:avLst/>
          </a:prstGeom>
        </p:spPr>
      </p:pic>
      <p:sp>
        <p:nvSpPr>
          <p:cNvPr id="6" name="Rectangle 5"/>
          <p:cNvSpPr/>
          <p:nvPr/>
        </p:nvSpPr>
        <p:spPr>
          <a:xfrm>
            <a:off x="804461" y="941657"/>
            <a:ext cx="2005521" cy="243457"/>
          </a:xfrm>
          <a:prstGeom prst="rect">
            <a:avLst/>
          </a:prstGeom>
        </p:spPr>
        <p:txBody>
          <a:bodyPr/>
          <a:lstStyle/>
          <a:p>
            <a:pPr algn="ctr" eaLnBrk="0" hangingPunct="0">
              <a:spcBef>
                <a:spcPct val="20000"/>
              </a:spcBef>
              <a:buClr>
                <a:srgbClr val="ED7D31"/>
              </a:buClr>
              <a:buSzPct val="80000"/>
              <a:buFont typeface="Wingdings" pitchFamily="2" charset="2"/>
              <a:buNone/>
            </a:pPr>
            <a:r>
              <a:rPr lang="en-US" sz="1594" dirty="0">
                <a:solidFill>
                  <a:srgbClr val="4F81BD"/>
                </a:solidFill>
                <a:latin typeface="Century Gothic" panose="020B0502020202020204" pitchFamily="34" charset="0"/>
                <a:cs typeface="Calibri" panose="020F0502020204030204" pitchFamily="34" charset="0"/>
              </a:rPr>
              <a:t>Address Quality</a:t>
            </a:r>
          </a:p>
        </p:txBody>
      </p:sp>
      <p:sp>
        <p:nvSpPr>
          <p:cNvPr id="8" name="Rectangle 7"/>
          <p:cNvSpPr/>
          <p:nvPr/>
        </p:nvSpPr>
        <p:spPr>
          <a:xfrm>
            <a:off x="581419" y="3393300"/>
            <a:ext cx="2571750" cy="2367764"/>
          </a:xfrm>
          <a:prstGeom prst="rect">
            <a:avLst/>
          </a:prstGeom>
        </p:spPr>
        <p:txBody>
          <a:bodyPr wrap="square">
            <a:spAutoFit/>
          </a:bodyPr>
          <a:lstStyle/>
          <a:p>
            <a:pPr eaLnBrk="0" hangingPunct="0">
              <a:buClr>
                <a:srgbClr val="0000CC"/>
              </a:buClr>
              <a:buSzPct val="80000"/>
              <a:buFont typeface="Wingdings" pitchFamily="2" charset="2"/>
              <a:buNone/>
              <a:defRPr/>
            </a:pPr>
            <a:r>
              <a:rPr lang="en-US" sz="984" dirty="0">
                <a:solidFill>
                  <a:srgbClr val="1E1D4E"/>
                </a:solidFill>
                <a:latin typeface="Century Gothic" panose="020B0502020202020204" pitchFamily="34" charset="0"/>
                <a:cs typeface="Calibri" panose="020F0502020204030204" pitchFamily="34" charset="0"/>
              </a:rPr>
              <a:t>Measures percent of addresses* with enough information to validate to the unique exact 11-digit DPV ZIP Code when matched against the AMS Database. </a:t>
            </a:r>
          </a:p>
          <a:p>
            <a:pPr eaLnBrk="0" hangingPunct="0">
              <a:buClr>
                <a:srgbClr val="0000CC"/>
              </a:buClr>
              <a:buSzPct val="80000"/>
              <a:buFont typeface="Wingdings" pitchFamily="2" charset="2"/>
              <a:buNone/>
              <a:defRPr/>
            </a:pPr>
            <a:endParaRPr lang="en-US" sz="984" dirty="0">
              <a:solidFill>
                <a:srgbClr val="1E1D4E"/>
              </a:solidFill>
              <a:latin typeface="Century Gothic" panose="020B0502020202020204" pitchFamily="34" charset="0"/>
              <a:cs typeface="Calibri" panose="020F0502020204030204" pitchFamily="34" charset="0"/>
            </a:endParaRPr>
          </a:p>
          <a:p>
            <a:pPr eaLnBrk="0" hangingPunct="0">
              <a:buClr>
                <a:srgbClr val="0000CC"/>
              </a:buClr>
              <a:buSzPct val="80000"/>
              <a:buFont typeface="Wingdings" pitchFamily="2" charset="2"/>
              <a:buNone/>
              <a:defRPr/>
            </a:pPr>
            <a:r>
              <a:rPr lang="en-US" sz="984" dirty="0">
                <a:solidFill>
                  <a:srgbClr val="1E1D4E"/>
                </a:solidFill>
                <a:latin typeface="Century Gothic" panose="020B0502020202020204" pitchFamily="34" charset="0"/>
                <a:cs typeface="Calibri" panose="020F0502020204030204" pitchFamily="34" charset="0"/>
              </a:rPr>
              <a:t>Benefits: </a:t>
            </a:r>
          </a:p>
          <a:p>
            <a:pPr marL="160734" indent="-160734" eaLnBrk="0" hangingPunct="0">
              <a:lnSpc>
                <a:spcPct val="150000"/>
              </a:lnSpc>
              <a:buFont typeface="Arial" panose="020B0604020202020204" pitchFamily="34" charset="0"/>
              <a:buChar char="•"/>
              <a:defRPr/>
            </a:pPr>
            <a:r>
              <a:rPr lang="en-US" sz="984" dirty="0">
                <a:solidFill>
                  <a:srgbClr val="1E1D4E"/>
                </a:solidFill>
                <a:latin typeface="Century Gothic" panose="020B0502020202020204" pitchFamily="34" charset="0"/>
                <a:cs typeface="Calibri" panose="020F0502020204030204" pitchFamily="34" charset="0"/>
              </a:rPr>
              <a:t>Operational efficiency</a:t>
            </a:r>
          </a:p>
          <a:p>
            <a:pPr marL="160734" indent="-160734" eaLnBrk="0" hangingPunct="0">
              <a:spcBef>
                <a:spcPts val="563"/>
              </a:spcBef>
              <a:buFont typeface="Arial" panose="020B0604020202020204" pitchFamily="34" charset="0"/>
              <a:buChar char="•"/>
              <a:defRPr/>
            </a:pPr>
            <a:r>
              <a:rPr lang="en-US" sz="984" dirty="0">
                <a:solidFill>
                  <a:srgbClr val="1E1D4E"/>
                </a:solidFill>
                <a:latin typeface="Century Gothic" panose="020B0502020202020204" pitchFamily="34" charset="0"/>
                <a:cs typeface="Calibri" panose="020F0502020204030204" pitchFamily="34" charset="0"/>
              </a:rPr>
              <a:t>Enables personalized features such as My USPS</a:t>
            </a:r>
          </a:p>
          <a:p>
            <a:pPr marL="160734" indent="-160734" eaLnBrk="0" hangingPunct="0">
              <a:spcBef>
                <a:spcPts val="563"/>
              </a:spcBef>
              <a:buFont typeface="Arial" panose="020B0604020202020204" pitchFamily="34" charset="0"/>
              <a:buChar char="•"/>
              <a:defRPr/>
            </a:pPr>
            <a:r>
              <a:rPr lang="en-US" sz="984" dirty="0">
                <a:solidFill>
                  <a:srgbClr val="1E1D4E"/>
                </a:solidFill>
                <a:latin typeface="Century Gothic" panose="020B0502020202020204" pitchFamily="34" charset="0"/>
                <a:cs typeface="Calibri" panose="020F0502020204030204" pitchFamily="34" charset="0"/>
              </a:rPr>
              <a:t>Avoids  operational costs (Manual scheme lookup/PRES Keying)</a:t>
            </a:r>
          </a:p>
          <a:p>
            <a:pPr marL="160734" indent="-160734" eaLnBrk="0" hangingPunct="0">
              <a:spcBef>
                <a:spcPts val="563"/>
              </a:spcBef>
              <a:buFont typeface="Arial" panose="020B0604020202020204" pitchFamily="34" charset="0"/>
              <a:buChar char="•"/>
              <a:defRPr/>
            </a:pPr>
            <a:r>
              <a:rPr lang="en-US" sz="984" dirty="0">
                <a:solidFill>
                  <a:srgbClr val="1E1D4E"/>
                </a:solidFill>
                <a:latin typeface="Century Gothic" panose="020B0502020202020204" pitchFamily="34" charset="0"/>
                <a:cs typeface="Calibri" panose="020F0502020204030204" pitchFamily="34" charset="0"/>
              </a:rPr>
              <a:t>Improves deliverability </a:t>
            </a:r>
          </a:p>
        </p:txBody>
      </p:sp>
      <p:sp>
        <p:nvSpPr>
          <p:cNvPr id="9" name="Rectangle 8"/>
          <p:cNvSpPr/>
          <p:nvPr/>
        </p:nvSpPr>
        <p:spPr>
          <a:xfrm>
            <a:off x="3056611" y="941658"/>
            <a:ext cx="3014758" cy="243457"/>
          </a:xfrm>
          <a:prstGeom prst="rect">
            <a:avLst/>
          </a:prstGeom>
        </p:spPr>
        <p:txBody>
          <a:bodyPr/>
          <a:lstStyle/>
          <a:p>
            <a:pPr algn="ctr" eaLnBrk="0" hangingPunct="0">
              <a:spcBef>
                <a:spcPct val="20000"/>
              </a:spcBef>
              <a:buClr>
                <a:srgbClr val="ED7D31"/>
              </a:buClr>
              <a:buSzPct val="80000"/>
              <a:buFont typeface="Wingdings" pitchFamily="2" charset="2"/>
              <a:buNone/>
            </a:pPr>
            <a:r>
              <a:rPr lang="en-US" sz="1594" dirty="0">
                <a:solidFill>
                  <a:srgbClr val="4F81BD"/>
                </a:solidFill>
                <a:latin typeface="Century Gothic" panose="020B0502020202020204" pitchFamily="34" charset="0"/>
                <a:cs typeface="Calibri" panose="020F0502020204030204" pitchFamily="34" charset="0"/>
              </a:rPr>
              <a:t>Shipping Services File Quality</a:t>
            </a:r>
          </a:p>
        </p:txBody>
      </p:sp>
      <p:sp>
        <p:nvSpPr>
          <p:cNvPr id="10" name="Rectangle 9"/>
          <p:cNvSpPr/>
          <p:nvPr/>
        </p:nvSpPr>
        <p:spPr>
          <a:xfrm>
            <a:off x="3317875" y="3393301"/>
            <a:ext cx="2571750" cy="3167214"/>
          </a:xfrm>
          <a:prstGeom prst="rect">
            <a:avLst/>
          </a:prstGeom>
        </p:spPr>
        <p:txBody>
          <a:bodyPr wrap="square">
            <a:spAutoFit/>
          </a:bodyPr>
          <a:lstStyle/>
          <a:p>
            <a:pPr eaLnBrk="0" hangingPunct="0">
              <a:buClr>
                <a:srgbClr val="0000CC"/>
              </a:buClr>
              <a:buSzPct val="80000"/>
              <a:buFont typeface="Wingdings" pitchFamily="2" charset="2"/>
              <a:buNone/>
              <a:defRPr/>
            </a:pPr>
            <a:r>
              <a:rPr lang="en-US" sz="984" dirty="0">
                <a:solidFill>
                  <a:srgbClr val="1E1D4E"/>
                </a:solidFill>
                <a:latin typeface="Century Gothic" panose="020B0502020202020204" pitchFamily="34" charset="0"/>
                <a:cs typeface="Calibri" panose="020F0502020204030204" pitchFamily="34" charset="0"/>
              </a:rPr>
              <a:t>Measures percent of manifest records that pass key package level detail validations mitigating potential errors when processed in the PTR Database.</a:t>
            </a:r>
          </a:p>
          <a:p>
            <a:pPr marL="160734" indent="-160734" eaLnBrk="0" hangingPunct="0">
              <a:buFont typeface="Arial" panose="020B0604020202020204" pitchFamily="34" charset="0"/>
              <a:buChar char="•"/>
              <a:defRPr/>
            </a:pPr>
            <a:endParaRPr lang="en-US" sz="375" dirty="0">
              <a:solidFill>
                <a:srgbClr val="1E1D4E"/>
              </a:solidFill>
              <a:latin typeface="Century Gothic" panose="020B0502020202020204" pitchFamily="34" charset="0"/>
              <a:cs typeface="Calibri" panose="020F0502020204030204" pitchFamily="34" charset="0"/>
            </a:endParaRPr>
          </a:p>
          <a:p>
            <a:pPr eaLnBrk="0" hangingPunct="0">
              <a:buClr>
                <a:srgbClr val="0000CC"/>
              </a:buClr>
              <a:buSzPct val="80000"/>
              <a:buFont typeface="Wingdings" pitchFamily="2" charset="2"/>
              <a:buNone/>
              <a:defRPr/>
            </a:pPr>
            <a:endParaRPr lang="en-US" sz="984" dirty="0">
              <a:solidFill>
                <a:srgbClr val="1E1D4E"/>
              </a:solidFill>
              <a:latin typeface="Century Gothic" panose="020B0502020202020204" pitchFamily="34" charset="0"/>
              <a:cs typeface="Calibri" panose="020F0502020204030204" pitchFamily="34" charset="0"/>
            </a:endParaRPr>
          </a:p>
          <a:p>
            <a:pPr eaLnBrk="0" hangingPunct="0">
              <a:buClr>
                <a:srgbClr val="0000CC"/>
              </a:buClr>
              <a:buSzPct val="80000"/>
              <a:buFont typeface="Wingdings" pitchFamily="2" charset="2"/>
              <a:buNone/>
              <a:defRPr/>
            </a:pPr>
            <a:r>
              <a:rPr lang="en-US" sz="984" dirty="0">
                <a:solidFill>
                  <a:srgbClr val="1E1D4E"/>
                </a:solidFill>
                <a:latin typeface="Century Gothic" panose="020B0502020202020204" pitchFamily="34" charset="0"/>
                <a:cs typeface="Calibri" panose="020F0502020204030204" pitchFamily="34" charset="0"/>
              </a:rPr>
              <a:t>Benefits: </a:t>
            </a:r>
          </a:p>
          <a:p>
            <a:pPr marL="160734" indent="-160734" eaLnBrk="0" hangingPunct="0">
              <a:buFont typeface="Arial" panose="020B0604020202020204" pitchFamily="34" charset="0"/>
              <a:buChar char="•"/>
              <a:defRPr/>
            </a:pPr>
            <a:r>
              <a:rPr lang="en-US" sz="984" dirty="0">
                <a:solidFill>
                  <a:srgbClr val="1E1D4E"/>
                </a:solidFill>
                <a:latin typeface="Century Gothic" panose="020B0502020202020204" pitchFamily="34" charset="0"/>
                <a:cs typeface="Calibri" panose="020F0502020204030204" pitchFamily="34" charset="0"/>
              </a:rPr>
              <a:t>Supports timely postage payment and revenue assurance</a:t>
            </a:r>
          </a:p>
          <a:p>
            <a:pPr marL="160734" indent="-160734" eaLnBrk="0" hangingPunct="0">
              <a:buFont typeface="Arial" panose="020B0604020202020204" pitchFamily="34" charset="0"/>
              <a:buChar char="•"/>
              <a:defRPr/>
            </a:pPr>
            <a:endParaRPr lang="en-US" sz="281" dirty="0">
              <a:solidFill>
                <a:srgbClr val="1E1D4E"/>
              </a:solidFill>
              <a:latin typeface="Century Gothic" panose="020B0502020202020204" pitchFamily="34" charset="0"/>
              <a:cs typeface="Calibri" panose="020F0502020204030204" pitchFamily="34" charset="0"/>
            </a:endParaRPr>
          </a:p>
          <a:p>
            <a:pPr marL="160734" indent="-160734" eaLnBrk="0" hangingPunct="0">
              <a:buFont typeface="Arial" panose="020B0604020202020204" pitchFamily="34" charset="0"/>
              <a:buChar char="•"/>
              <a:defRPr/>
            </a:pPr>
            <a:endParaRPr lang="en-US" sz="188" dirty="0">
              <a:solidFill>
                <a:srgbClr val="1E1D4E"/>
              </a:solidFill>
              <a:latin typeface="Century Gothic" panose="020B0502020202020204" pitchFamily="34" charset="0"/>
              <a:cs typeface="Calibri" panose="020F0502020204030204" pitchFamily="34" charset="0"/>
            </a:endParaRPr>
          </a:p>
          <a:p>
            <a:pPr marL="160734" indent="-160734" eaLnBrk="0" hangingPunct="0">
              <a:buFont typeface="Arial" panose="020B0604020202020204" pitchFamily="34" charset="0"/>
              <a:buChar char="•"/>
              <a:defRPr/>
            </a:pPr>
            <a:r>
              <a:rPr lang="en-US" sz="984" dirty="0">
                <a:solidFill>
                  <a:srgbClr val="1E1D4E"/>
                </a:solidFill>
                <a:latin typeface="Century Gothic" panose="020B0502020202020204" pitchFamily="34" charset="0"/>
                <a:cs typeface="Calibri" panose="020F0502020204030204" pitchFamily="34" charset="0"/>
              </a:rPr>
              <a:t>Enhances tracking and customer experience  </a:t>
            </a:r>
          </a:p>
          <a:p>
            <a:pPr marL="160734" indent="-160734" eaLnBrk="0" hangingPunct="0">
              <a:buFont typeface="Arial" panose="020B0604020202020204" pitchFamily="34" charset="0"/>
              <a:buChar char="•"/>
              <a:defRPr/>
            </a:pPr>
            <a:endParaRPr lang="en-US" sz="563" dirty="0">
              <a:solidFill>
                <a:srgbClr val="1E1D4E"/>
              </a:solidFill>
              <a:latin typeface="Century Gothic" panose="020B0502020202020204" pitchFamily="34" charset="0"/>
              <a:cs typeface="Calibri" panose="020F0502020204030204" pitchFamily="34" charset="0"/>
            </a:endParaRPr>
          </a:p>
          <a:p>
            <a:pPr marL="160734" indent="-160734" eaLnBrk="0" hangingPunct="0">
              <a:buFont typeface="Arial" panose="020B0604020202020204" pitchFamily="34" charset="0"/>
              <a:buChar char="•"/>
              <a:defRPr/>
            </a:pPr>
            <a:endParaRPr lang="en-US" sz="188" dirty="0">
              <a:solidFill>
                <a:srgbClr val="1E1D4E"/>
              </a:solidFill>
              <a:latin typeface="Century Gothic" panose="020B0502020202020204" pitchFamily="34" charset="0"/>
              <a:cs typeface="Calibri" panose="020F0502020204030204" pitchFamily="34" charset="0"/>
            </a:endParaRPr>
          </a:p>
          <a:p>
            <a:pPr marL="160734" indent="-160734" eaLnBrk="0" hangingPunct="0">
              <a:buFont typeface="Arial" panose="020B0604020202020204" pitchFamily="34" charset="0"/>
              <a:buChar char="•"/>
              <a:defRPr/>
            </a:pPr>
            <a:r>
              <a:rPr lang="en-US" sz="984" dirty="0">
                <a:solidFill>
                  <a:srgbClr val="1E1D4E"/>
                </a:solidFill>
                <a:latin typeface="Century Gothic" panose="020B0502020202020204" pitchFamily="34" charset="0"/>
                <a:cs typeface="Calibri" panose="020F0502020204030204" pitchFamily="34" charset="0"/>
              </a:rPr>
              <a:t>Provides digital awareness of packages that will be delivered by USPS</a:t>
            </a:r>
          </a:p>
          <a:p>
            <a:pPr marL="160734" indent="-160734" eaLnBrk="0" hangingPunct="0">
              <a:buFont typeface="Arial" panose="020B0604020202020204" pitchFamily="34" charset="0"/>
              <a:buChar char="•"/>
              <a:defRPr/>
            </a:pPr>
            <a:endParaRPr lang="en-US" sz="656" dirty="0">
              <a:solidFill>
                <a:srgbClr val="1E1D4E"/>
              </a:solidFill>
              <a:latin typeface="Century Gothic" panose="020B0502020202020204" pitchFamily="34" charset="0"/>
              <a:cs typeface="Calibri" panose="020F0502020204030204" pitchFamily="34" charset="0"/>
            </a:endParaRPr>
          </a:p>
          <a:p>
            <a:pPr marL="160734" indent="-160734" eaLnBrk="0" hangingPunct="0">
              <a:buFont typeface="Arial" panose="020B0604020202020204" pitchFamily="34" charset="0"/>
              <a:buChar char="•"/>
              <a:defRPr/>
            </a:pPr>
            <a:r>
              <a:rPr lang="en-US" sz="984" dirty="0">
                <a:solidFill>
                  <a:srgbClr val="1E1D4E"/>
                </a:solidFill>
                <a:latin typeface="Century Gothic" panose="020B0502020202020204" pitchFamily="34" charset="0"/>
                <a:cs typeface="Calibri" panose="020F0502020204030204" pitchFamily="34" charset="0"/>
              </a:rPr>
              <a:t>Facilitates better workload planning</a:t>
            </a:r>
          </a:p>
          <a:p>
            <a:pPr marL="160734" indent="-160734" eaLnBrk="0" hangingPunct="0">
              <a:spcBef>
                <a:spcPts val="563"/>
              </a:spcBef>
              <a:buFont typeface="Arial" panose="020B0604020202020204" pitchFamily="34" charset="0"/>
              <a:buChar char="•"/>
              <a:defRPr/>
            </a:pPr>
            <a:r>
              <a:rPr lang="en-US" sz="984" dirty="0">
                <a:solidFill>
                  <a:srgbClr val="1E1D4E"/>
                </a:solidFill>
                <a:latin typeface="Century Gothic" panose="020B0502020202020204" pitchFamily="34" charset="0"/>
                <a:cs typeface="Calibri" panose="020F0502020204030204" pitchFamily="34" charset="0"/>
              </a:rPr>
              <a:t>Eliminates need for manual counts</a:t>
            </a:r>
          </a:p>
          <a:p>
            <a:pPr marL="160734" indent="-160734" eaLnBrk="0" hangingPunct="0">
              <a:spcBef>
                <a:spcPts val="563"/>
              </a:spcBef>
              <a:buFont typeface="Arial" panose="020B0604020202020204" pitchFamily="34" charset="0"/>
              <a:buChar char="•"/>
              <a:defRPr/>
            </a:pPr>
            <a:r>
              <a:rPr lang="en-US" sz="984" dirty="0">
                <a:solidFill>
                  <a:srgbClr val="1E1D4E"/>
                </a:solidFill>
                <a:latin typeface="Century Gothic" panose="020B0502020202020204" pitchFamily="34" charset="0"/>
                <a:cs typeface="Calibri" panose="020F0502020204030204" pitchFamily="34" charset="0"/>
              </a:rPr>
              <a:t>Enables better analytics, insights, decisions</a:t>
            </a:r>
          </a:p>
        </p:txBody>
      </p:sp>
      <p:sp>
        <p:nvSpPr>
          <p:cNvPr id="12" name="Rectangle 11"/>
          <p:cNvSpPr/>
          <p:nvPr/>
        </p:nvSpPr>
        <p:spPr>
          <a:xfrm>
            <a:off x="6206666" y="3393302"/>
            <a:ext cx="2571750" cy="3045449"/>
          </a:xfrm>
          <a:prstGeom prst="rect">
            <a:avLst/>
          </a:prstGeom>
        </p:spPr>
        <p:txBody>
          <a:bodyPr wrap="square">
            <a:spAutoFit/>
          </a:bodyPr>
          <a:lstStyle/>
          <a:p>
            <a:pPr eaLnBrk="0" hangingPunct="0">
              <a:buClr>
                <a:srgbClr val="0000CC"/>
              </a:buClr>
              <a:buSzPct val="80000"/>
              <a:buFont typeface="Wingdings" pitchFamily="2" charset="2"/>
              <a:buNone/>
              <a:defRPr/>
            </a:pPr>
            <a:r>
              <a:rPr lang="en-US" sz="984" dirty="0">
                <a:solidFill>
                  <a:srgbClr val="1E1D4E"/>
                </a:solidFill>
                <a:latin typeface="Century Gothic" panose="020B0502020202020204" pitchFamily="34" charset="0"/>
                <a:cs typeface="Calibri" panose="020F0502020204030204" pitchFamily="34" charset="0"/>
              </a:rPr>
              <a:t>Measures percent of tracking numbers that pass key validations for format and uniqueness* without errors or warnings when manifests are processed in the PTR Database and physically scanned. </a:t>
            </a:r>
          </a:p>
          <a:p>
            <a:pPr eaLnBrk="0" hangingPunct="0">
              <a:buClr>
                <a:srgbClr val="0000CC"/>
              </a:buClr>
              <a:buSzPct val="80000"/>
              <a:buFont typeface="Wingdings" pitchFamily="2" charset="2"/>
              <a:buNone/>
              <a:defRPr/>
            </a:pPr>
            <a:endParaRPr lang="en-US" sz="375" dirty="0">
              <a:solidFill>
                <a:srgbClr val="1E1D4E"/>
              </a:solidFill>
              <a:latin typeface="Century Gothic" panose="020B0502020202020204" pitchFamily="34" charset="0"/>
              <a:cs typeface="Calibri" panose="020F0502020204030204" pitchFamily="34" charset="0"/>
            </a:endParaRPr>
          </a:p>
          <a:p>
            <a:pPr eaLnBrk="0" hangingPunct="0">
              <a:buClr>
                <a:srgbClr val="0000CC"/>
              </a:buClr>
              <a:buSzPct val="80000"/>
              <a:buFont typeface="Wingdings" pitchFamily="2" charset="2"/>
              <a:buNone/>
              <a:defRPr/>
            </a:pPr>
            <a:endParaRPr lang="en-US" sz="984" dirty="0">
              <a:solidFill>
                <a:srgbClr val="1E1D4E"/>
              </a:solidFill>
              <a:latin typeface="Century Gothic" panose="020B0502020202020204" pitchFamily="34" charset="0"/>
              <a:cs typeface="Calibri" panose="020F0502020204030204" pitchFamily="34" charset="0"/>
            </a:endParaRPr>
          </a:p>
          <a:p>
            <a:pPr eaLnBrk="0" hangingPunct="0">
              <a:buClr>
                <a:srgbClr val="0000CC"/>
              </a:buClr>
              <a:buSzPct val="80000"/>
              <a:buFont typeface="Wingdings" pitchFamily="2" charset="2"/>
              <a:buNone/>
              <a:defRPr/>
            </a:pPr>
            <a:r>
              <a:rPr lang="en-US" sz="984" dirty="0">
                <a:solidFill>
                  <a:srgbClr val="1E1D4E"/>
                </a:solidFill>
                <a:latin typeface="Century Gothic" panose="020B0502020202020204" pitchFamily="34" charset="0"/>
                <a:cs typeface="Calibri" panose="020F0502020204030204" pitchFamily="34" charset="0"/>
              </a:rPr>
              <a:t>Benefits: </a:t>
            </a:r>
          </a:p>
          <a:p>
            <a:pPr marL="160734" indent="-160734" eaLnBrk="0" hangingPunct="0">
              <a:buFont typeface="Arial" panose="020B0604020202020204" pitchFamily="34" charset="0"/>
              <a:buChar char="•"/>
              <a:defRPr/>
            </a:pPr>
            <a:r>
              <a:rPr lang="en-US" sz="984" dirty="0">
                <a:solidFill>
                  <a:srgbClr val="1E1D4E"/>
                </a:solidFill>
                <a:latin typeface="Century Gothic" panose="020B0502020202020204" pitchFamily="34" charset="0"/>
                <a:cs typeface="Calibri" panose="020F0502020204030204" pitchFamily="34" charset="0"/>
              </a:rPr>
              <a:t>Critical for visibility and the customer experience</a:t>
            </a:r>
          </a:p>
          <a:p>
            <a:pPr marL="160734" indent="-160734" eaLnBrk="0" hangingPunct="0">
              <a:buFont typeface="Arial" panose="020B0604020202020204" pitchFamily="34" charset="0"/>
              <a:buChar char="•"/>
              <a:defRPr/>
            </a:pPr>
            <a:endParaRPr lang="en-US" sz="984" dirty="0">
              <a:solidFill>
                <a:srgbClr val="1E1D4E"/>
              </a:solidFill>
              <a:latin typeface="Century Gothic" panose="020B0502020202020204" pitchFamily="34" charset="0"/>
              <a:cs typeface="Calibri" panose="020F0502020204030204" pitchFamily="34" charset="0"/>
            </a:endParaRPr>
          </a:p>
          <a:p>
            <a:pPr marL="160734" indent="-160734" eaLnBrk="0" hangingPunct="0">
              <a:buFont typeface="Arial" panose="020B0604020202020204" pitchFamily="34" charset="0"/>
              <a:buChar char="•"/>
              <a:defRPr/>
            </a:pPr>
            <a:endParaRPr lang="en-US" sz="100" dirty="0">
              <a:solidFill>
                <a:srgbClr val="1E1D4E"/>
              </a:solidFill>
              <a:latin typeface="Century Gothic" panose="020B0502020202020204" pitchFamily="34" charset="0"/>
              <a:cs typeface="Calibri" panose="020F0502020204030204" pitchFamily="34" charset="0"/>
            </a:endParaRPr>
          </a:p>
          <a:p>
            <a:pPr marL="160734" indent="-160734" eaLnBrk="0" hangingPunct="0">
              <a:buFont typeface="Arial" panose="020B0604020202020204" pitchFamily="34" charset="0"/>
              <a:buChar char="•"/>
              <a:defRPr/>
            </a:pPr>
            <a:r>
              <a:rPr lang="en-US" sz="984" dirty="0">
                <a:solidFill>
                  <a:srgbClr val="1E1D4E"/>
                </a:solidFill>
                <a:latin typeface="Century Gothic" panose="020B0502020202020204" pitchFamily="34" charset="0"/>
                <a:cs typeface="Calibri" panose="020F0502020204030204" pitchFamily="34" charset="0"/>
              </a:rPr>
              <a:t>Creates the digital trail</a:t>
            </a:r>
          </a:p>
          <a:p>
            <a:pPr marL="160734" indent="-160734" eaLnBrk="0" hangingPunct="0">
              <a:buFont typeface="Arial" panose="020B0604020202020204" pitchFamily="34" charset="0"/>
              <a:buChar char="•"/>
              <a:defRPr/>
            </a:pPr>
            <a:endParaRPr lang="en-US" sz="984" dirty="0">
              <a:solidFill>
                <a:srgbClr val="1E1D4E"/>
              </a:solidFill>
              <a:latin typeface="Century Gothic" panose="020B0502020202020204" pitchFamily="34" charset="0"/>
              <a:cs typeface="Calibri" panose="020F0502020204030204" pitchFamily="34" charset="0"/>
            </a:endParaRPr>
          </a:p>
          <a:p>
            <a:pPr marL="160734" indent="-160734" eaLnBrk="0" hangingPunct="0">
              <a:buFont typeface="Arial" panose="020B0604020202020204" pitchFamily="34" charset="0"/>
              <a:buChar char="•"/>
              <a:defRPr/>
            </a:pPr>
            <a:r>
              <a:rPr lang="en-US" sz="984" dirty="0">
                <a:solidFill>
                  <a:srgbClr val="1E1D4E"/>
                </a:solidFill>
                <a:latin typeface="Century Gothic" panose="020B0502020202020204" pitchFamily="34" charset="0"/>
                <a:cs typeface="Calibri" panose="020F0502020204030204" pitchFamily="34" charset="0"/>
              </a:rPr>
              <a:t>Supports payment and revenue assurance</a:t>
            </a:r>
          </a:p>
          <a:p>
            <a:pPr marL="160734" indent="-160734" eaLnBrk="0" hangingPunct="0">
              <a:spcBef>
                <a:spcPts val="563"/>
              </a:spcBef>
              <a:buFont typeface="Arial" panose="020B0604020202020204" pitchFamily="34" charset="0"/>
              <a:buChar char="•"/>
              <a:defRPr/>
            </a:pPr>
            <a:r>
              <a:rPr lang="en-US" sz="984" dirty="0">
                <a:solidFill>
                  <a:srgbClr val="1E1D4E"/>
                </a:solidFill>
                <a:latin typeface="Century Gothic" panose="020B0502020202020204" pitchFamily="34" charset="0"/>
                <a:cs typeface="Calibri" panose="020F0502020204030204" pitchFamily="34" charset="0"/>
              </a:rPr>
              <a:t>Facilitates operational efficiencies</a:t>
            </a:r>
          </a:p>
          <a:p>
            <a:pPr marL="160734" indent="-160734" eaLnBrk="0" hangingPunct="0">
              <a:spcBef>
                <a:spcPts val="563"/>
              </a:spcBef>
              <a:buFont typeface="Arial" panose="020B0604020202020204" pitchFamily="34" charset="0"/>
              <a:buChar char="•"/>
              <a:defRPr/>
            </a:pPr>
            <a:r>
              <a:rPr lang="en-US" sz="984" dirty="0">
                <a:solidFill>
                  <a:srgbClr val="1E1D4E"/>
                </a:solidFill>
                <a:latin typeface="Century Gothic" panose="020B0502020202020204" pitchFamily="34" charset="0"/>
                <a:cs typeface="Calibri" panose="020F0502020204030204" pitchFamily="34" charset="0"/>
              </a:rPr>
              <a:t>Foundational for current and future product offerings</a:t>
            </a:r>
          </a:p>
        </p:txBody>
      </p:sp>
      <p:cxnSp>
        <p:nvCxnSpPr>
          <p:cNvPr id="13" name="Straight Connector 12"/>
          <p:cNvCxnSpPr/>
          <p:nvPr/>
        </p:nvCxnSpPr>
        <p:spPr>
          <a:xfrm>
            <a:off x="6000750" y="1630246"/>
            <a:ext cx="0" cy="4487168"/>
          </a:xfrm>
          <a:prstGeom prst="line">
            <a:avLst/>
          </a:prstGeom>
          <a:noFill/>
          <a:ln w="6350" cap="flat" cmpd="sng" algn="ctr">
            <a:solidFill>
              <a:sysClr val="window" lastClr="FFFFFF">
                <a:lumMod val="85000"/>
              </a:sysClr>
            </a:solidFill>
            <a:prstDash val="solid"/>
            <a:miter lim="800000"/>
          </a:ln>
          <a:effectLst/>
        </p:spPr>
      </p:cxnSp>
      <p:cxnSp>
        <p:nvCxnSpPr>
          <p:cNvPr id="14" name="Straight Connector 13"/>
          <p:cNvCxnSpPr/>
          <p:nvPr/>
        </p:nvCxnSpPr>
        <p:spPr>
          <a:xfrm>
            <a:off x="3128865" y="1630246"/>
            <a:ext cx="0" cy="4487168"/>
          </a:xfrm>
          <a:prstGeom prst="line">
            <a:avLst/>
          </a:prstGeom>
          <a:noFill/>
          <a:ln w="6350" cap="flat" cmpd="sng" algn="ctr">
            <a:solidFill>
              <a:sysClr val="window" lastClr="FFFFFF">
                <a:lumMod val="85000"/>
              </a:sysClr>
            </a:solidFill>
            <a:prstDash val="solid"/>
            <a:miter lim="800000"/>
          </a:ln>
          <a:effectLst/>
        </p:spPr>
      </p:cxnSp>
      <p:sp>
        <p:nvSpPr>
          <p:cNvPr id="15" name="Rectangle 14"/>
          <p:cNvSpPr/>
          <p:nvPr/>
        </p:nvSpPr>
        <p:spPr>
          <a:xfrm>
            <a:off x="6424758" y="961554"/>
            <a:ext cx="2005521" cy="243457"/>
          </a:xfrm>
          <a:prstGeom prst="rect">
            <a:avLst/>
          </a:prstGeom>
        </p:spPr>
        <p:txBody>
          <a:bodyPr/>
          <a:lstStyle/>
          <a:p>
            <a:pPr algn="ctr" eaLnBrk="0" hangingPunct="0">
              <a:spcBef>
                <a:spcPct val="20000"/>
              </a:spcBef>
              <a:buClr>
                <a:srgbClr val="ED7D31"/>
              </a:buClr>
              <a:buSzPct val="80000"/>
              <a:buFont typeface="Wingdings" pitchFamily="2" charset="2"/>
              <a:buNone/>
            </a:pPr>
            <a:r>
              <a:rPr lang="en-US" sz="1594" dirty="0">
                <a:solidFill>
                  <a:srgbClr val="4F81BD"/>
                </a:solidFill>
                <a:latin typeface="Century Gothic" panose="020B0502020202020204" pitchFamily="34" charset="0"/>
              </a:rPr>
              <a:t>Barcode Quality</a:t>
            </a:r>
          </a:p>
        </p:txBody>
      </p:sp>
      <p:sp>
        <p:nvSpPr>
          <p:cNvPr id="28" name="Title 1"/>
          <p:cNvSpPr>
            <a:spLocks noGrp="1"/>
          </p:cNvSpPr>
          <p:nvPr>
            <p:ph type="title"/>
          </p:nvPr>
        </p:nvSpPr>
        <p:spPr/>
        <p:txBody>
          <a:bodyPr/>
          <a:lstStyle/>
          <a:p>
            <a:r>
              <a:rPr lang="en-US" dirty="0"/>
              <a:t>IMpb Compliance Quality </a:t>
            </a:r>
            <a:r>
              <a:rPr lang="en-US" dirty="0" smtClean="0"/>
              <a:t>Metrics</a:t>
            </a:r>
            <a:br>
              <a:rPr lang="en-US" dirty="0" smtClean="0"/>
            </a:br>
            <a:r>
              <a:rPr lang="en-US" sz="1800" b="0" dirty="0" smtClean="0"/>
              <a:t>October 2017 </a:t>
            </a:r>
            <a:endParaRPr lang="en-US" sz="1800" b="0" dirty="0"/>
          </a:p>
        </p:txBody>
      </p:sp>
      <p:grpSp>
        <p:nvGrpSpPr>
          <p:cNvPr id="16" name="Group 15"/>
          <p:cNvGrpSpPr/>
          <p:nvPr/>
        </p:nvGrpSpPr>
        <p:grpSpPr>
          <a:xfrm>
            <a:off x="3199486" y="2750676"/>
            <a:ext cx="860050" cy="591357"/>
            <a:chOff x="3107983" y="2645819"/>
            <a:chExt cx="917387" cy="630781"/>
          </a:xfrm>
        </p:grpSpPr>
        <p:sp>
          <p:nvSpPr>
            <p:cNvPr id="93" name="Rectangle 92"/>
            <p:cNvSpPr/>
            <p:nvPr/>
          </p:nvSpPr>
          <p:spPr>
            <a:xfrm>
              <a:off x="3107983" y="2645819"/>
              <a:ext cx="914400" cy="393192"/>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5718" tIns="25718" rIns="25718" bIns="25718" rtlCol="0" anchor="ctr"/>
            <a:lstStyle/>
            <a:p>
              <a:pPr algn="ctr"/>
              <a:r>
                <a:rPr lang="en-US" sz="984" dirty="0">
                  <a:solidFill>
                    <a:prstClr val="black"/>
                  </a:solidFill>
                  <a:latin typeface="Century Gothic" panose="020B0502020202020204" pitchFamily="34" charset="0"/>
                </a:rPr>
                <a:t> to Target (91%):</a:t>
              </a:r>
            </a:p>
          </p:txBody>
        </p:sp>
        <p:sp>
          <p:nvSpPr>
            <p:cNvPr id="94" name="Rectangle 93"/>
            <p:cNvSpPr/>
            <p:nvPr/>
          </p:nvSpPr>
          <p:spPr>
            <a:xfrm>
              <a:off x="3110970" y="3038536"/>
              <a:ext cx="914400" cy="2380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5718" tIns="25718" rIns="25718" bIns="25718" rtlCol="0" anchor="ctr"/>
            <a:lstStyle/>
            <a:p>
              <a:pPr algn="ctr"/>
              <a:r>
                <a:rPr lang="en-US" sz="1125" dirty="0">
                  <a:solidFill>
                    <a:prstClr val="black"/>
                  </a:solidFill>
                  <a:latin typeface="Century Gothic" panose="020B0502020202020204" pitchFamily="34" charset="0"/>
                </a:rPr>
                <a:t>   3.53</a:t>
              </a:r>
            </a:p>
          </p:txBody>
        </p:sp>
      </p:grpSp>
      <p:sp>
        <p:nvSpPr>
          <p:cNvPr id="52" name="Rectangle 51"/>
          <p:cNvSpPr/>
          <p:nvPr/>
        </p:nvSpPr>
        <p:spPr>
          <a:xfrm>
            <a:off x="426861" y="6014766"/>
            <a:ext cx="2646980" cy="546688"/>
          </a:xfrm>
          <a:prstGeom prst="rect">
            <a:avLst/>
          </a:prstGeom>
          <a:solidFill>
            <a:srgbClr val="00B050"/>
          </a:solidFill>
        </p:spPr>
        <p:txBody>
          <a:bodyPr wrap="square">
            <a:spAutoFit/>
          </a:bodyPr>
          <a:lstStyle/>
          <a:p>
            <a:pPr eaLnBrk="0" hangingPunct="0">
              <a:buClr>
                <a:srgbClr val="0000CC"/>
              </a:buClr>
              <a:buSzPct val="80000"/>
              <a:buFont typeface="Wingdings" pitchFamily="2" charset="2"/>
              <a:buNone/>
              <a:defRPr/>
            </a:pPr>
            <a:r>
              <a:rPr lang="en-US" sz="984" i="1" dirty="0">
                <a:solidFill>
                  <a:prstClr val="white"/>
                </a:solidFill>
                <a:latin typeface="Century Gothic" panose="020B0502020202020204" pitchFamily="34" charset="0"/>
                <a:cs typeface="Calibri" panose="020F0502020204030204" pitchFamily="34" charset="0"/>
              </a:rPr>
              <a:t>*MQ will increase to 94% and BQ will increase to 98% taking effect on 1/31/18 and apply 2/1/18</a:t>
            </a:r>
          </a:p>
        </p:txBody>
      </p:sp>
      <p:grpSp>
        <p:nvGrpSpPr>
          <p:cNvPr id="5" name="Group 4"/>
          <p:cNvGrpSpPr/>
          <p:nvPr/>
        </p:nvGrpSpPr>
        <p:grpSpPr>
          <a:xfrm>
            <a:off x="4127354" y="2750676"/>
            <a:ext cx="860050" cy="591357"/>
            <a:chOff x="4097709" y="2628656"/>
            <a:chExt cx="917387" cy="630781"/>
          </a:xfrm>
        </p:grpSpPr>
        <p:sp>
          <p:nvSpPr>
            <p:cNvPr id="64" name="Rectangle 63"/>
            <p:cNvSpPr/>
            <p:nvPr/>
          </p:nvSpPr>
          <p:spPr>
            <a:xfrm>
              <a:off x="4097709" y="2628656"/>
              <a:ext cx="914400" cy="393192"/>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5718" tIns="25718" rIns="25718" bIns="25718" rtlCol="0" anchor="ctr"/>
            <a:lstStyle/>
            <a:p>
              <a:pPr algn="ctr"/>
              <a:r>
                <a:rPr lang="en-US" sz="984" dirty="0">
                  <a:solidFill>
                    <a:prstClr val="black"/>
                  </a:solidFill>
                  <a:latin typeface="Century Gothic" panose="020B0502020202020204" pitchFamily="34" charset="0"/>
                </a:rPr>
                <a:t> to New Target (94%):</a:t>
              </a:r>
            </a:p>
          </p:txBody>
        </p:sp>
        <p:sp>
          <p:nvSpPr>
            <p:cNvPr id="65" name="Rectangle 64"/>
            <p:cNvSpPr/>
            <p:nvPr/>
          </p:nvSpPr>
          <p:spPr>
            <a:xfrm>
              <a:off x="4100696" y="3021373"/>
              <a:ext cx="914400" cy="2380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5718" tIns="25718" rIns="25718" bIns="25718" rtlCol="0" anchor="ctr"/>
            <a:lstStyle/>
            <a:p>
              <a:pPr algn="ctr"/>
              <a:r>
                <a:rPr lang="en-US" sz="1125" dirty="0">
                  <a:solidFill>
                    <a:prstClr val="black"/>
                  </a:solidFill>
                  <a:latin typeface="Century Gothic" panose="020B0502020202020204" pitchFamily="34" charset="0"/>
                </a:rPr>
                <a:t>   0.53</a:t>
              </a:r>
            </a:p>
          </p:txBody>
        </p:sp>
      </p:grpSp>
      <p:grpSp>
        <p:nvGrpSpPr>
          <p:cNvPr id="4" name="Group 3"/>
          <p:cNvGrpSpPr/>
          <p:nvPr/>
        </p:nvGrpSpPr>
        <p:grpSpPr>
          <a:xfrm>
            <a:off x="5055050" y="2750676"/>
            <a:ext cx="860050" cy="591357"/>
            <a:chOff x="5087252" y="2608569"/>
            <a:chExt cx="917387" cy="630781"/>
          </a:xfrm>
        </p:grpSpPr>
        <p:sp>
          <p:nvSpPr>
            <p:cNvPr id="67" name="Rectangle 66"/>
            <p:cNvSpPr/>
            <p:nvPr/>
          </p:nvSpPr>
          <p:spPr>
            <a:xfrm>
              <a:off x="5087252" y="2608569"/>
              <a:ext cx="914400" cy="393192"/>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5718" tIns="25718" rIns="25718" bIns="25718" rtlCol="0" anchor="ctr"/>
            <a:lstStyle/>
            <a:p>
              <a:pPr algn="ctr"/>
              <a:r>
                <a:rPr lang="en-US" sz="984" dirty="0">
                  <a:solidFill>
                    <a:prstClr val="black"/>
                  </a:solidFill>
                  <a:latin typeface="Century Gothic" panose="020B0502020202020204" pitchFamily="34" charset="0"/>
                </a:rPr>
                <a:t> from Last Month:</a:t>
              </a:r>
            </a:p>
          </p:txBody>
        </p:sp>
        <p:sp>
          <p:nvSpPr>
            <p:cNvPr id="68" name="Rectangle 67"/>
            <p:cNvSpPr/>
            <p:nvPr/>
          </p:nvSpPr>
          <p:spPr>
            <a:xfrm>
              <a:off x="5090239" y="3001286"/>
              <a:ext cx="914400" cy="2380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5718" tIns="25718" rIns="25718" bIns="25718" rtlCol="0" anchor="ctr"/>
            <a:lstStyle/>
            <a:p>
              <a:pPr algn="ctr"/>
              <a:r>
                <a:rPr lang="en-US" sz="1125" dirty="0">
                  <a:solidFill>
                    <a:prstClr val="black"/>
                  </a:solidFill>
                  <a:latin typeface="Century Gothic" panose="020B0502020202020204" pitchFamily="34" charset="0"/>
                </a:rPr>
                <a:t>   0.26</a:t>
              </a:r>
            </a:p>
          </p:txBody>
        </p:sp>
      </p:grpSp>
      <p:sp>
        <p:nvSpPr>
          <p:cNvPr id="70" name="Freeform 147"/>
          <p:cNvSpPr>
            <a:spLocks noChangeAspect="1" noEditPoints="1"/>
          </p:cNvSpPr>
          <p:nvPr/>
        </p:nvSpPr>
        <p:spPr bwMode="auto">
          <a:xfrm>
            <a:off x="4211841" y="1630247"/>
            <a:ext cx="343793" cy="224637"/>
          </a:xfrm>
          <a:custGeom>
            <a:avLst/>
            <a:gdLst>
              <a:gd name="T0" fmla="*/ 2147483647 w 148"/>
              <a:gd name="T1" fmla="*/ 2147483647 h 89"/>
              <a:gd name="T2" fmla="*/ 2147483647 w 148"/>
              <a:gd name="T3" fmla="*/ 2147483647 h 89"/>
              <a:gd name="T4" fmla="*/ 2147483647 w 148"/>
              <a:gd name="T5" fmla="*/ 2147483647 h 89"/>
              <a:gd name="T6" fmla="*/ 2147483647 w 148"/>
              <a:gd name="T7" fmla="*/ 0 h 89"/>
              <a:gd name="T8" fmla="*/ 0 w 148"/>
              <a:gd name="T9" fmla="*/ 2147483647 h 89"/>
              <a:gd name="T10" fmla="*/ 2147483647 w 148"/>
              <a:gd name="T11" fmla="*/ 2147483647 h 89"/>
              <a:gd name="T12" fmla="*/ 2147483647 w 148"/>
              <a:gd name="T13" fmla="*/ 2147483647 h 89"/>
              <a:gd name="T14" fmla="*/ 2147483647 w 148"/>
              <a:gd name="T15" fmla="*/ 2147483647 h 89"/>
              <a:gd name="T16" fmla="*/ 2147483647 w 148"/>
              <a:gd name="T17" fmla="*/ 2147483647 h 89"/>
              <a:gd name="T18" fmla="*/ 2147483647 w 148"/>
              <a:gd name="T19" fmla="*/ 2147483647 h 89"/>
              <a:gd name="T20" fmla="*/ 2147483647 w 148"/>
              <a:gd name="T21" fmla="*/ 2147483647 h 89"/>
              <a:gd name="T22" fmla="*/ 2147483647 w 148"/>
              <a:gd name="T23" fmla="*/ 2147483647 h 89"/>
              <a:gd name="T24" fmla="*/ 2147483647 w 148"/>
              <a:gd name="T25" fmla="*/ 2147483647 h 89"/>
              <a:gd name="T26" fmla="*/ 2147483647 w 148"/>
              <a:gd name="T27" fmla="*/ 0 h 89"/>
              <a:gd name="T28" fmla="*/ 2147483647 w 148"/>
              <a:gd name="T29" fmla="*/ 0 h 89"/>
              <a:gd name="T30" fmla="*/ 2147483647 w 148"/>
              <a:gd name="T31" fmla="*/ 2147483647 h 89"/>
              <a:gd name="T32" fmla="*/ 2147483647 w 148"/>
              <a:gd name="T33" fmla="*/ 2147483647 h 89"/>
              <a:gd name="T34" fmla="*/ 2147483647 w 148"/>
              <a:gd name="T35" fmla="*/ 2147483647 h 89"/>
              <a:gd name="T36" fmla="*/ 2147483647 w 148"/>
              <a:gd name="T37" fmla="*/ 2147483647 h 89"/>
              <a:gd name="T38" fmla="*/ 2147483647 w 148"/>
              <a:gd name="T39" fmla="*/ 2147483647 h 89"/>
              <a:gd name="T40" fmla="*/ 2147483647 w 148"/>
              <a:gd name="T41" fmla="*/ 2147483647 h 89"/>
              <a:gd name="T42" fmla="*/ 2147483647 w 148"/>
              <a:gd name="T43" fmla="*/ 2147483647 h 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8" h="89">
                <a:moveTo>
                  <a:pt x="37" y="68"/>
                </a:moveTo>
                <a:cubicBezTo>
                  <a:pt x="37" y="29"/>
                  <a:pt x="37" y="29"/>
                  <a:pt x="37" y="29"/>
                </a:cubicBezTo>
                <a:cubicBezTo>
                  <a:pt x="52" y="29"/>
                  <a:pt x="52" y="29"/>
                  <a:pt x="52" y="29"/>
                </a:cubicBezTo>
                <a:cubicBezTo>
                  <a:pt x="26" y="0"/>
                  <a:pt x="26" y="0"/>
                  <a:pt x="26" y="0"/>
                </a:cubicBezTo>
                <a:cubicBezTo>
                  <a:pt x="0" y="29"/>
                  <a:pt x="0" y="29"/>
                  <a:pt x="0" y="29"/>
                </a:cubicBezTo>
                <a:cubicBezTo>
                  <a:pt x="15" y="29"/>
                  <a:pt x="15" y="29"/>
                  <a:pt x="15" y="29"/>
                </a:cubicBezTo>
                <a:cubicBezTo>
                  <a:pt x="15" y="74"/>
                  <a:pt x="15" y="74"/>
                  <a:pt x="15" y="74"/>
                </a:cubicBezTo>
                <a:cubicBezTo>
                  <a:pt x="15" y="82"/>
                  <a:pt x="22" y="89"/>
                  <a:pt x="30" y="89"/>
                </a:cubicBezTo>
                <a:cubicBezTo>
                  <a:pt x="96" y="89"/>
                  <a:pt x="96" y="89"/>
                  <a:pt x="96" y="89"/>
                </a:cubicBezTo>
                <a:cubicBezTo>
                  <a:pt x="77" y="68"/>
                  <a:pt x="77" y="68"/>
                  <a:pt x="77" y="68"/>
                </a:cubicBezTo>
                <a:lnTo>
                  <a:pt x="37" y="68"/>
                </a:lnTo>
                <a:close/>
                <a:moveTo>
                  <a:pt x="133" y="59"/>
                </a:moveTo>
                <a:cubicBezTo>
                  <a:pt x="133" y="15"/>
                  <a:pt x="133" y="15"/>
                  <a:pt x="133" y="15"/>
                </a:cubicBezTo>
                <a:cubicBezTo>
                  <a:pt x="133" y="7"/>
                  <a:pt x="126" y="0"/>
                  <a:pt x="118" y="0"/>
                </a:cubicBezTo>
                <a:cubicBezTo>
                  <a:pt x="52" y="0"/>
                  <a:pt x="52" y="0"/>
                  <a:pt x="52" y="0"/>
                </a:cubicBezTo>
                <a:cubicBezTo>
                  <a:pt x="71" y="21"/>
                  <a:pt x="71" y="21"/>
                  <a:pt x="71" y="21"/>
                </a:cubicBezTo>
                <a:cubicBezTo>
                  <a:pt x="111" y="21"/>
                  <a:pt x="111" y="21"/>
                  <a:pt x="111" y="21"/>
                </a:cubicBezTo>
                <a:cubicBezTo>
                  <a:pt x="111" y="59"/>
                  <a:pt x="111" y="59"/>
                  <a:pt x="111" y="59"/>
                </a:cubicBezTo>
                <a:cubicBezTo>
                  <a:pt x="96" y="59"/>
                  <a:pt x="96" y="59"/>
                  <a:pt x="96" y="59"/>
                </a:cubicBezTo>
                <a:cubicBezTo>
                  <a:pt x="122" y="89"/>
                  <a:pt x="122" y="89"/>
                  <a:pt x="122" y="89"/>
                </a:cubicBezTo>
                <a:cubicBezTo>
                  <a:pt x="148" y="59"/>
                  <a:pt x="148" y="59"/>
                  <a:pt x="148" y="59"/>
                </a:cubicBezTo>
                <a:lnTo>
                  <a:pt x="133" y="59"/>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buClr>
                <a:srgbClr val="0000CC"/>
              </a:buClr>
              <a:buSzPct val="80000"/>
              <a:buFont typeface="Wingdings" pitchFamily="2" charset="2"/>
              <a:buNone/>
              <a:defRPr/>
            </a:pPr>
            <a:endParaRPr lang="en-US" sz="1688" b="1" kern="0" dirty="0">
              <a:solidFill>
                <a:prstClr val="black"/>
              </a:solidFill>
              <a:latin typeface="Century Gothic" panose="020B0502020202020204" pitchFamily="34" charset="0"/>
            </a:endParaRPr>
          </a:p>
        </p:txBody>
      </p:sp>
      <p:pic>
        <p:nvPicPr>
          <p:cNvPr id="72" name="Picture 7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4545" y="1419285"/>
            <a:ext cx="1382916" cy="1296483"/>
          </a:xfrm>
          <a:prstGeom prst="rect">
            <a:avLst/>
          </a:prstGeom>
        </p:spPr>
      </p:pic>
      <p:grpSp>
        <p:nvGrpSpPr>
          <p:cNvPr id="73" name="Group 72"/>
          <p:cNvGrpSpPr/>
          <p:nvPr/>
        </p:nvGrpSpPr>
        <p:grpSpPr>
          <a:xfrm>
            <a:off x="3858065" y="1629606"/>
            <a:ext cx="1429206" cy="1033383"/>
            <a:chOff x="3918584" y="1898253"/>
            <a:chExt cx="1524486" cy="1175762"/>
          </a:xfrm>
        </p:grpSpPr>
        <p:sp>
          <p:nvSpPr>
            <p:cNvPr id="74" name="TextBox 73"/>
            <p:cNvSpPr txBox="1"/>
            <p:nvPr/>
          </p:nvSpPr>
          <p:spPr>
            <a:xfrm>
              <a:off x="4030564" y="1898253"/>
              <a:ext cx="1300528" cy="613840"/>
            </a:xfrm>
            <a:prstGeom prst="rect">
              <a:avLst/>
            </a:prstGeom>
            <a:noFill/>
          </p:spPr>
          <p:txBody>
            <a:bodyPr wrap="none" rtlCol="0">
              <a:spAutoFit/>
            </a:bodyPr>
            <a:lstStyle/>
            <a:p>
              <a:pPr algn="ctr">
                <a:buClr>
                  <a:srgbClr val="0000CC"/>
                </a:buClr>
                <a:buSzPct val="80000"/>
                <a:buFont typeface="Wingdings" pitchFamily="2" charset="2"/>
                <a:buNone/>
              </a:pPr>
              <a:r>
                <a:rPr lang="en-US" sz="2906" spc="-94" dirty="0">
                  <a:solidFill>
                    <a:srgbClr val="1E1D4E"/>
                  </a:solidFill>
                  <a:latin typeface="Century Gothic" panose="020B0502020202020204" pitchFamily="34" charset="0"/>
                </a:rPr>
                <a:t>94.53</a:t>
              </a:r>
              <a:r>
                <a:rPr lang="en-US" sz="2625" spc="-94" baseline="30000" dirty="0">
                  <a:solidFill>
                    <a:srgbClr val="1E1D4E"/>
                  </a:solidFill>
                  <a:latin typeface="Century Gothic" panose="020B0502020202020204" pitchFamily="34" charset="0"/>
                </a:rPr>
                <a:t>%</a:t>
              </a:r>
            </a:p>
          </p:txBody>
        </p:sp>
        <p:sp>
          <p:nvSpPr>
            <p:cNvPr id="75" name="TextBox 74"/>
            <p:cNvSpPr txBox="1"/>
            <p:nvPr/>
          </p:nvSpPr>
          <p:spPr>
            <a:xfrm>
              <a:off x="3918584" y="2377809"/>
              <a:ext cx="1524486" cy="696206"/>
            </a:xfrm>
            <a:prstGeom prst="rect">
              <a:avLst/>
            </a:prstGeom>
            <a:noFill/>
          </p:spPr>
          <p:txBody>
            <a:bodyPr wrap="square" rtlCol="0">
              <a:spAutoFit/>
            </a:bodyPr>
            <a:lstStyle/>
            <a:p>
              <a:pPr algn="ctr">
                <a:lnSpc>
                  <a:spcPct val="120000"/>
                </a:lnSpc>
                <a:buClr>
                  <a:srgbClr val="0000CC"/>
                </a:buClr>
                <a:buSzPct val="80000"/>
                <a:buFont typeface="Wingdings" pitchFamily="2" charset="2"/>
                <a:buNone/>
              </a:pPr>
              <a:r>
                <a:rPr lang="en-US" sz="938" dirty="0">
                  <a:solidFill>
                    <a:srgbClr val="002060"/>
                  </a:solidFill>
                  <a:latin typeface="Century Gothic" panose="020B0502020202020204" pitchFamily="34" charset="0"/>
                </a:rPr>
                <a:t>TARGET: 91%</a:t>
              </a:r>
            </a:p>
            <a:p>
              <a:pPr algn="ctr">
                <a:lnSpc>
                  <a:spcPct val="120000"/>
                </a:lnSpc>
                <a:buClr>
                  <a:srgbClr val="0000CC"/>
                </a:buClr>
                <a:buSzPct val="80000"/>
                <a:buFont typeface="Wingdings" pitchFamily="2" charset="2"/>
                <a:buNone/>
              </a:pPr>
              <a:r>
                <a:rPr lang="en-US" sz="938" dirty="0">
                  <a:solidFill>
                    <a:srgbClr val="002060"/>
                  </a:solidFill>
                  <a:latin typeface="Century Gothic" panose="020B0502020202020204" pitchFamily="34" charset="0"/>
                </a:rPr>
                <a:t>*increases</a:t>
              </a:r>
            </a:p>
            <a:p>
              <a:pPr algn="ctr">
                <a:lnSpc>
                  <a:spcPct val="120000"/>
                </a:lnSpc>
                <a:buClr>
                  <a:srgbClr val="0000CC"/>
                </a:buClr>
                <a:buSzPct val="80000"/>
                <a:buFont typeface="Wingdings" pitchFamily="2" charset="2"/>
                <a:buNone/>
              </a:pPr>
              <a:r>
                <a:rPr lang="en-US" sz="938" dirty="0">
                  <a:solidFill>
                    <a:srgbClr val="002060"/>
                  </a:solidFill>
                  <a:latin typeface="Century Gothic" panose="020B0502020202020204" pitchFamily="34" charset="0"/>
                </a:rPr>
                <a:t>to 94% </a:t>
              </a:r>
            </a:p>
          </p:txBody>
        </p:sp>
      </p:grpSp>
      <p:grpSp>
        <p:nvGrpSpPr>
          <p:cNvPr id="79" name="Group 78"/>
          <p:cNvGrpSpPr/>
          <p:nvPr/>
        </p:nvGrpSpPr>
        <p:grpSpPr>
          <a:xfrm>
            <a:off x="714377" y="2751216"/>
            <a:ext cx="860050" cy="591357"/>
            <a:chOff x="3107983" y="2645819"/>
            <a:chExt cx="917387" cy="630781"/>
          </a:xfrm>
        </p:grpSpPr>
        <p:sp>
          <p:nvSpPr>
            <p:cNvPr id="80" name="Rectangle 79"/>
            <p:cNvSpPr/>
            <p:nvPr/>
          </p:nvSpPr>
          <p:spPr>
            <a:xfrm>
              <a:off x="3107983" y="2645819"/>
              <a:ext cx="914400" cy="393192"/>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5718" tIns="25718" rIns="25718" bIns="25718" rtlCol="0" anchor="ctr"/>
            <a:lstStyle/>
            <a:p>
              <a:pPr algn="ctr"/>
              <a:r>
                <a:rPr lang="en-US" sz="984" dirty="0">
                  <a:solidFill>
                    <a:prstClr val="black"/>
                  </a:solidFill>
                  <a:latin typeface="Century Gothic" panose="020B0502020202020204" pitchFamily="34" charset="0"/>
                </a:rPr>
                <a:t> to Target (89%):</a:t>
              </a:r>
            </a:p>
          </p:txBody>
        </p:sp>
        <p:sp>
          <p:nvSpPr>
            <p:cNvPr id="81" name="Rectangle 80"/>
            <p:cNvSpPr/>
            <p:nvPr/>
          </p:nvSpPr>
          <p:spPr>
            <a:xfrm>
              <a:off x="3110970" y="3038536"/>
              <a:ext cx="914400" cy="2380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5718" tIns="25718" rIns="25718" bIns="25718" rtlCol="0" anchor="ctr"/>
            <a:lstStyle/>
            <a:p>
              <a:pPr algn="ctr"/>
              <a:r>
                <a:rPr lang="en-US" sz="1125" dirty="0">
                  <a:solidFill>
                    <a:prstClr val="black"/>
                  </a:solidFill>
                  <a:latin typeface="Century Gothic" panose="020B0502020202020204" pitchFamily="34" charset="0"/>
                </a:rPr>
                <a:t>   4.39</a:t>
              </a:r>
            </a:p>
          </p:txBody>
        </p:sp>
      </p:grpSp>
      <p:grpSp>
        <p:nvGrpSpPr>
          <p:cNvPr id="87" name="Group 86"/>
          <p:cNvGrpSpPr/>
          <p:nvPr/>
        </p:nvGrpSpPr>
        <p:grpSpPr>
          <a:xfrm>
            <a:off x="1928814" y="2751216"/>
            <a:ext cx="860050" cy="591357"/>
            <a:chOff x="5087252" y="2608569"/>
            <a:chExt cx="917387" cy="630781"/>
          </a:xfrm>
        </p:grpSpPr>
        <p:sp>
          <p:nvSpPr>
            <p:cNvPr id="88" name="Rectangle 87"/>
            <p:cNvSpPr/>
            <p:nvPr/>
          </p:nvSpPr>
          <p:spPr>
            <a:xfrm>
              <a:off x="5087252" y="2608569"/>
              <a:ext cx="914400" cy="393192"/>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5718" tIns="25718" rIns="25718" bIns="25718" rtlCol="0" anchor="ctr"/>
            <a:lstStyle/>
            <a:p>
              <a:pPr algn="ctr"/>
              <a:r>
                <a:rPr lang="en-US" sz="984" dirty="0">
                  <a:solidFill>
                    <a:prstClr val="black"/>
                  </a:solidFill>
                  <a:latin typeface="Century Gothic" panose="020B0502020202020204" pitchFamily="34" charset="0"/>
                </a:rPr>
                <a:t> from Last Month:</a:t>
              </a:r>
            </a:p>
          </p:txBody>
        </p:sp>
        <p:sp>
          <p:nvSpPr>
            <p:cNvPr id="89" name="Rectangle 88"/>
            <p:cNvSpPr/>
            <p:nvPr/>
          </p:nvSpPr>
          <p:spPr>
            <a:xfrm>
              <a:off x="5090239" y="3001286"/>
              <a:ext cx="914400" cy="2380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5718" tIns="25718" rIns="25718" bIns="25718" rtlCol="0" anchor="ctr"/>
            <a:lstStyle/>
            <a:p>
              <a:pPr algn="ctr"/>
              <a:r>
                <a:rPr lang="en-US" sz="1125" dirty="0">
                  <a:solidFill>
                    <a:prstClr val="black"/>
                  </a:solidFill>
                  <a:latin typeface="Century Gothic" panose="020B0502020202020204" pitchFamily="34" charset="0"/>
                </a:rPr>
                <a:t>   1.09</a:t>
              </a:r>
            </a:p>
          </p:txBody>
        </p:sp>
      </p:grpSp>
      <p:sp>
        <p:nvSpPr>
          <p:cNvPr id="102" name="Freeform 147"/>
          <p:cNvSpPr>
            <a:spLocks noChangeAspect="1" noEditPoints="1"/>
          </p:cNvSpPr>
          <p:nvPr/>
        </p:nvSpPr>
        <p:spPr bwMode="auto">
          <a:xfrm>
            <a:off x="1372536" y="1630787"/>
            <a:ext cx="343793" cy="224637"/>
          </a:xfrm>
          <a:custGeom>
            <a:avLst/>
            <a:gdLst>
              <a:gd name="T0" fmla="*/ 2147483647 w 148"/>
              <a:gd name="T1" fmla="*/ 2147483647 h 89"/>
              <a:gd name="T2" fmla="*/ 2147483647 w 148"/>
              <a:gd name="T3" fmla="*/ 2147483647 h 89"/>
              <a:gd name="T4" fmla="*/ 2147483647 w 148"/>
              <a:gd name="T5" fmla="*/ 2147483647 h 89"/>
              <a:gd name="T6" fmla="*/ 2147483647 w 148"/>
              <a:gd name="T7" fmla="*/ 0 h 89"/>
              <a:gd name="T8" fmla="*/ 0 w 148"/>
              <a:gd name="T9" fmla="*/ 2147483647 h 89"/>
              <a:gd name="T10" fmla="*/ 2147483647 w 148"/>
              <a:gd name="T11" fmla="*/ 2147483647 h 89"/>
              <a:gd name="T12" fmla="*/ 2147483647 w 148"/>
              <a:gd name="T13" fmla="*/ 2147483647 h 89"/>
              <a:gd name="T14" fmla="*/ 2147483647 w 148"/>
              <a:gd name="T15" fmla="*/ 2147483647 h 89"/>
              <a:gd name="T16" fmla="*/ 2147483647 w 148"/>
              <a:gd name="T17" fmla="*/ 2147483647 h 89"/>
              <a:gd name="T18" fmla="*/ 2147483647 w 148"/>
              <a:gd name="T19" fmla="*/ 2147483647 h 89"/>
              <a:gd name="T20" fmla="*/ 2147483647 w 148"/>
              <a:gd name="T21" fmla="*/ 2147483647 h 89"/>
              <a:gd name="T22" fmla="*/ 2147483647 w 148"/>
              <a:gd name="T23" fmla="*/ 2147483647 h 89"/>
              <a:gd name="T24" fmla="*/ 2147483647 w 148"/>
              <a:gd name="T25" fmla="*/ 2147483647 h 89"/>
              <a:gd name="T26" fmla="*/ 2147483647 w 148"/>
              <a:gd name="T27" fmla="*/ 0 h 89"/>
              <a:gd name="T28" fmla="*/ 2147483647 w 148"/>
              <a:gd name="T29" fmla="*/ 0 h 89"/>
              <a:gd name="T30" fmla="*/ 2147483647 w 148"/>
              <a:gd name="T31" fmla="*/ 2147483647 h 89"/>
              <a:gd name="T32" fmla="*/ 2147483647 w 148"/>
              <a:gd name="T33" fmla="*/ 2147483647 h 89"/>
              <a:gd name="T34" fmla="*/ 2147483647 w 148"/>
              <a:gd name="T35" fmla="*/ 2147483647 h 89"/>
              <a:gd name="T36" fmla="*/ 2147483647 w 148"/>
              <a:gd name="T37" fmla="*/ 2147483647 h 89"/>
              <a:gd name="T38" fmla="*/ 2147483647 w 148"/>
              <a:gd name="T39" fmla="*/ 2147483647 h 89"/>
              <a:gd name="T40" fmla="*/ 2147483647 w 148"/>
              <a:gd name="T41" fmla="*/ 2147483647 h 89"/>
              <a:gd name="T42" fmla="*/ 2147483647 w 148"/>
              <a:gd name="T43" fmla="*/ 2147483647 h 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8" h="89">
                <a:moveTo>
                  <a:pt x="37" y="68"/>
                </a:moveTo>
                <a:cubicBezTo>
                  <a:pt x="37" y="29"/>
                  <a:pt x="37" y="29"/>
                  <a:pt x="37" y="29"/>
                </a:cubicBezTo>
                <a:cubicBezTo>
                  <a:pt x="52" y="29"/>
                  <a:pt x="52" y="29"/>
                  <a:pt x="52" y="29"/>
                </a:cubicBezTo>
                <a:cubicBezTo>
                  <a:pt x="26" y="0"/>
                  <a:pt x="26" y="0"/>
                  <a:pt x="26" y="0"/>
                </a:cubicBezTo>
                <a:cubicBezTo>
                  <a:pt x="0" y="29"/>
                  <a:pt x="0" y="29"/>
                  <a:pt x="0" y="29"/>
                </a:cubicBezTo>
                <a:cubicBezTo>
                  <a:pt x="15" y="29"/>
                  <a:pt x="15" y="29"/>
                  <a:pt x="15" y="29"/>
                </a:cubicBezTo>
                <a:cubicBezTo>
                  <a:pt x="15" y="74"/>
                  <a:pt x="15" y="74"/>
                  <a:pt x="15" y="74"/>
                </a:cubicBezTo>
                <a:cubicBezTo>
                  <a:pt x="15" y="82"/>
                  <a:pt x="22" y="89"/>
                  <a:pt x="30" y="89"/>
                </a:cubicBezTo>
                <a:cubicBezTo>
                  <a:pt x="96" y="89"/>
                  <a:pt x="96" y="89"/>
                  <a:pt x="96" y="89"/>
                </a:cubicBezTo>
                <a:cubicBezTo>
                  <a:pt x="77" y="68"/>
                  <a:pt x="77" y="68"/>
                  <a:pt x="77" y="68"/>
                </a:cubicBezTo>
                <a:lnTo>
                  <a:pt x="37" y="68"/>
                </a:lnTo>
                <a:close/>
                <a:moveTo>
                  <a:pt x="133" y="59"/>
                </a:moveTo>
                <a:cubicBezTo>
                  <a:pt x="133" y="15"/>
                  <a:pt x="133" y="15"/>
                  <a:pt x="133" y="15"/>
                </a:cubicBezTo>
                <a:cubicBezTo>
                  <a:pt x="133" y="7"/>
                  <a:pt x="126" y="0"/>
                  <a:pt x="118" y="0"/>
                </a:cubicBezTo>
                <a:cubicBezTo>
                  <a:pt x="52" y="0"/>
                  <a:pt x="52" y="0"/>
                  <a:pt x="52" y="0"/>
                </a:cubicBezTo>
                <a:cubicBezTo>
                  <a:pt x="71" y="21"/>
                  <a:pt x="71" y="21"/>
                  <a:pt x="71" y="21"/>
                </a:cubicBezTo>
                <a:cubicBezTo>
                  <a:pt x="111" y="21"/>
                  <a:pt x="111" y="21"/>
                  <a:pt x="111" y="21"/>
                </a:cubicBezTo>
                <a:cubicBezTo>
                  <a:pt x="111" y="59"/>
                  <a:pt x="111" y="59"/>
                  <a:pt x="111" y="59"/>
                </a:cubicBezTo>
                <a:cubicBezTo>
                  <a:pt x="96" y="59"/>
                  <a:pt x="96" y="59"/>
                  <a:pt x="96" y="59"/>
                </a:cubicBezTo>
                <a:cubicBezTo>
                  <a:pt x="122" y="89"/>
                  <a:pt x="122" y="89"/>
                  <a:pt x="122" y="89"/>
                </a:cubicBezTo>
                <a:cubicBezTo>
                  <a:pt x="148" y="59"/>
                  <a:pt x="148" y="59"/>
                  <a:pt x="148" y="59"/>
                </a:cubicBezTo>
                <a:lnTo>
                  <a:pt x="133" y="59"/>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buClr>
                <a:srgbClr val="0000CC"/>
              </a:buClr>
              <a:buSzPct val="80000"/>
              <a:buFont typeface="Wingdings" pitchFamily="2" charset="2"/>
              <a:buNone/>
              <a:defRPr/>
            </a:pPr>
            <a:endParaRPr lang="en-US" sz="1688" b="1" kern="0" dirty="0">
              <a:solidFill>
                <a:prstClr val="black"/>
              </a:solidFill>
              <a:latin typeface="Century Gothic" panose="020B0502020202020204" pitchFamily="34" charset="0"/>
            </a:endParaRPr>
          </a:p>
        </p:txBody>
      </p:sp>
      <p:grpSp>
        <p:nvGrpSpPr>
          <p:cNvPr id="118" name="Group 117"/>
          <p:cNvGrpSpPr/>
          <p:nvPr/>
        </p:nvGrpSpPr>
        <p:grpSpPr>
          <a:xfrm>
            <a:off x="1095264" y="1667923"/>
            <a:ext cx="1429206" cy="687006"/>
            <a:chOff x="3918584" y="1898253"/>
            <a:chExt cx="1524486" cy="781662"/>
          </a:xfrm>
        </p:grpSpPr>
        <p:sp>
          <p:nvSpPr>
            <p:cNvPr id="119" name="TextBox 118"/>
            <p:cNvSpPr txBox="1"/>
            <p:nvPr/>
          </p:nvSpPr>
          <p:spPr>
            <a:xfrm>
              <a:off x="4030564" y="1898253"/>
              <a:ext cx="1300528" cy="613840"/>
            </a:xfrm>
            <a:prstGeom prst="rect">
              <a:avLst/>
            </a:prstGeom>
            <a:noFill/>
          </p:spPr>
          <p:txBody>
            <a:bodyPr wrap="none" rtlCol="0">
              <a:spAutoFit/>
            </a:bodyPr>
            <a:lstStyle/>
            <a:p>
              <a:pPr algn="ctr">
                <a:buClr>
                  <a:srgbClr val="0000CC"/>
                </a:buClr>
                <a:buSzPct val="80000"/>
                <a:buFont typeface="Wingdings" pitchFamily="2" charset="2"/>
                <a:buNone/>
              </a:pPr>
              <a:r>
                <a:rPr lang="en-US" sz="2906" spc="-94" dirty="0">
                  <a:solidFill>
                    <a:srgbClr val="1E1D4E"/>
                  </a:solidFill>
                  <a:latin typeface="Century Gothic" panose="020B0502020202020204" pitchFamily="34" charset="0"/>
                </a:rPr>
                <a:t>93.39</a:t>
              </a:r>
              <a:r>
                <a:rPr lang="en-US" sz="2625" spc="-94" baseline="30000" dirty="0">
                  <a:solidFill>
                    <a:srgbClr val="1E1D4E"/>
                  </a:solidFill>
                  <a:latin typeface="Century Gothic" panose="020B0502020202020204" pitchFamily="34" charset="0"/>
                </a:rPr>
                <a:t>%</a:t>
              </a:r>
            </a:p>
          </p:txBody>
        </p:sp>
        <p:sp>
          <p:nvSpPr>
            <p:cNvPr id="120" name="TextBox 119"/>
            <p:cNvSpPr txBox="1"/>
            <p:nvPr/>
          </p:nvSpPr>
          <p:spPr>
            <a:xfrm>
              <a:off x="3918584" y="2377809"/>
              <a:ext cx="1524486" cy="302106"/>
            </a:xfrm>
            <a:prstGeom prst="rect">
              <a:avLst/>
            </a:prstGeom>
            <a:noFill/>
          </p:spPr>
          <p:txBody>
            <a:bodyPr wrap="square" rtlCol="0">
              <a:spAutoFit/>
            </a:bodyPr>
            <a:lstStyle/>
            <a:p>
              <a:pPr algn="ctr">
                <a:lnSpc>
                  <a:spcPct val="120000"/>
                </a:lnSpc>
                <a:buClr>
                  <a:srgbClr val="0000CC"/>
                </a:buClr>
                <a:buSzPct val="80000"/>
                <a:buFont typeface="Wingdings" pitchFamily="2" charset="2"/>
                <a:buNone/>
              </a:pPr>
              <a:r>
                <a:rPr lang="en-US" sz="938" dirty="0">
                  <a:solidFill>
                    <a:srgbClr val="002060"/>
                  </a:solidFill>
                  <a:latin typeface="Century Gothic" panose="020B0502020202020204" pitchFamily="34" charset="0"/>
                </a:rPr>
                <a:t>TARGET: 89%</a:t>
              </a:r>
            </a:p>
          </p:txBody>
        </p:sp>
      </p:grpSp>
      <p:grpSp>
        <p:nvGrpSpPr>
          <p:cNvPr id="122" name="Group 121"/>
          <p:cNvGrpSpPr/>
          <p:nvPr/>
        </p:nvGrpSpPr>
        <p:grpSpPr>
          <a:xfrm>
            <a:off x="6071370" y="2753782"/>
            <a:ext cx="860050" cy="591357"/>
            <a:chOff x="3107983" y="2645819"/>
            <a:chExt cx="917387" cy="630781"/>
          </a:xfrm>
        </p:grpSpPr>
        <p:sp>
          <p:nvSpPr>
            <p:cNvPr id="123" name="Rectangle 122"/>
            <p:cNvSpPr/>
            <p:nvPr/>
          </p:nvSpPr>
          <p:spPr>
            <a:xfrm>
              <a:off x="3107983" y="2645819"/>
              <a:ext cx="914400" cy="393192"/>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5718" tIns="25718" rIns="25718" bIns="25718" rtlCol="0" anchor="ctr"/>
            <a:lstStyle/>
            <a:p>
              <a:pPr algn="ctr"/>
              <a:r>
                <a:rPr lang="en-US" sz="984" dirty="0">
                  <a:solidFill>
                    <a:prstClr val="black"/>
                  </a:solidFill>
                  <a:latin typeface="Century Gothic" panose="020B0502020202020204" pitchFamily="34" charset="0"/>
                </a:rPr>
                <a:t> to Target (95%):</a:t>
              </a:r>
            </a:p>
          </p:txBody>
        </p:sp>
        <p:sp>
          <p:nvSpPr>
            <p:cNvPr id="124" name="Rectangle 123"/>
            <p:cNvSpPr/>
            <p:nvPr/>
          </p:nvSpPr>
          <p:spPr>
            <a:xfrm>
              <a:off x="3110970" y="3038536"/>
              <a:ext cx="914400" cy="2380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5718" tIns="25718" rIns="25718" bIns="25718" rtlCol="0" anchor="ctr"/>
            <a:lstStyle/>
            <a:p>
              <a:pPr algn="ctr"/>
              <a:r>
                <a:rPr lang="en-US" sz="1125" dirty="0">
                  <a:solidFill>
                    <a:prstClr val="black"/>
                  </a:solidFill>
                  <a:latin typeface="Century Gothic" panose="020B0502020202020204" pitchFamily="34" charset="0"/>
                </a:rPr>
                <a:t>   4.44</a:t>
              </a:r>
            </a:p>
          </p:txBody>
        </p:sp>
      </p:grpSp>
      <p:grpSp>
        <p:nvGrpSpPr>
          <p:cNvPr id="126" name="Group 125"/>
          <p:cNvGrpSpPr/>
          <p:nvPr/>
        </p:nvGrpSpPr>
        <p:grpSpPr>
          <a:xfrm>
            <a:off x="6999238" y="2753782"/>
            <a:ext cx="860050" cy="591357"/>
            <a:chOff x="4097709" y="2628656"/>
            <a:chExt cx="917387" cy="630781"/>
          </a:xfrm>
        </p:grpSpPr>
        <p:sp>
          <p:nvSpPr>
            <p:cNvPr id="127" name="Rectangle 126"/>
            <p:cNvSpPr/>
            <p:nvPr/>
          </p:nvSpPr>
          <p:spPr>
            <a:xfrm>
              <a:off x="4097709" y="2628656"/>
              <a:ext cx="914400" cy="393192"/>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5718" tIns="25718" rIns="25718" bIns="25718" rtlCol="0" anchor="ctr"/>
            <a:lstStyle/>
            <a:p>
              <a:pPr algn="ctr"/>
              <a:r>
                <a:rPr lang="en-US" sz="984" dirty="0">
                  <a:solidFill>
                    <a:prstClr val="black"/>
                  </a:solidFill>
                  <a:latin typeface="Century Gothic" panose="020B0502020202020204" pitchFamily="34" charset="0"/>
                </a:rPr>
                <a:t> to New Target (98%):</a:t>
              </a:r>
            </a:p>
          </p:txBody>
        </p:sp>
        <p:sp>
          <p:nvSpPr>
            <p:cNvPr id="128" name="Rectangle 127"/>
            <p:cNvSpPr/>
            <p:nvPr/>
          </p:nvSpPr>
          <p:spPr>
            <a:xfrm>
              <a:off x="4100696" y="3021373"/>
              <a:ext cx="914400" cy="2380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5718" tIns="25718" rIns="25718" bIns="25718" rtlCol="0" anchor="ctr"/>
            <a:lstStyle/>
            <a:p>
              <a:pPr algn="ctr"/>
              <a:r>
                <a:rPr lang="en-US" sz="1125" dirty="0">
                  <a:solidFill>
                    <a:prstClr val="black"/>
                  </a:solidFill>
                  <a:latin typeface="Century Gothic" panose="020B0502020202020204" pitchFamily="34" charset="0"/>
                </a:rPr>
                <a:t>   1.44</a:t>
              </a:r>
            </a:p>
          </p:txBody>
        </p:sp>
      </p:grpSp>
      <p:grpSp>
        <p:nvGrpSpPr>
          <p:cNvPr id="130" name="Group 129"/>
          <p:cNvGrpSpPr/>
          <p:nvPr/>
        </p:nvGrpSpPr>
        <p:grpSpPr>
          <a:xfrm>
            <a:off x="7926934" y="2753782"/>
            <a:ext cx="860050" cy="591357"/>
            <a:chOff x="5087252" y="2608569"/>
            <a:chExt cx="917387" cy="630781"/>
          </a:xfrm>
        </p:grpSpPr>
        <p:sp>
          <p:nvSpPr>
            <p:cNvPr id="131" name="Rectangle 130"/>
            <p:cNvSpPr/>
            <p:nvPr/>
          </p:nvSpPr>
          <p:spPr>
            <a:xfrm>
              <a:off x="5087252" y="2608569"/>
              <a:ext cx="914400" cy="393192"/>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5718" tIns="25718" rIns="25718" bIns="25718" rtlCol="0" anchor="ctr"/>
            <a:lstStyle/>
            <a:p>
              <a:pPr algn="ctr"/>
              <a:r>
                <a:rPr lang="en-US" sz="984" dirty="0">
                  <a:solidFill>
                    <a:prstClr val="black"/>
                  </a:solidFill>
                  <a:latin typeface="Century Gothic" panose="020B0502020202020204" pitchFamily="34" charset="0"/>
                </a:rPr>
                <a:t> from Last Month:</a:t>
              </a:r>
            </a:p>
          </p:txBody>
        </p:sp>
        <p:sp>
          <p:nvSpPr>
            <p:cNvPr id="132" name="Rectangle 131"/>
            <p:cNvSpPr/>
            <p:nvPr/>
          </p:nvSpPr>
          <p:spPr>
            <a:xfrm>
              <a:off x="5090239" y="3001286"/>
              <a:ext cx="914400" cy="2380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5718" tIns="25718" rIns="25718" bIns="25718" rtlCol="0" anchor="ctr"/>
            <a:lstStyle/>
            <a:p>
              <a:pPr algn="ctr"/>
              <a:r>
                <a:rPr lang="en-US" sz="1125" dirty="0">
                  <a:solidFill>
                    <a:prstClr val="black"/>
                  </a:solidFill>
                  <a:latin typeface="Century Gothic" panose="020B0502020202020204" pitchFamily="34" charset="0"/>
                </a:rPr>
                <a:t>   0.30</a:t>
              </a:r>
            </a:p>
          </p:txBody>
        </p:sp>
      </p:grpSp>
      <p:sp>
        <p:nvSpPr>
          <p:cNvPr id="133" name="Freeform 147"/>
          <p:cNvSpPr>
            <a:spLocks noChangeAspect="1" noEditPoints="1"/>
          </p:cNvSpPr>
          <p:nvPr/>
        </p:nvSpPr>
        <p:spPr bwMode="auto">
          <a:xfrm>
            <a:off x="7083725" y="1633352"/>
            <a:ext cx="343793" cy="224637"/>
          </a:xfrm>
          <a:custGeom>
            <a:avLst/>
            <a:gdLst>
              <a:gd name="T0" fmla="*/ 2147483647 w 148"/>
              <a:gd name="T1" fmla="*/ 2147483647 h 89"/>
              <a:gd name="T2" fmla="*/ 2147483647 w 148"/>
              <a:gd name="T3" fmla="*/ 2147483647 h 89"/>
              <a:gd name="T4" fmla="*/ 2147483647 w 148"/>
              <a:gd name="T5" fmla="*/ 2147483647 h 89"/>
              <a:gd name="T6" fmla="*/ 2147483647 w 148"/>
              <a:gd name="T7" fmla="*/ 0 h 89"/>
              <a:gd name="T8" fmla="*/ 0 w 148"/>
              <a:gd name="T9" fmla="*/ 2147483647 h 89"/>
              <a:gd name="T10" fmla="*/ 2147483647 w 148"/>
              <a:gd name="T11" fmla="*/ 2147483647 h 89"/>
              <a:gd name="T12" fmla="*/ 2147483647 w 148"/>
              <a:gd name="T13" fmla="*/ 2147483647 h 89"/>
              <a:gd name="T14" fmla="*/ 2147483647 w 148"/>
              <a:gd name="T15" fmla="*/ 2147483647 h 89"/>
              <a:gd name="T16" fmla="*/ 2147483647 w 148"/>
              <a:gd name="T17" fmla="*/ 2147483647 h 89"/>
              <a:gd name="T18" fmla="*/ 2147483647 w 148"/>
              <a:gd name="T19" fmla="*/ 2147483647 h 89"/>
              <a:gd name="T20" fmla="*/ 2147483647 w 148"/>
              <a:gd name="T21" fmla="*/ 2147483647 h 89"/>
              <a:gd name="T22" fmla="*/ 2147483647 w 148"/>
              <a:gd name="T23" fmla="*/ 2147483647 h 89"/>
              <a:gd name="T24" fmla="*/ 2147483647 w 148"/>
              <a:gd name="T25" fmla="*/ 2147483647 h 89"/>
              <a:gd name="T26" fmla="*/ 2147483647 w 148"/>
              <a:gd name="T27" fmla="*/ 0 h 89"/>
              <a:gd name="T28" fmla="*/ 2147483647 w 148"/>
              <a:gd name="T29" fmla="*/ 0 h 89"/>
              <a:gd name="T30" fmla="*/ 2147483647 w 148"/>
              <a:gd name="T31" fmla="*/ 2147483647 h 89"/>
              <a:gd name="T32" fmla="*/ 2147483647 w 148"/>
              <a:gd name="T33" fmla="*/ 2147483647 h 89"/>
              <a:gd name="T34" fmla="*/ 2147483647 w 148"/>
              <a:gd name="T35" fmla="*/ 2147483647 h 89"/>
              <a:gd name="T36" fmla="*/ 2147483647 w 148"/>
              <a:gd name="T37" fmla="*/ 2147483647 h 89"/>
              <a:gd name="T38" fmla="*/ 2147483647 w 148"/>
              <a:gd name="T39" fmla="*/ 2147483647 h 89"/>
              <a:gd name="T40" fmla="*/ 2147483647 w 148"/>
              <a:gd name="T41" fmla="*/ 2147483647 h 89"/>
              <a:gd name="T42" fmla="*/ 2147483647 w 148"/>
              <a:gd name="T43" fmla="*/ 2147483647 h 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8" h="89">
                <a:moveTo>
                  <a:pt x="37" y="68"/>
                </a:moveTo>
                <a:cubicBezTo>
                  <a:pt x="37" y="29"/>
                  <a:pt x="37" y="29"/>
                  <a:pt x="37" y="29"/>
                </a:cubicBezTo>
                <a:cubicBezTo>
                  <a:pt x="52" y="29"/>
                  <a:pt x="52" y="29"/>
                  <a:pt x="52" y="29"/>
                </a:cubicBezTo>
                <a:cubicBezTo>
                  <a:pt x="26" y="0"/>
                  <a:pt x="26" y="0"/>
                  <a:pt x="26" y="0"/>
                </a:cubicBezTo>
                <a:cubicBezTo>
                  <a:pt x="0" y="29"/>
                  <a:pt x="0" y="29"/>
                  <a:pt x="0" y="29"/>
                </a:cubicBezTo>
                <a:cubicBezTo>
                  <a:pt x="15" y="29"/>
                  <a:pt x="15" y="29"/>
                  <a:pt x="15" y="29"/>
                </a:cubicBezTo>
                <a:cubicBezTo>
                  <a:pt x="15" y="74"/>
                  <a:pt x="15" y="74"/>
                  <a:pt x="15" y="74"/>
                </a:cubicBezTo>
                <a:cubicBezTo>
                  <a:pt x="15" y="82"/>
                  <a:pt x="22" y="89"/>
                  <a:pt x="30" y="89"/>
                </a:cubicBezTo>
                <a:cubicBezTo>
                  <a:pt x="96" y="89"/>
                  <a:pt x="96" y="89"/>
                  <a:pt x="96" y="89"/>
                </a:cubicBezTo>
                <a:cubicBezTo>
                  <a:pt x="77" y="68"/>
                  <a:pt x="77" y="68"/>
                  <a:pt x="77" y="68"/>
                </a:cubicBezTo>
                <a:lnTo>
                  <a:pt x="37" y="68"/>
                </a:lnTo>
                <a:close/>
                <a:moveTo>
                  <a:pt x="133" y="59"/>
                </a:moveTo>
                <a:cubicBezTo>
                  <a:pt x="133" y="15"/>
                  <a:pt x="133" y="15"/>
                  <a:pt x="133" y="15"/>
                </a:cubicBezTo>
                <a:cubicBezTo>
                  <a:pt x="133" y="7"/>
                  <a:pt x="126" y="0"/>
                  <a:pt x="118" y="0"/>
                </a:cubicBezTo>
                <a:cubicBezTo>
                  <a:pt x="52" y="0"/>
                  <a:pt x="52" y="0"/>
                  <a:pt x="52" y="0"/>
                </a:cubicBezTo>
                <a:cubicBezTo>
                  <a:pt x="71" y="21"/>
                  <a:pt x="71" y="21"/>
                  <a:pt x="71" y="21"/>
                </a:cubicBezTo>
                <a:cubicBezTo>
                  <a:pt x="111" y="21"/>
                  <a:pt x="111" y="21"/>
                  <a:pt x="111" y="21"/>
                </a:cubicBezTo>
                <a:cubicBezTo>
                  <a:pt x="111" y="59"/>
                  <a:pt x="111" y="59"/>
                  <a:pt x="111" y="59"/>
                </a:cubicBezTo>
                <a:cubicBezTo>
                  <a:pt x="96" y="59"/>
                  <a:pt x="96" y="59"/>
                  <a:pt x="96" y="59"/>
                </a:cubicBezTo>
                <a:cubicBezTo>
                  <a:pt x="122" y="89"/>
                  <a:pt x="122" y="89"/>
                  <a:pt x="122" y="89"/>
                </a:cubicBezTo>
                <a:cubicBezTo>
                  <a:pt x="148" y="59"/>
                  <a:pt x="148" y="59"/>
                  <a:pt x="148" y="59"/>
                </a:cubicBezTo>
                <a:lnTo>
                  <a:pt x="133" y="59"/>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buClr>
                <a:srgbClr val="0000CC"/>
              </a:buClr>
              <a:buSzPct val="80000"/>
              <a:buFont typeface="Wingdings" pitchFamily="2" charset="2"/>
              <a:buNone/>
              <a:defRPr/>
            </a:pPr>
            <a:endParaRPr lang="en-US" sz="1688" b="1" kern="0" dirty="0">
              <a:solidFill>
                <a:prstClr val="black"/>
              </a:solidFill>
              <a:latin typeface="Century Gothic" panose="020B0502020202020204" pitchFamily="34" charset="0"/>
            </a:endParaRPr>
          </a:p>
        </p:txBody>
      </p:sp>
      <p:grpSp>
        <p:nvGrpSpPr>
          <p:cNvPr id="135" name="Group 134"/>
          <p:cNvGrpSpPr/>
          <p:nvPr/>
        </p:nvGrpSpPr>
        <p:grpSpPr>
          <a:xfrm>
            <a:off x="6729949" y="1632712"/>
            <a:ext cx="1429206" cy="1033383"/>
            <a:chOff x="3918584" y="1898253"/>
            <a:chExt cx="1524486" cy="1175762"/>
          </a:xfrm>
        </p:grpSpPr>
        <p:sp>
          <p:nvSpPr>
            <p:cNvPr id="136" name="TextBox 135"/>
            <p:cNvSpPr txBox="1"/>
            <p:nvPr/>
          </p:nvSpPr>
          <p:spPr>
            <a:xfrm>
              <a:off x="4030564" y="1898253"/>
              <a:ext cx="1300528" cy="613840"/>
            </a:xfrm>
            <a:prstGeom prst="rect">
              <a:avLst/>
            </a:prstGeom>
            <a:noFill/>
          </p:spPr>
          <p:txBody>
            <a:bodyPr wrap="none" rtlCol="0">
              <a:spAutoFit/>
            </a:bodyPr>
            <a:lstStyle/>
            <a:p>
              <a:pPr algn="ctr">
                <a:buClr>
                  <a:srgbClr val="0000CC"/>
                </a:buClr>
                <a:buSzPct val="80000"/>
                <a:buFont typeface="Wingdings" pitchFamily="2" charset="2"/>
                <a:buNone/>
              </a:pPr>
              <a:r>
                <a:rPr lang="en-US" sz="2906" spc="-94" dirty="0">
                  <a:solidFill>
                    <a:srgbClr val="1E1D4E"/>
                  </a:solidFill>
                  <a:latin typeface="Century Gothic" panose="020B0502020202020204" pitchFamily="34" charset="0"/>
                </a:rPr>
                <a:t>99.44</a:t>
              </a:r>
              <a:r>
                <a:rPr lang="en-US" sz="2625" spc="-94" baseline="30000" dirty="0">
                  <a:solidFill>
                    <a:srgbClr val="1E1D4E"/>
                  </a:solidFill>
                  <a:latin typeface="Century Gothic" panose="020B0502020202020204" pitchFamily="34" charset="0"/>
                </a:rPr>
                <a:t>%</a:t>
              </a:r>
            </a:p>
          </p:txBody>
        </p:sp>
        <p:sp>
          <p:nvSpPr>
            <p:cNvPr id="137" name="TextBox 136"/>
            <p:cNvSpPr txBox="1"/>
            <p:nvPr/>
          </p:nvSpPr>
          <p:spPr>
            <a:xfrm>
              <a:off x="3918584" y="2377809"/>
              <a:ext cx="1524486" cy="696206"/>
            </a:xfrm>
            <a:prstGeom prst="rect">
              <a:avLst/>
            </a:prstGeom>
            <a:noFill/>
          </p:spPr>
          <p:txBody>
            <a:bodyPr wrap="square" rtlCol="0">
              <a:spAutoFit/>
            </a:bodyPr>
            <a:lstStyle/>
            <a:p>
              <a:pPr algn="ctr">
                <a:lnSpc>
                  <a:spcPct val="120000"/>
                </a:lnSpc>
                <a:buClr>
                  <a:srgbClr val="0000CC"/>
                </a:buClr>
                <a:buSzPct val="80000"/>
                <a:buFont typeface="Wingdings" pitchFamily="2" charset="2"/>
                <a:buNone/>
              </a:pPr>
              <a:r>
                <a:rPr lang="en-US" sz="938" dirty="0">
                  <a:solidFill>
                    <a:srgbClr val="002060"/>
                  </a:solidFill>
                  <a:latin typeface="Century Gothic" panose="020B0502020202020204" pitchFamily="34" charset="0"/>
                </a:rPr>
                <a:t>TARGET: 95%</a:t>
              </a:r>
            </a:p>
            <a:p>
              <a:pPr algn="ctr">
                <a:lnSpc>
                  <a:spcPct val="120000"/>
                </a:lnSpc>
                <a:buClr>
                  <a:srgbClr val="0000CC"/>
                </a:buClr>
                <a:buSzPct val="80000"/>
                <a:buFont typeface="Wingdings" pitchFamily="2" charset="2"/>
                <a:buNone/>
              </a:pPr>
              <a:r>
                <a:rPr lang="en-US" sz="938" dirty="0">
                  <a:solidFill>
                    <a:srgbClr val="002060"/>
                  </a:solidFill>
                  <a:latin typeface="Century Gothic" panose="020B0502020202020204" pitchFamily="34" charset="0"/>
                </a:rPr>
                <a:t>*increases</a:t>
              </a:r>
            </a:p>
            <a:p>
              <a:pPr algn="ctr">
                <a:lnSpc>
                  <a:spcPct val="120000"/>
                </a:lnSpc>
                <a:buClr>
                  <a:srgbClr val="0000CC"/>
                </a:buClr>
                <a:buSzPct val="80000"/>
                <a:buFont typeface="Wingdings" pitchFamily="2" charset="2"/>
                <a:buNone/>
              </a:pPr>
              <a:r>
                <a:rPr lang="en-US" sz="938" dirty="0">
                  <a:solidFill>
                    <a:srgbClr val="002060"/>
                  </a:solidFill>
                  <a:latin typeface="Century Gothic" panose="020B0502020202020204" pitchFamily="34" charset="0"/>
                </a:rPr>
                <a:t>to 98% </a:t>
              </a:r>
            </a:p>
          </p:txBody>
        </p:sp>
      </p:grpSp>
      <p:sp>
        <p:nvSpPr>
          <p:cNvPr id="2" name="Down Arrow 1"/>
          <p:cNvSpPr/>
          <p:nvPr/>
        </p:nvSpPr>
        <p:spPr>
          <a:xfrm>
            <a:off x="2074023" y="3154202"/>
            <a:ext cx="104799" cy="15379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3" name="Up Arrow 2"/>
          <p:cNvSpPr/>
          <p:nvPr/>
        </p:nvSpPr>
        <p:spPr>
          <a:xfrm>
            <a:off x="7157836" y="3142685"/>
            <a:ext cx="97785" cy="141668"/>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61" name="Up Arrow 60"/>
          <p:cNvSpPr/>
          <p:nvPr/>
        </p:nvSpPr>
        <p:spPr>
          <a:xfrm>
            <a:off x="861821" y="3144457"/>
            <a:ext cx="97785" cy="141668"/>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62" name="Up Arrow 61"/>
          <p:cNvSpPr/>
          <p:nvPr/>
        </p:nvSpPr>
        <p:spPr>
          <a:xfrm>
            <a:off x="3355192" y="3154201"/>
            <a:ext cx="97785" cy="141668"/>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63" name="Up Arrow 62"/>
          <p:cNvSpPr/>
          <p:nvPr/>
        </p:nvSpPr>
        <p:spPr>
          <a:xfrm>
            <a:off x="4245518" y="3162712"/>
            <a:ext cx="97785" cy="141668"/>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69" name="Up Arrow 68"/>
          <p:cNvSpPr/>
          <p:nvPr/>
        </p:nvSpPr>
        <p:spPr>
          <a:xfrm>
            <a:off x="6218672" y="3154201"/>
            <a:ext cx="97785" cy="141668"/>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76" name="Down Arrow 75"/>
          <p:cNvSpPr/>
          <p:nvPr/>
        </p:nvSpPr>
        <p:spPr>
          <a:xfrm>
            <a:off x="5215061" y="3140519"/>
            <a:ext cx="104799" cy="15379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77" name="Down Arrow 76"/>
          <p:cNvSpPr/>
          <p:nvPr/>
        </p:nvSpPr>
        <p:spPr>
          <a:xfrm>
            <a:off x="8075102" y="3131483"/>
            <a:ext cx="104799" cy="15379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7" name="Isosceles Triangle 6"/>
          <p:cNvSpPr/>
          <p:nvPr/>
        </p:nvSpPr>
        <p:spPr>
          <a:xfrm>
            <a:off x="799185" y="2798546"/>
            <a:ext cx="79932" cy="118014"/>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78" name="Isosceles Triangle 77"/>
          <p:cNvSpPr/>
          <p:nvPr/>
        </p:nvSpPr>
        <p:spPr>
          <a:xfrm>
            <a:off x="1966562" y="2786914"/>
            <a:ext cx="79932" cy="118014"/>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83" name="Isosceles Triangle 82"/>
          <p:cNvSpPr/>
          <p:nvPr/>
        </p:nvSpPr>
        <p:spPr>
          <a:xfrm>
            <a:off x="3258734" y="2795873"/>
            <a:ext cx="79932" cy="118014"/>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84" name="Isosceles Triangle 83"/>
          <p:cNvSpPr/>
          <p:nvPr/>
        </p:nvSpPr>
        <p:spPr>
          <a:xfrm>
            <a:off x="4227950" y="2794226"/>
            <a:ext cx="79932" cy="118014"/>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85" name="Isosceles Triangle 84"/>
          <p:cNvSpPr/>
          <p:nvPr/>
        </p:nvSpPr>
        <p:spPr>
          <a:xfrm>
            <a:off x="5104729" y="2785556"/>
            <a:ext cx="79932" cy="118014"/>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86" name="Isosceles Triangle 85"/>
          <p:cNvSpPr/>
          <p:nvPr/>
        </p:nvSpPr>
        <p:spPr>
          <a:xfrm>
            <a:off x="6126735" y="2809481"/>
            <a:ext cx="79932" cy="118014"/>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90" name="Isosceles Triangle 89"/>
          <p:cNvSpPr/>
          <p:nvPr/>
        </p:nvSpPr>
        <p:spPr>
          <a:xfrm>
            <a:off x="7085910" y="2794226"/>
            <a:ext cx="79932" cy="118014"/>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91" name="Isosceles Triangle 90"/>
          <p:cNvSpPr/>
          <p:nvPr/>
        </p:nvSpPr>
        <p:spPr>
          <a:xfrm>
            <a:off x="7976613" y="2803280"/>
            <a:ext cx="79932" cy="118014"/>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Tree>
    <p:extLst>
      <p:ext uri="{BB962C8B-B14F-4D97-AF65-F5344CB8AC3E}">
        <p14:creationId xmlns:p14="http://schemas.microsoft.com/office/powerpoint/2010/main" val="341527348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heel(1)">
                                      <p:cBhvr>
                                        <p:cTn id="7" dur="1000"/>
                                        <p:tgtEl>
                                          <p:spTgt spid="7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fade">
                                      <p:cBhvr>
                                        <p:cTn id="11" dur="500"/>
                                        <p:tgtEl>
                                          <p:spTgt spid="73"/>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18"/>
                                        </p:tgtEl>
                                        <p:attrNameLst>
                                          <p:attrName>style.visibility</p:attrName>
                                        </p:attrNameLst>
                                      </p:cBhvr>
                                      <p:to>
                                        <p:strVal val="visible"/>
                                      </p:to>
                                    </p:set>
                                    <p:animEffect transition="in" filter="fade">
                                      <p:cBhvr>
                                        <p:cTn id="15" dur="500"/>
                                        <p:tgtEl>
                                          <p:spTgt spid="118"/>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35"/>
                                        </p:tgtEl>
                                        <p:attrNameLst>
                                          <p:attrName>style.visibility</p:attrName>
                                        </p:attrNameLst>
                                      </p:cBhvr>
                                      <p:to>
                                        <p:strVal val="visible"/>
                                      </p:to>
                                    </p:set>
                                    <p:animEffect transition="in" filter="fade">
                                      <p:cBhvr>
                                        <p:cTn id="19" dur="500"/>
                                        <p:tgtEl>
                                          <p:spTgt spid="135"/>
                                        </p:tgtEl>
                                      </p:cBhvr>
                                    </p:animEffect>
                                  </p:childTnLst>
                                </p:cTn>
                              </p:par>
                            </p:childTnLst>
                          </p:cTn>
                        </p:par>
                        <p:par>
                          <p:cTn id="20" fill="hold">
                            <p:stCondLst>
                              <p:cond delay="2500"/>
                            </p:stCondLst>
                            <p:childTnLst>
                              <p:par>
                                <p:cTn id="21" presetID="21" presetClass="entr" presetSubtype="1" fill="hold" nodeType="afterEffect">
                                  <p:stCondLst>
                                    <p:cond delay="0"/>
                                  </p:stCondLst>
                                  <p:childTnLst>
                                    <p:set>
                                      <p:cBhvr>
                                        <p:cTn id="22" dur="1" fill="hold">
                                          <p:stCondLst>
                                            <p:cond delay="0"/>
                                          </p:stCondLst>
                                        </p:cTn>
                                        <p:tgtEl>
                                          <p:spTgt spid="149"/>
                                        </p:tgtEl>
                                        <p:attrNameLst>
                                          <p:attrName>style.visibility</p:attrName>
                                        </p:attrNameLst>
                                      </p:cBhvr>
                                      <p:to>
                                        <p:strVal val="visible"/>
                                      </p:to>
                                    </p:set>
                                    <p:animEffect transition="in" filter="wheel(1)">
                                      <p:cBhvr>
                                        <p:cTn id="23" dur="1000"/>
                                        <p:tgtEl>
                                          <p:spTgt spid="149"/>
                                        </p:tgtEl>
                                      </p:cBhvr>
                                    </p:animEffect>
                                  </p:childTnLst>
                                </p:cTn>
                              </p:par>
                            </p:childTnLst>
                          </p:cTn>
                        </p:par>
                        <p:par>
                          <p:cTn id="24" fill="hold">
                            <p:stCondLst>
                              <p:cond delay="3500"/>
                            </p:stCondLst>
                            <p:childTnLst>
                              <p:par>
                                <p:cTn id="25" presetID="21" presetClass="entr" presetSubtype="1" fill="hold" nodeType="afterEffect">
                                  <p:stCondLst>
                                    <p:cond delay="0"/>
                                  </p:stCondLst>
                                  <p:childTnLst>
                                    <p:set>
                                      <p:cBhvr>
                                        <p:cTn id="26" dur="1" fill="hold">
                                          <p:stCondLst>
                                            <p:cond delay="0"/>
                                          </p:stCondLst>
                                        </p:cTn>
                                        <p:tgtEl>
                                          <p:spTgt spid="150"/>
                                        </p:tgtEl>
                                        <p:attrNameLst>
                                          <p:attrName>style.visibility</p:attrName>
                                        </p:attrNameLst>
                                      </p:cBhvr>
                                      <p:to>
                                        <p:strVal val="visible"/>
                                      </p:to>
                                    </p:set>
                                    <p:animEffect transition="in" filter="wheel(1)">
                                      <p:cBhvr>
                                        <p:cTn id="27" dur="10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Mail Inventory &amp; Predictive Workloads </a:t>
            </a:r>
          </a:p>
        </p:txBody>
      </p:sp>
    </p:spTree>
    <p:extLst>
      <p:ext uri="{BB962C8B-B14F-4D97-AF65-F5344CB8AC3E}">
        <p14:creationId xmlns:p14="http://schemas.microsoft.com/office/powerpoint/2010/main" val="349212116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Freeform 79"/>
          <p:cNvSpPr/>
          <p:nvPr/>
        </p:nvSpPr>
        <p:spPr>
          <a:xfrm rot="5400000">
            <a:off x="7899551" y="3655163"/>
            <a:ext cx="243071" cy="1674325"/>
          </a:xfrm>
          <a:custGeom>
            <a:avLst/>
            <a:gdLst>
              <a:gd name="connsiteX0" fmla="*/ 0 w 278858"/>
              <a:gd name="connsiteY0" fmla="*/ 1783285 h 1783285"/>
              <a:gd name="connsiteX1" fmla="*/ 278858 w 278858"/>
              <a:gd name="connsiteY1" fmla="*/ 1257365 h 1783285"/>
              <a:gd name="connsiteX2" fmla="*/ 278858 w 278858"/>
              <a:gd name="connsiteY2" fmla="*/ 0 h 1783285"/>
              <a:gd name="connsiteX3" fmla="*/ 244 w 278858"/>
              <a:gd name="connsiteY3" fmla="*/ 1115123 h 1783285"/>
              <a:gd name="connsiteX4" fmla="*/ 0 w 278858"/>
              <a:gd name="connsiteY4" fmla="*/ 1783285 h 1783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858" h="1783285">
                <a:moveTo>
                  <a:pt x="0" y="1783285"/>
                </a:moveTo>
                <a:lnTo>
                  <a:pt x="278858" y="1257365"/>
                </a:lnTo>
                <a:lnTo>
                  <a:pt x="278858" y="0"/>
                </a:lnTo>
                <a:lnTo>
                  <a:pt x="244" y="1115123"/>
                </a:lnTo>
                <a:lnTo>
                  <a:pt x="0" y="1783285"/>
                </a:lnTo>
                <a:close/>
              </a:path>
            </a:pathLst>
          </a:custGeom>
          <a:solidFill>
            <a:srgbClr val="9537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00CC"/>
              </a:buClr>
              <a:buSzPct val="80000"/>
              <a:buFont typeface="Wingdings" pitchFamily="2" charset="2"/>
              <a:buNone/>
            </a:pPr>
            <a:endParaRPr lang="en-US" sz="1688" b="1">
              <a:solidFill>
                <a:prstClr val="white"/>
              </a:solidFill>
              <a:latin typeface="Century Gothic" panose="020B0502020202020204" pitchFamily="34" charset="0"/>
            </a:endParaRPr>
          </a:p>
        </p:txBody>
      </p:sp>
      <p:sp>
        <p:nvSpPr>
          <p:cNvPr id="33" name="Freeform 32"/>
          <p:cNvSpPr/>
          <p:nvPr/>
        </p:nvSpPr>
        <p:spPr>
          <a:xfrm rot="5400000">
            <a:off x="6983360" y="3648727"/>
            <a:ext cx="339940" cy="1592638"/>
          </a:xfrm>
          <a:custGeom>
            <a:avLst/>
            <a:gdLst>
              <a:gd name="connsiteX0" fmla="*/ 0 w 278858"/>
              <a:gd name="connsiteY0" fmla="*/ 1783285 h 1783285"/>
              <a:gd name="connsiteX1" fmla="*/ 278858 w 278858"/>
              <a:gd name="connsiteY1" fmla="*/ 1257365 h 1783285"/>
              <a:gd name="connsiteX2" fmla="*/ 278858 w 278858"/>
              <a:gd name="connsiteY2" fmla="*/ 0 h 1783285"/>
              <a:gd name="connsiteX3" fmla="*/ 244 w 278858"/>
              <a:gd name="connsiteY3" fmla="*/ 1115123 h 1783285"/>
              <a:gd name="connsiteX4" fmla="*/ 0 w 278858"/>
              <a:gd name="connsiteY4" fmla="*/ 1783285 h 1783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858" h="1783285">
                <a:moveTo>
                  <a:pt x="0" y="1783285"/>
                </a:moveTo>
                <a:lnTo>
                  <a:pt x="278858" y="1257365"/>
                </a:lnTo>
                <a:lnTo>
                  <a:pt x="278858" y="0"/>
                </a:lnTo>
                <a:lnTo>
                  <a:pt x="244" y="1115123"/>
                </a:lnTo>
                <a:lnTo>
                  <a:pt x="0" y="1783285"/>
                </a:lnTo>
                <a:close/>
              </a:path>
            </a:pathLst>
          </a:cu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00CC"/>
              </a:buClr>
              <a:buSzPct val="80000"/>
              <a:buFont typeface="Wingdings" pitchFamily="2" charset="2"/>
              <a:buNone/>
            </a:pPr>
            <a:endParaRPr lang="en-US" sz="1688" b="1">
              <a:solidFill>
                <a:prstClr val="white"/>
              </a:solidFill>
              <a:latin typeface="Century Gothic" panose="020B0502020202020204" pitchFamily="34" charset="0"/>
            </a:endParaRPr>
          </a:p>
        </p:txBody>
      </p:sp>
      <p:pic>
        <p:nvPicPr>
          <p:cNvPr id="103" name="Picture 102"/>
          <p:cNvPicPr>
            <a:picLocks noChangeAspect="1"/>
          </p:cNvPicPr>
          <p:nvPr/>
        </p:nvPicPr>
        <p:blipFill>
          <a:blip r:embed="rId3">
            <a:lum bright="70000" contrast="-70000"/>
          </a:blip>
          <a:stretch>
            <a:fillRect/>
          </a:stretch>
        </p:blipFill>
        <p:spPr>
          <a:xfrm>
            <a:off x="1430769" y="4792751"/>
            <a:ext cx="897908" cy="770447"/>
          </a:xfrm>
          <a:prstGeom prst="rect">
            <a:avLst/>
          </a:prstGeom>
        </p:spPr>
      </p:pic>
      <p:sp>
        <p:nvSpPr>
          <p:cNvPr id="45" name="Rectangle 44"/>
          <p:cNvSpPr/>
          <p:nvPr/>
        </p:nvSpPr>
        <p:spPr>
          <a:xfrm>
            <a:off x="5356961" y="2770411"/>
            <a:ext cx="642938" cy="1598177"/>
          </a:xfrm>
          <a:prstGeom prst="rect">
            <a:avLst/>
          </a:prstGeom>
          <a:solidFill>
            <a:srgbClr val="9BBB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00CC"/>
              </a:buClr>
              <a:buSzPct val="80000"/>
              <a:buFont typeface="Wingdings" pitchFamily="2" charset="2"/>
              <a:buNone/>
            </a:pPr>
            <a:endParaRPr lang="en-US" sz="1688" b="1">
              <a:solidFill>
                <a:prstClr val="white"/>
              </a:solidFill>
              <a:latin typeface="Century Gothic" panose="020B0502020202020204" pitchFamily="34" charset="0"/>
            </a:endParaRPr>
          </a:p>
        </p:txBody>
      </p:sp>
      <p:sp>
        <p:nvSpPr>
          <p:cNvPr id="46" name="Rectangle 45"/>
          <p:cNvSpPr/>
          <p:nvPr/>
        </p:nvSpPr>
        <p:spPr>
          <a:xfrm>
            <a:off x="5997933" y="2936458"/>
            <a:ext cx="651236" cy="1434334"/>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00CC"/>
              </a:buClr>
              <a:buSzPct val="80000"/>
              <a:buFont typeface="Wingdings" pitchFamily="2" charset="2"/>
              <a:buNone/>
            </a:pPr>
            <a:endParaRPr lang="en-US" sz="1688" b="1">
              <a:solidFill>
                <a:prstClr val="white"/>
              </a:solidFill>
              <a:latin typeface="Century Gothic" panose="020B0502020202020204" pitchFamily="34" charset="0"/>
            </a:endParaRPr>
          </a:p>
        </p:txBody>
      </p:sp>
      <p:sp>
        <p:nvSpPr>
          <p:cNvPr id="47" name="Rectangle 46"/>
          <p:cNvSpPr/>
          <p:nvPr/>
        </p:nvSpPr>
        <p:spPr>
          <a:xfrm>
            <a:off x="7151737" y="3653623"/>
            <a:ext cx="706388" cy="717167"/>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00CC"/>
              </a:buClr>
              <a:buSzPct val="80000"/>
              <a:buFont typeface="Wingdings" pitchFamily="2" charset="2"/>
              <a:buNone/>
            </a:pPr>
            <a:endParaRPr lang="en-US" sz="1688" b="1">
              <a:solidFill>
                <a:prstClr val="white"/>
              </a:solidFill>
              <a:latin typeface="Century Gothic" panose="020B0502020202020204" pitchFamily="34" charset="0"/>
            </a:endParaRPr>
          </a:p>
        </p:txBody>
      </p:sp>
      <p:sp>
        <p:nvSpPr>
          <p:cNvPr id="48" name="Rectangle 47"/>
          <p:cNvSpPr/>
          <p:nvPr/>
        </p:nvSpPr>
        <p:spPr>
          <a:xfrm>
            <a:off x="4714875" y="2206444"/>
            <a:ext cx="642938" cy="2238602"/>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00CC"/>
              </a:buClr>
              <a:buSzPct val="80000"/>
              <a:buFont typeface="Wingdings" pitchFamily="2" charset="2"/>
              <a:buNone/>
            </a:pPr>
            <a:endParaRPr lang="en-US" sz="1688" b="1">
              <a:solidFill>
                <a:prstClr val="white"/>
              </a:solidFill>
              <a:latin typeface="Century Gothic" panose="020B0502020202020204" pitchFamily="34" charset="0"/>
            </a:endParaRPr>
          </a:p>
        </p:txBody>
      </p:sp>
      <p:sp>
        <p:nvSpPr>
          <p:cNvPr id="49" name="Freeform 48"/>
          <p:cNvSpPr/>
          <p:nvPr/>
        </p:nvSpPr>
        <p:spPr>
          <a:xfrm rot="16200000" flipH="1">
            <a:off x="5342603" y="3919473"/>
            <a:ext cx="245318" cy="1143462"/>
          </a:xfrm>
          <a:custGeom>
            <a:avLst/>
            <a:gdLst>
              <a:gd name="connsiteX0" fmla="*/ 0 w 279117"/>
              <a:gd name="connsiteY0" fmla="*/ 1219693 h 1219693"/>
              <a:gd name="connsiteX1" fmla="*/ 279117 w 279117"/>
              <a:gd name="connsiteY1" fmla="*/ 1219693 h 1219693"/>
              <a:gd name="connsiteX2" fmla="*/ 279117 w 279117"/>
              <a:gd name="connsiteY2" fmla="*/ 0 h 1219693"/>
              <a:gd name="connsiteX3" fmla="*/ 449 w 279117"/>
              <a:gd name="connsiteY3" fmla="*/ 525561 h 1219693"/>
              <a:gd name="connsiteX4" fmla="*/ 0 w 279117"/>
              <a:gd name="connsiteY4" fmla="*/ 1219693 h 121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117" h="1219693">
                <a:moveTo>
                  <a:pt x="0" y="1219693"/>
                </a:moveTo>
                <a:lnTo>
                  <a:pt x="279117" y="1219693"/>
                </a:lnTo>
                <a:lnTo>
                  <a:pt x="279117" y="0"/>
                </a:lnTo>
                <a:lnTo>
                  <a:pt x="449" y="525561"/>
                </a:lnTo>
                <a:lnTo>
                  <a:pt x="0" y="1219693"/>
                </a:lnTo>
                <a:close/>
              </a:path>
            </a:pathLst>
          </a:cu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buClr>
                <a:srgbClr val="0000CC"/>
              </a:buClr>
              <a:buSzPct val="80000"/>
              <a:buFont typeface="Wingdings" pitchFamily="2" charset="2"/>
              <a:buNone/>
            </a:pPr>
            <a:endParaRPr lang="en-US" sz="1688" b="1">
              <a:solidFill>
                <a:prstClr val="white"/>
              </a:solidFill>
              <a:latin typeface="Century Gothic" panose="020B0502020202020204" pitchFamily="34" charset="0"/>
            </a:endParaRPr>
          </a:p>
        </p:txBody>
      </p:sp>
      <p:sp>
        <p:nvSpPr>
          <p:cNvPr id="50" name="Rectangle 49"/>
          <p:cNvSpPr/>
          <p:nvPr/>
        </p:nvSpPr>
        <p:spPr>
          <a:xfrm>
            <a:off x="4873461" y="4613857"/>
            <a:ext cx="1177963" cy="2028679"/>
          </a:xfrm>
          <a:prstGeom prst="rect">
            <a:avLst/>
          </a:prstGeom>
          <a:solidFill>
            <a:srgbClr val="9BBB59"/>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buClr>
                <a:srgbClr val="0000CC"/>
              </a:buClr>
              <a:buSzPct val="80000"/>
              <a:buFont typeface="Wingdings" pitchFamily="2" charset="2"/>
              <a:buNone/>
            </a:pPr>
            <a:r>
              <a:rPr lang="en-US" sz="1266" dirty="0">
                <a:solidFill>
                  <a:srgbClr val="FFFFFF"/>
                </a:solidFill>
                <a:latin typeface="Century Gothic" panose="020B0502020202020204" pitchFamily="34" charset="0"/>
              </a:rPr>
              <a:t>5,758,575</a:t>
            </a:r>
          </a:p>
          <a:p>
            <a:pPr algn="ctr">
              <a:buClr>
                <a:srgbClr val="0000CC"/>
              </a:buClr>
              <a:buSzPct val="80000"/>
              <a:buFont typeface="Wingdings" pitchFamily="2" charset="2"/>
              <a:buNone/>
            </a:pPr>
            <a:endParaRPr lang="da-DK" sz="1125" dirty="0">
              <a:solidFill>
                <a:srgbClr val="FFFFFF"/>
              </a:solidFill>
              <a:latin typeface="Century Gothic" panose="020B0502020202020204" pitchFamily="34" charset="0"/>
            </a:endParaRPr>
          </a:p>
          <a:p>
            <a:pPr algn="ctr">
              <a:buClr>
                <a:srgbClr val="0000CC"/>
              </a:buClr>
              <a:buSzPct val="80000"/>
            </a:pPr>
            <a:r>
              <a:rPr lang="da-DK" sz="1125" dirty="0">
                <a:solidFill>
                  <a:srgbClr val="FFFFFF"/>
                </a:solidFill>
                <a:latin typeface="Century Gothic" panose="020B0502020202020204" pitchFamily="34" charset="0"/>
              </a:rPr>
              <a:t>No Address at time of AAU</a:t>
            </a:r>
          </a:p>
          <a:p>
            <a:pPr algn="ctr">
              <a:buClr>
                <a:srgbClr val="0000CC"/>
              </a:buClr>
              <a:buSzPct val="80000"/>
              <a:buFont typeface="Wingdings" pitchFamily="2" charset="2"/>
              <a:buNone/>
            </a:pPr>
            <a:endParaRPr lang="da-DK" sz="1125" dirty="0">
              <a:solidFill>
                <a:srgbClr val="FFFFFF"/>
              </a:solidFill>
              <a:latin typeface="Century Gothic" panose="020B0502020202020204" pitchFamily="34" charset="0"/>
            </a:endParaRPr>
          </a:p>
        </p:txBody>
      </p:sp>
      <p:sp>
        <p:nvSpPr>
          <p:cNvPr id="51" name="Rectangle 50"/>
          <p:cNvSpPr/>
          <p:nvPr/>
        </p:nvSpPr>
        <p:spPr>
          <a:xfrm>
            <a:off x="6016348" y="4613857"/>
            <a:ext cx="1055964" cy="2028679"/>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buClr>
                <a:srgbClr val="0000CC"/>
              </a:buClr>
              <a:buSzPct val="80000"/>
              <a:buFont typeface="Wingdings" pitchFamily="2" charset="2"/>
              <a:buNone/>
            </a:pPr>
            <a:r>
              <a:rPr lang="en-US" sz="1266" dirty="0">
                <a:solidFill>
                  <a:srgbClr val="FFFFFF"/>
                </a:solidFill>
                <a:latin typeface="Century Gothic" panose="020B0502020202020204" pitchFamily="34" charset="0"/>
              </a:rPr>
              <a:t>5,715,693</a:t>
            </a:r>
          </a:p>
          <a:p>
            <a:pPr algn="ctr">
              <a:buClr>
                <a:srgbClr val="0000CC"/>
              </a:buClr>
              <a:buSzPct val="80000"/>
              <a:buFont typeface="Wingdings" pitchFamily="2" charset="2"/>
              <a:buNone/>
            </a:pPr>
            <a:endParaRPr lang="en-US" sz="1125" dirty="0">
              <a:solidFill>
                <a:srgbClr val="FFFFFF"/>
              </a:solidFill>
              <a:latin typeface="Century Gothic" panose="020B0502020202020204" pitchFamily="34" charset="0"/>
            </a:endParaRPr>
          </a:p>
          <a:p>
            <a:pPr algn="ctr">
              <a:buClr>
                <a:srgbClr val="0000CC"/>
              </a:buClr>
              <a:buSzPct val="80000"/>
              <a:buFont typeface="Wingdings" pitchFamily="2" charset="2"/>
              <a:buNone/>
            </a:pPr>
            <a:r>
              <a:rPr lang="da-DK" sz="1125" dirty="0">
                <a:solidFill>
                  <a:srgbClr val="002060"/>
                </a:solidFill>
                <a:latin typeface="Century Gothic" panose="020B0502020202020204" pitchFamily="34" charset="0"/>
              </a:rPr>
              <a:t> </a:t>
            </a:r>
            <a:r>
              <a:rPr lang="da-DK" sz="1125" dirty="0">
                <a:solidFill>
                  <a:srgbClr val="FFFFFF"/>
                </a:solidFill>
                <a:latin typeface="Century Gothic" panose="020B0502020202020204" pitchFamily="34" charset="0"/>
              </a:rPr>
              <a:t>Missing Street Number</a:t>
            </a:r>
          </a:p>
        </p:txBody>
      </p:sp>
      <p:sp>
        <p:nvSpPr>
          <p:cNvPr id="52" name="Rectangle 51"/>
          <p:cNvSpPr/>
          <p:nvPr/>
        </p:nvSpPr>
        <p:spPr>
          <a:xfrm>
            <a:off x="7763157" y="4613857"/>
            <a:ext cx="1095095" cy="2028679"/>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buClr>
                <a:srgbClr val="0000CC"/>
              </a:buClr>
              <a:buSzPct val="80000"/>
              <a:buFont typeface="Wingdings" pitchFamily="2" charset="2"/>
              <a:buNone/>
            </a:pPr>
            <a:r>
              <a:rPr lang="en-US" sz="1125" dirty="0">
                <a:solidFill>
                  <a:srgbClr val="FFFFFF"/>
                </a:solidFill>
                <a:latin typeface="Century Gothic" panose="020B0502020202020204" pitchFamily="34" charset="0"/>
              </a:rPr>
              <a:t>12,710</a:t>
            </a:r>
          </a:p>
          <a:p>
            <a:pPr algn="ctr">
              <a:buClr>
                <a:srgbClr val="0000CC"/>
              </a:buClr>
              <a:buSzPct val="80000"/>
              <a:buFont typeface="Wingdings" pitchFamily="2" charset="2"/>
              <a:buNone/>
            </a:pPr>
            <a:endParaRPr lang="da-DK" sz="1125" dirty="0">
              <a:solidFill>
                <a:srgbClr val="FFFFFF"/>
              </a:solidFill>
              <a:latin typeface="Century Gothic" panose="020B0502020202020204" pitchFamily="34" charset="0"/>
            </a:endParaRPr>
          </a:p>
          <a:p>
            <a:pPr algn="ctr">
              <a:buClr>
                <a:srgbClr val="0000CC"/>
              </a:buClr>
              <a:buSzPct val="80000"/>
              <a:buFont typeface="Wingdings" pitchFamily="2" charset="2"/>
              <a:buNone/>
            </a:pPr>
            <a:r>
              <a:rPr lang="da-DK" sz="1125" dirty="0">
                <a:solidFill>
                  <a:srgbClr val="FFFFFF"/>
                </a:solidFill>
                <a:latin typeface="Century Gothic" panose="020B0502020202020204" pitchFamily="34" charset="0"/>
              </a:rPr>
              <a:t>Invalid Primary Street Number</a:t>
            </a:r>
          </a:p>
        </p:txBody>
      </p:sp>
      <p:sp>
        <p:nvSpPr>
          <p:cNvPr id="53" name="Rectangle 52"/>
          <p:cNvSpPr/>
          <p:nvPr/>
        </p:nvSpPr>
        <p:spPr>
          <a:xfrm>
            <a:off x="3718648" y="4613857"/>
            <a:ext cx="1177963" cy="202867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buClr>
                <a:srgbClr val="0000CC"/>
              </a:buClr>
              <a:buSzPct val="80000"/>
              <a:buFont typeface="Wingdings" pitchFamily="2" charset="2"/>
              <a:buNone/>
            </a:pPr>
            <a:r>
              <a:rPr lang="en-US" sz="1266" dirty="0">
                <a:solidFill>
                  <a:srgbClr val="FFFFFF"/>
                </a:solidFill>
                <a:latin typeface="Century Gothic" panose="020B0502020202020204" pitchFamily="34" charset="0"/>
              </a:rPr>
              <a:t>7,959,372</a:t>
            </a:r>
            <a:endParaRPr lang="en-US" sz="1125" dirty="0">
              <a:solidFill>
                <a:srgbClr val="FFFFFF"/>
              </a:solidFill>
              <a:latin typeface="Century Gothic" panose="020B0502020202020204" pitchFamily="34" charset="0"/>
            </a:endParaRPr>
          </a:p>
          <a:p>
            <a:pPr algn="ctr">
              <a:buClr>
                <a:srgbClr val="0000CC"/>
              </a:buClr>
              <a:buSzPct val="80000"/>
              <a:buFont typeface="Wingdings" pitchFamily="2" charset="2"/>
              <a:buNone/>
            </a:pPr>
            <a:endParaRPr lang="en-US" sz="1125" dirty="0">
              <a:solidFill>
                <a:srgbClr val="FFFFFF"/>
              </a:solidFill>
              <a:latin typeface="Century Gothic" panose="020B0502020202020204" pitchFamily="34" charset="0"/>
            </a:endParaRPr>
          </a:p>
          <a:p>
            <a:pPr algn="ctr">
              <a:buClr>
                <a:srgbClr val="0000CC"/>
              </a:buClr>
              <a:buSzPct val="80000"/>
              <a:buFont typeface="Wingdings" pitchFamily="2" charset="2"/>
              <a:buNone/>
            </a:pPr>
            <a:r>
              <a:rPr lang="en-US" sz="1125" dirty="0">
                <a:solidFill>
                  <a:srgbClr val="FFFFFF"/>
                </a:solidFill>
                <a:latin typeface="Century Gothic" panose="020B0502020202020204" pitchFamily="34" charset="0"/>
              </a:rPr>
              <a:t>Missing Secondary Information</a:t>
            </a:r>
          </a:p>
          <a:p>
            <a:pPr algn="ctr">
              <a:buClr>
                <a:srgbClr val="0000CC"/>
              </a:buClr>
              <a:buSzPct val="80000"/>
              <a:buFont typeface="Wingdings" pitchFamily="2" charset="2"/>
              <a:buNone/>
            </a:pPr>
            <a:r>
              <a:rPr lang="en-US" sz="1125" dirty="0">
                <a:solidFill>
                  <a:srgbClr val="FFFFFF"/>
                </a:solidFill>
                <a:latin typeface="Century Gothic" panose="020B0502020202020204" pitchFamily="34" charset="0"/>
              </a:rPr>
              <a:t>    (i.e., no Apartment or Suite Number)</a:t>
            </a:r>
          </a:p>
        </p:txBody>
      </p:sp>
      <p:sp>
        <p:nvSpPr>
          <p:cNvPr id="78" name="Freeform 77"/>
          <p:cNvSpPr/>
          <p:nvPr/>
        </p:nvSpPr>
        <p:spPr>
          <a:xfrm rot="16200000" flipH="1">
            <a:off x="4428121" y="3655403"/>
            <a:ext cx="245090" cy="1671830"/>
          </a:xfrm>
          <a:custGeom>
            <a:avLst/>
            <a:gdLst>
              <a:gd name="connsiteX0" fmla="*/ 0 w 278858"/>
              <a:gd name="connsiteY0" fmla="*/ 1783285 h 1783285"/>
              <a:gd name="connsiteX1" fmla="*/ 278858 w 278858"/>
              <a:gd name="connsiteY1" fmla="*/ 1257365 h 1783285"/>
              <a:gd name="connsiteX2" fmla="*/ 278858 w 278858"/>
              <a:gd name="connsiteY2" fmla="*/ 0 h 1783285"/>
              <a:gd name="connsiteX3" fmla="*/ 244 w 278858"/>
              <a:gd name="connsiteY3" fmla="*/ 1115123 h 1783285"/>
              <a:gd name="connsiteX4" fmla="*/ 0 w 278858"/>
              <a:gd name="connsiteY4" fmla="*/ 1783285 h 1783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858" h="1783285">
                <a:moveTo>
                  <a:pt x="0" y="1783285"/>
                </a:moveTo>
                <a:lnTo>
                  <a:pt x="278858" y="1257365"/>
                </a:lnTo>
                <a:lnTo>
                  <a:pt x="278858" y="0"/>
                </a:lnTo>
                <a:lnTo>
                  <a:pt x="244" y="1115123"/>
                </a:lnTo>
                <a:lnTo>
                  <a:pt x="0" y="1783285"/>
                </a:lnTo>
                <a:close/>
              </a:path>
            </a:pathLst>
          </a:cu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buClr>
                <a:srgbClr val="0000CC"/>
              </a:buClr>
              <a:buSzPct val="80000"/>
              <a:buFont typeface="Wingdings" pitchFamily="2" charset="2"/>
              <a:buNone/>
            </a:pPr>
            <a:endParaRPr lang="en-US" sz="1688" b="1">
              <a:solidFill>
                <a:prstClr val="white"/>
              </a:solidFill>
              <a:latin typeface="Century Gothic" panose="020B0502020202020204" pitchFamily="34" charset="0"/>
            </a:endParaRPr>
          </a:p>
        </p:txBody>
      </p:sp>
      <p:sp>
        <p:nvSpPr>
          <p:cNvPr id="79" name="Freeform 78"/>
          <p:cNvSpPr/>
          <p:nvPr/>
        </p:nvSpPr>
        <p:spPr>
          <a:xfrm rot="5400000">
            <a:off x="6439298" y="3945588"/>
            <a:ext cx="245318" cy="1091222"/>
          </a:xfrm>
          <a:custGeom>
            <a:avLst/>
            <a:gdLst>
              <a:gd name="connsiteX0" fmla="*/ 0 w 279117"/>
              <a:gd name="connsiteY0" fmla="*/ 1219693 h 1219693"/>
              <a:gd name="connsiteX1" fmla="*/ 279117 w 279117"/>
              <a:gd name="connsiteY1" fmla="*/ 1219693 h 1219693"/>
              <a:gd name="connsiteX2" fmla="*/ 279117 w 279117"/>
              <a:gd name="connsiteY2" fmla="*/ 0 h 1219693"/>
              <a:gd name="connsiteX3" fmla="*/ 449 w 279117"/>
              <a:gd name="connsiteY3" fmla="*/ 525561 h 1219693"/>
              <a:gd name="connsiteX4" fmla="*/ 0 w 279117"/>
              <a:gd name="connsiteY4" fmla="*/ 1219693 h 121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117" h="1219693">
                <a:moveTo>
                  <a:pt x="0" y="1219693"/>
                </a:moveTo>
                <a:lnTo>
                  <a:pt x="279117" y="1219693"/>
                </a:lnTo>
                <a:lnTo>
                  <a:pt x="279117" y="0"/>
                </a:lnTo>
                <a:lnTo>
                  <a:pt x="449" y="525561"/>
                </a:lnTo>
                <a:lnTo>
                  <a:pt x="0" y="1219693"/>
                </a:lnTo>
                <a:close/>
              </a:path>
            </a:pathLst>
          </a:custGeom>
          <a:solidFill>
            <a:srgbClr val="1737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00CC"/>
              </a:buClr>
              <a:buSzPct val="80000"/>
              <a:buFont typeface="Wingdings" pitchFamily="2" charset="2"/>
              <a:buNone/>
            </a:pPr>
            <a:endParaRPr lang="en-US" sz="1688" b="1">
              <a:solidFill>
                <a:prstClr val="white"/>
              </a:solidFill>
              <a:latin typeface="Century Gothic" panose="020B0502020202020204" pitchFamily="34" charset="0"/>
            </a:endParaRPr>
          </a:p>
        </p:txBody>
      </p:sp>
      <p:sp>
        <p:nvSpPr>
          <p:cNvPr id="81" name="Rectangle 80"/>
          <p:cNvSpPr/>
          <p:nvPr/>
        </p:nvSpPr>
        <p:spPr>
          <a:xfrm>
            <a:off x="5401617" y="2850977"/>
            <a:ext cx="553640" cy="2308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spAutoFit/>
          </a:bodyPr>
          <a:lstStyle/>
          <a:p>
            <a:pPr algn="ctr">
              <a:buClr>
                <a:srgbClr val="0000CC"/>
              </a:buClr>
              <a:buSzPct val="80000"/>
              <a:buFont typeface="Wingdings" pitchFamily="2" charset="2"/>
              <a:buNone/>
            </a:pPr>
            <a:r>
              <a:rPr lang="en-US" sz="1500" spc="-84" dirty="0">
                <a:solidFill>
                  <a:srgbClr val="FFFFFF"/>
                </a:solidFill>
                <a:latin typeface="Century Gothic" panose="020B0502020202020204" pitchFamily="34" charset="0"/>
              </a:rPr>
              <a:t>1.57</a:t>
            </a:r>
            <a:r>
              <a:rPr lang="en-US" sz="1500" spc="-84" baseline="30000" dirty="0">
                <a:solidFill>
                  <a:srgbClr val="FFFFFF"/>
                </a:solidFill>
                <a:latin typeface="Century Gothic" panose="020B0502020202020204" pitchFamily="34" charset="0"/>
              </a:rPr>
              <a:t>%</a:t>
            </a:r>
          </a:p>
        </p:txBody>
      </p:sp>
      <p:sp>
        <p:nvSpPr>
          <p:cNvPr id="83" name="Rectangle 82"/>
          <p:cNvSpPr/>
          <p:nvPr/>
        </p:nvSpPr>
        <p:spPr>
          <a:xfrm>
            <a:off x="4751879" y="2310128"/>
            <a:ext cx="568931" cy="2308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spAutoFit/>
          </a:bodyPr>
          <a:lstStyle/>
          <a:p>
            <a:pPr algn="ctr">
              <a:buClr>
                <a:srgbClr val="0000CC"/>
              </a:buClr>
              <a:buSzPct val="80000"/>
              <a:buFont typeface="Wingdings" pitchFamily="2" charset="2"/>
              <a:buNone/>
            </a:pPr>
            <a:r>
              <a:rPr lang="en-US" sz="1500" spc="-84" dirty="0">
                <a:solidFill>
                  <a:srgbClr val="FFFFFF"/>
                </a:solidFill>
                <a:latin typeface="Century Gothic" panose="020B0502020202020204" pitchFamily="34" charset="0"/>
              </a:rPr>
              <a:t>2.18</a:t>
            </a:r>
            <a:r>
              <a:rPr lang="en-US" sz="1500" spc="-84" baseline="30000" dirty="0">
                <a:solidFill>
                  <a:srgbClr val="FFFFFF"/>
                </a:solidFill>
                <a:latin typeface="Century Gothic" panose="020B0502020202020204" pitchFamily="34" charset="0"/>
              </a:rPr>
              <a:t>%</a:t>
            </a:r>
          </a:p>
        </p:txBody>
      </p:sp>
      <p:sp>
        <p:nvSpPr>
          <p:cNvPr id="84" name="Rectangle 83"/>
          <p:cNvSpPr/>
          <p:nvPr/>
        </p:nvSpPr>
        <p:spPr>
          <a:xfrm>
            <a:off x="6596884" y="3736787"/>
            <a:ext cx="579712" cy="2020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spAutoFit/>
          </a:bodyPr>
          <a:lstStyle/>
          <a:p>
            <a:pPr algn="ctr">
              <a:buClr>
                <a:srgbClr val="0000CC"/>
              </a:buClr>
              <a:buSzPct val="80000"/>
              <a:buFont typeface="Wingdings" pitchFamily="2" charset="2"/>
              <a:buNone/>
            </a:pPr>
            <a:r>
              <a:rPr lang="en-US" sz="1313" spc="-84" dirty="0">
                <a:solidFill>
                  <a:srgbClr val="FFFFFF"/>
                </a:solidFill>
                <a:latin typeface="Century Gothic" panose="020B0502020202020204" pitchFamily="34" charset="0"/>
              </a:rPr>
              <a:t>6.35</a:t>
            </a:r>
            <a:r>
              <a:rPr lang="en-US" sz="1313" spc="-84" baseline="30000" dirty="0">
                <a:solidFill>
                  <a:srgbClr val="FFFFFF"/>
                </a:solidFill>
                <a:latin typeface="Century Gothic" panose="020B0502020202020204" pitchFamily="34" charset="0"/>
              </a:rPr>
              <a:t>%</a:t>
            </a:r>
          </a:p>
        </p:txBody>
      </p:sp>
      <p:grpSp>
        <p:nvGrpSpPr>
          <p:cNvPr id="91" name="Group 90"/>
          <p:cNvGrpSpPr/>
          <p:nvPr/>
        </p:nvGrpSpPr>
        <p:grpSpPr>
          <a:xfrm>
            <a:off x="455452" y="3509726"/>
            <a:ext cx="4123689" cy="620082"/>
            <a:chOff x="660065" y="1198019"/>
            <a:chExt cx="4398602" cy="705515"/>
          </a:xfrm>
        </p:grpSpPr>
        <p:sp>
          <p:nvSpPr>
            <p:cNvPr id="92" name="Oval 91"/>
            <p:cNvSpPr/>
            <p:nvPr/>
          </p:nvSpPr>
          <p:spPr>
            <a:xfrm>
              <a:off x="660065" y="1240378"/>
              <a:ext cx="572448" cy="57244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00CC"/>
                </a:buClr>
                <a:buSzPct val="80000"/>
                <a:buFont typeface="Wingdings" pitchFamily="2" charset="2"/>
                <a:buNone/>
              </a:pPr>
              <a:endParaRPr lang="en-US" sz="1688" b="1">
                <a:solidFill>
                  <a:srgbClr val="E91C23"/>
                </a:solidFill>
              </a:endParaRPr>
            </a:p>
          </p:txBody>
        </p:sp>
        <p:sp>
          <p:nvSpPr>
            <p:cNvPr id="94" name="Rectangle 93"/>
            <p:cNvSpPr/>
            <p:nvPr/>
          </p:nvSpPr>
          <p:spPr>
            <a:xfrm>
              <a:off x="2741649" y="1198019"/>
              <a:ext cx="2317018" cy="339895"/>
            </a:xfrm>
            <a:prstGeom prst="rect">
              <a:avLst/>
            </a:prstGeom>
          </p:spPr>
          <p:txBody>
            <a:bodyPr wrap="square" lIns="0" rIns="0">
              <a:spAutoFit/>
            </a:bodyPr>
            <a:lstStyle/>
            <a:p>
              <a:pPr>
                <a:lnSpc>
                  <a:spcPct val="110000"/>
                </a:lnSpc>
                <a:buClr>
                  <a:srgbClr val="0000CC"/>
                </a:buClr>
                <a:buSzPct val="80000"/>
                <a:buFont typeface="Wingdings" pitchFamily="2" charset="2"/>
                <a:buNone/>
              </a:pPr>
              <a:endParaRPr lang="en-US" sz="1219" dirty="0">
                <a:solidFill>
                  <a:srgbClr val="1E1D4E"/>
                </a:solidFill>
              </a:endParaRPr>
            </a:p>
          </p:txBody>
        </p:sp>
        <p:sp>
          <p:nvSpPr>
            <p:cNvPr id="95" name="Rectangle 94"/>
            <p:cNvSpPr/>
            <p:nvPr/>
          </p:nvSpPr>
          <p:spPr>
            <a:xfrm>
              <a:off x="1436240" y="1240378"/>
              <a:ext cx="2317018" cy="663156"/>
            </a:xfrm>
            <a:prstGeom prst="rect">
              <a:avLst/>
            </a:prstGeom>
          </p:spPr>
          <p:txBody>
            <a:bodyPr wrap="square" lIns="0" rIns="0">
              <a:spAutoFit/>
            </a:bodyPr>
            <a:lstStyle/>
            <a:p>
              <a:pPr>
                <a:lnSpc>
                  <a:spcPct val="85000"/>
                </a:lnSpc>
                <a:buClr>
                  <a:srgbClr val="0000CC"/>
                </a:buClr>
                <a:buSzPct val="80000"/>
                <a:buFont typeface="Wingdings" pitchFamily="2" charset="2"/>
                <a:buNone/>
              </a:pPr>
              <a:r>
                <a:rPr lang="en-US" sz="3750" dirty="0">
                  <a:solidFill>
                    <a:srgbClr val="E91C23"/>
                  </a:solidFill>
                  <a:latin typeface="Century Gothic" panose="020B0502020202020204" pitchFamily="34" charset="0"/>
                </a:rPr>
                <a:t>6.61</a:t>
              </a:r>
              <a:r>
                <a:rPr lang="en-US" sz="3000" baseline="30000" dirty="0">
                  <a:solidFill>
                    <a:srgbClr val="E91C23"/>
                  </a:solidFill>
                  <a:latin typeface="Century Gothic" panose="020B0502020202020204" pitchFamily="34" charset="0"/>
                </a:rPr>
                <a:t>%</a:t>
              </a:r>
              <a:endParaRPr lang="en-US" sz="1688" baseline="30000" dirty="0">
                <a:solidFill>
                  <a:srgbClr val="E91C23"/>
                </a:solidFill>
                <a:latin typeface="Century Gothic" panose="020B0502020202020204" pitchFamily="34" charset="0"/>
              </a:endParaRPr>
            </a:p>
          </p:txBody>
        </p:sp>
      </p:grpSp>
      <p:sp>
        <p:nvSpPr>
          <p:cNvPr id="97" name="Rectangle 96"/>
          <p:cNvSpPr/>
          <p:nvPr/>
        </p:nvSpPr>
        <p:spPr>
          <a:xfrm>
            <a:off x="600959" y="2024291"/>
            <a:ext cx="2172204" cy="611706"/>
          </a:xfrm>
          <a:prstGeom prst="rect">
            <a:avLst/>
          </a:prstGeom>
        </p:spPr>
        <p:txBody>
          <a:bodyPr wrap="square" lIns="0" rIns="0">
            <a:spAutoFit/>
          </a:bodyPr>
          <a:lstStyle/>
          <a:p>
            <a:pPr algn="ctr" fontAlgn="ctr">
              <a:buClr>
                <a:srgbClr val="0000CC"/>
              </a:buClr>
              <a:buSzPct val="80000"/>
              <a:buFont typeface="Wingdings" pitchFamily="2" charset="2"/>
              <a:buNone/>
            </a:pPr>
            <a:r>
              <a:rPr lang="en-US" sz="3375" dirty="0">
                <a:solidFill>
                  <a:srgbClr val="4472C4"/>
                </a:solidFill>
                <a:latin typeface="Century Gothic" panose="020B0502020202020204" pitchFamily="34" charset="0"/>
              </a:rPr>
              <a:t>24,202,690</a:t>
            </a:r>
          </a:p>
        </p:txBody>
      </p:sp>
      <p:sp>
        <p:nvSpPr>
          <p:cNvPr id="99" name="Title 6"/>
          <p:cNvSpPr>
            <a:spLocks noGrp="1"/>
          </p:cNvSpPr>
          <p:nvPr>
            <p:ph type="title"/>
          </p:nvPr>
        </p:nvSpPr>
        <p:spPr/>
        <p:txBody>
          <a:bodyPr/>
          <a:lstStyle/>
          <a:p>
            <a:r>
              <a:rPr lang="en-US" dirty="0" err="1" smtClean="0"/>
              <a:t>IMpb</a:t>
            </a:r>
            <a:r>
              <a:rPr lang="en-US" dirty="0" smtClean="0"/>
              <a:t> Address Quality</a:t>
            </a:r>
            <a:br>
              <a:rPr lang="en-US" dirty="0" smtClean="0"/>
            </a:br>
            <a:r>
              <a:rPr lang="en-US" sz="1800" b="0" dirty="0" smtClean="0"/>
              <a:t>Competitive Products Only</a:t>
            </a:r>
            <a:endParaRPr lang="en-US" sz="1800" b="0" dirty="0"/>
          </a:p>
        </p:txBody>
      </p:sp>
      <p:sp>
        <p:nvSpPr>
          <p:cNvPr id="100" name="Rectangle 99"/>
          <p:cNvSpPr/>
          <p:nvPr/>
        </p:nvSpPr>
        <p:spPr>
          <a:xfrm>
            <a:off x="428026" y="2599530"/>
            <a:ext cx="4069278" cy="611834"/>
          </a:xfrm>
          <a:prstGeom prst="rect">
            <a:avLst/>
          </a:prstGeom>
        </p:spPr>
        <p:txBody>
          <a:bodyPr wrap="square" lIns="0" rIns="0">
            <a:spAutoFit/>
          </a:bodyPr>
          <a:lstStyle/>
          <a:p>
            <a:pPr fontAlgn="ctr">
              <a:buClr>
                <a:srgbClr val="0000CC"/>
              </a:buClr>
              <a:buSzPct val="80000"/>
              <a:buFont typeface="Wingdings" pitchFamily="2" charset="2"/>
              <a:buNone/>
            </a:pPr>
            <a:r>
              <a:rPr lang="en-US" sz="1688" dirty="0">
                <a:solidFill>
                  <a:srgbClr val="1E1D4E"/>
                </a:solidFill>
                <a:latin typeface="Century Gothic" panose="020B0502020202020204" pitchFamily="34" charset="0"/>
              </a:rPr>
              <a:t>Packages w/Address Quality Issues* </a:t>
            </a:r>
          </a:p>
          <a:p>
            <a:pPr fontAlgn="ctr">
              <a:buClr>
                <a:srgbClr val="0000CC"/>
              </a:buClr>
              <a:buSzPct val="80000"/>
              <a:buFont typeface="Wingdings" pitchFamily="2" charset="2"/>
              <a:buNone/>
            </a:pPr>
            <a:r>
              <a:rPr lang="en-US" sz="1688" b="1" dirty="0">
                <a:solidFill>
                  <a:srgbClr val="1E1D4E"/>
                </a:solidFill>
                <a:latin typeface="Century Gothic" panose="020B0502020202020204" pitchFamily="34" charset="0"/>
              </a:rPr>
              <a:t>October 2017 </a:t>
            </a:r>
          </a:p>
        </p:txBody>
      </p:sp>
      <p:cxnSp>
        <p:nvCxnSpPr>
          <p:cNvPr id="102" name="Straight Connector 101"/>
          <p:cNvCxnSpPr/>
          <p:nvPr/>
        </p:nvCxnSpPr>
        <p:spPr>
          <a:xfrm>
            <a:off x="428625" y="3429000"/>
            <a:ext cx="3793706" cy="0"/>
          </a:xfrm>
          <a:prstGeom prst="line">
            <a:avLst/>
          </a:prstGeom>
          <a:ln w="25400">
            <a:solidFill>
              <a:schemeClr val="bg2">
                <a:lumMod val="90000"/>
              </a:schemeClr>
            </a:solidFill>
            <a:prstDash val="sysDot"/>
          </a:ln>
        </p:spPr>
        <p:style>
          <a:lnRef idx="1">
            <a:schemeClr val="dk1"/>
          </a:lnRef>
          <a:fillRef idx="0">
            <a:schemeClr val="dk1"/>
          </a:fillRef>
          <a:effectRef idx="0">
            <a:schemeClr val="dk1"/>
          </a:effectRef>
          <a:fontRef idx="minor">
            <a:schemeClr val="tx1"/>
          </a:fontRef>
        </p:style>
      </p:cxnSp>
      <p:pic>
        <p:nvPicPr>
          <p:cNvPr id="104" name="Picture 103"/>
          <p:cNvPicPr>
            <a:picLocks noChangeAspect="1"/>
          </p:cNvPicPr>
          <p:nvPr/>
        </p:nvPicPr>
        <p:blipFill>
          <a:blip r:embed="rId4"/>
          <a:stretch>
            <a:fillRect/>
          </a:stretch>
        </p:blipFill>
        <p:spPr>
          <a:xfrm>
            <a:off x="699109" y="3626081"/>
            <a:ext cx="88242" cy="308348"/>
          </a:xfrm>
          <a:prstGeom prst="rect">
            <a:avLst/>
          </a:prstGeom>
        </p:spPr>
      </p:pic>
      <p:sp>
        <p:nvSpPr>
          <p:cNvPr id="105" name="Rectangle 104"/>
          <p:cNvSpPr/>
          <p:nvPr/>
        </p:nvSpPr>
        <p:spPr>
          <a:xfrm>
            <a:off x="285750" y="4124037"/>
            <a:ext cx="3345454" cy="784830"/>
          </a:xfrm>
          <a:prstGeom prst="rect">
            <a:avLst/>
          </a:prstGeom>
        </p:spPr>
        <p:txBody>
          <a:bodyPr wrap="square">
            <a:spAutoFit/>
          </a:bodyPr>
          <a:lstStyle/>
          <a:p>
            <a:pPr>
              <a:buClr>
                <a:srgbClr val="0000CC"/>
              </a:buClr>
              <a:buSzPct val="80000"/>
              <a:buFont typeface="Wingdings" pitchFamily="2" charset="2"/>
              <a:buNone/>
            </a:pPr>
            <a:r>
              <a:rPr lang="en-US" sz="1125" i="1" dirty="0">
                <a:solidFill>
                  <a:srgbClr val="4B4D7C">
                    <a:lumMod val="60000"/>
                    <a:lumOff val="40000"/>
                  </a:srgbClr>
                </a:solidFill>
                <a:latin typeface="Century Gothic" panose="020B0502020202020204" pitchFamily="34" charset="0"/>
              </a:rPr>
              <a:t>Addresses Unable to Resolve to Unique 11-Digit Delivery Point Validated (DPV) </a:t>
            </a:r>
          </a:p>
          <a:p>
            <a:pPr>
              <a:buClr>
                <a:srgbClr val="0000CC"/>
              </a:buClr>
              <a:buSzPct val="80000"/>
              <a:buFont typeface="Wingdings" pitchFamily="2" charset="2"/>
              <a:buNone/>
            </a:pPr>
            <a:r>
              <a:rPr lang="en-US" sz="1125" i="1" dirty="0">
                <a:solidFill>
                  <a:srgbClr val="4B4D7C">
                    <a:lumMod val="60000"/>
                    <a:lumOff val="40000"/>
                  </a:srgbClr>
                </a:solidFill>
                <a:latin typeface="Century Gothic" panose="020B0502020202020204" pitchFamily="34" charset="0"/>
              </a:rPr>
              <a:t>ZIP Code  Percent of Address Quality Volume*</a:t>
            </a:r>
          </a:p>
        </p:txBody>
      </p:sp>
      <p:sp>
        <p:nvSpPr>
          <p:cNvPr id="54" name="Rectangle 53"/>
          <p:cNvSpPr/>
          <p:nvPr/>
        </p:nvSpPr>
        <p:spPr>
          <a:xfrm>
            <a:off x="6064856" y="2993948"/>
            <a:ext cx="584315" cy="2308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sp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buClr>
                <a:srgbClr val="0000CC"/>
              </a:buClr>
              <a:buSzPct val="80000"/>
              <a:buFont typeface="Wingdings" pitchFamily="2" charset="2"/>
              <a:buNone/>
            </a:pPr>
            <a:r>
              <a:rPr lang="en-US" sz="1500" spc="-84" dirty="0">
                <a:solidFill>
                  <a:srgbClr val="FFFFFF"/>
                </a:solidFill>
                <a:latin typeface="Century Gothic" panose="020B0502020202020204" pitchFamily="34" charset="0"/>
              </a:rPr>
              <a:t>1.56</a:t>
            </a:r>
            <a:r>
              <a:rPr lang="en-US" sz="1500" spc="-84" baseline="30000" dirty="0">
                <a:solidFill>
                  <a:srgbClr val="FFFFFF"/>
                </a:solidFill>
                <a:latin typeface="Century Gothic" panose="020B0502020202020204" pitchFamily="34" charset="0"/>
              </a:rPr>
              <a:t>%</a:t>
            </a:r>
          </a:p>
        </p:txBody>
      </p:sp>
      <p:sp>
        <p:nvSpPr>
          <p:cNvPr id="31" name="Rectangle 30"/>
          <p:cNvSpPr/>
          <p:nvPr/>
        </p:nvSpPr>
        <p:spPr>
          <a:xfrm>
            <a:off x="6649170" y="3368971"/>
            <a:ext cx="578834" cy="1002972"/>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00CC"/>
              </a:buClr>
              <a:buSzPct val="80000"/>
              <a:buFont typeface="Wingdings" pitchFamily="2" charset="2"/>
              <a:buNone/>
            </a:pPr>
            <a:endParaRPr lang="en-US" sz="1688" b="1">
              <a:solidFill>
                <a:prstClr val="white"/>
              </a:solidFill>
              <a:latin typeface="Century Gothic" panose="020B0502020202020204" pitchFamily="34" charset="0"/>
            </a:endParaRPr>
          </a:p>
        </p:txBody>
      </p:sp>
      <p:sp>
        <p:nvSpPr>
          <p:cNvPr id="32" name="Rectangle 31"/>
          <p:cNvSpPr/>
          <p:nvPr/>
        </p:nvSpPr>
        <p:spPr>
          <a:xfrm>
            <a:off x="7072312" y="4613857"/>
            <a:ext cx="877338" cy="2028679"/>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buClr>
                <a:srgbClr val="0000CC"/>
              </a:buClr>
              <a:buSzPct val="80000"/>
              <a:buFont typeface="Wingdings" pitchFamily="2" charset="2"/>
              <a:buNone/>
            </a:pPr>
            <a:r>
              <a:rPr lang="en-US" sz="1125" dirty="0">
                <a:solidFill>
                  <a:srgbClr val="FFFFFF"/>
                </a:solidFill>
                <a:latin typeface="Century Gothic" panose="020B0502020202020204" pitchFamily="34" charset="0"/>
              </a:rPr>
              <a:t>4,756,340</a:t>
            </a:r>
          </a:p>
          <a:p>
            <a:pPr algn="ctr">
              <a:buClr>
                <a:srgbClr val="0000CC"/>
              </a:buClr>
              <a:buSzPct val="80000"/>
              <a:buFont typeface="Wingdings" pitchFamily="2" charset="2"/>
              <a:buNone/>
            </a:pPr>
            <a:endParaRPr lang="da-DK" sz="1125" dirty="0">
              <a:solidFill>
                <a:srgbClr val="FFFFFF"/>
              </a:solidFill>
              <a:latin typeface="Century Gothic" panose="020B0502020202020204" pitchFamily="34" charset="0"/>
            </a:endParaRPr>
          </a:p>
          <a:p>
            <a:pPr algn="ctr">
              <a:buClr>
                <a:srgbClr val="0000CC"/>
              </a:buClr>
              <a:buSzPct val="80000"/>
            </a:pPr>
            <a:r>
              <a:rPr lang="da-DK" sz="1125" dirty="0">
                <a:solidFill>
                  <a:srgbClr val="002060"/>
                </a:solidFill>
                <a:latin typeface="Century Gothic" panose="020B0502020202020204" pitchFamily="34" charset="0"/>
              </a:rPr>
              <a:t> </a:t>
            </a:r>
            <a:r>
              <a:rPr lang="da-DK" sz="1125" dirty="0">
                <a:solidFill>
                  <a:srgbClr val="FFFFFF"/>
                </a:solidFill>
                <a:latin typeface="Century Gothic" panose="020B0502020202020204" pitchFamily="34" charset="0"/>
              </a:rPr>
              <a:t>Unable to Match ZIP+4 Code</a:t>
            </a:r>
          </a:p>
          <a:p>
            <a:pPr algn="ctr">
              <a:buClr>
                <a:srgbClr val="0000CC"/>
              </a:buClr>
              <a:buSzPct val="80000"/>
              <a:buFont typeface="Wingdings" pitchFamily="2" charset="2"/>
              <a:buNone/>
            </a:pPr>
            <a:endParaRPr lang="da-DK" sz="1125" dirty="0">
              <a:solidFill>
                <a:srgbClr val="FFFFFF"/>
              </a:solidFill>
              <a:latin typeface="Century Gothic" panose="020B0502020202020204" pitchFamily="34" charset="0"/>
            </a:endParaRPr>
          </a:p>
        </p:txBody>
      </p:sp>
      <p:sp>
        <p:nvSpPr>
          <p:cNvPr id="34" name="Rectangle 33"/>
          <p:cNvSpPr/>
          <p:nvPr/>
        </p:nvSpPr>
        <p:spPr>
          <a:xfrm>
            <a:off x="6643689" y="3429001"/>
            <a:ext cx="584315" cy="2308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sp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buClr>
                <a:srgbClr val="0000CC"/>
              </a:buClr>
              <a:buSzPct val="80000"/>
              <a:buFont typeface="Wingdings" pitchFamily="2" charset="2"/>
              <a:buNone/>
            </a:pPr>
            <a:r>
              <a:rPr lang="en-US" sz="1500" spc="-84" dirty="0">
                <a:solidFill>
                  <a:srgbClr val="FFFFFF"/>
                </a:solidFill>
                <a:latin typeface="Century Gothic" panose="020B0502020202020204" pitchFamily="34" charset="0"/>
              </a:rPr>
              <a:t>1.30</a:t>
            </a:r>
            <a:r>
              <a:rPr lang="en-US" sz="1500" spc="-84" baseline="30000" dirty="0">
                <a:solidFill>
                  <a:srgbClr val="FFFFFF"/>
                </a:solidFill>
                <a:latin typeface="Century Gothic" panose="020B0502020202020204" pitchFamily="34" charset="0"/>
              </a:rPr>
              <a:t>%</a:t>
            </a:r>
          </a:p>
        </p:txBody>
      </p:sp>
      <p:sp>
        <p:nvSpPr>
          <p:cNvPr id="35" name="Rectangle 34"/>
          <p:cNvSpPr/>
          <p:nvPr/>
        </p:nvSpPr>
        <p:spPr>
          <a:xfrm>
            <a:off x="7273812" y="3698231"/>
            <a:ext cx="584315" cy="2308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sp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buClr>
                <a:srgbClr val="0000CC"/>
              </a:buClr>
              <a:buSzPct val="80000"/>
              <a:buFont typeface="Wingdings" pitchFamily="2" charset="2"/>
              <a:buNone/>
            </a:pPr>
            <a:r>
              <a:rPr lang="en-US" sz="1500" spc="-84" dirty="0">
                <a:solidFill>
                  <a:srgbClr val="FFFFFF"/>
                </a:solidFill>
                <a:latin typeface="Century Gothic" panose="020B0502020202020204" pitchFamily="34" charset="0"/>
              </a:rPr>
              <a:t>0.003</a:t>
            </a:r>
            <a:r>
              <a:rPr lang="en-US" sz="1500" spc="-84" baseline="30000" dirty="0">
                <a:solidFill>
                  <a:srgbClr val="FFFFFF"/>
                </a:solidFill>
                <a:latin typeface="Century Gothic" panose="020B0502020202020204" pitchFamily="34" charset="0"/>
              </a:rPr>
              <a:t>%</a:t>
            </a:r>
          </a:p>
        </p:txBody>
      </p:sp>
      <p:sp>
        <p:nvSpPr>
          <p:cNvPr id="36" name="Title 1"/>
          <p:cNvSpPr txBox="1">
            <a:spLocks/>
          </p:cNvSpPr>
          <p:nvPr/>
        </p:nvSpPr>
        <p:spPr>
          <a:xfrm>
            <a:off x="5588676" y="2053431"/>
            <a:ext cx="3055262" cy="543363"/>
          </a:xfrm>
          <a:prstGeom prst="rect">
            <a:avLst/>
          </a:prstGeom>
        </p:spPr>
        <p:txBody>
          <a:bodyPr vert="horz" lIns="85725" tIns="42863" rIns="85725" bIns="42863" rtlCol="0" anchor="t">
            <a:normAutofit/>
          </a:bodyPr>
          <a:lstStyle>
            <a:lvl1pPr algn="l" defTabSz="914400" rtl="0" eaLnBrk="1" latinLnBrk="0" hangingPunct="1">
              <a:lnSpc>
                <a:spcPct val="90000"/>
              </a:lnSpc>
              <a:spcBef>
                <a:spcPct val="0"/>
              </a:spcBef>
              <a:buNone/>
              <a:defRPr sz="4000" kern="1200">
                <a:solidFill>
                  <a:srgbClr val="1E1D4E"/>
                </a:solidFill>
                <a:latin typeface="Segoe UI Light" panose="020B0502040204020203" pitchFamily="34" charset="0"/>
                <a:ea typeface="+mj-ea"/>
                <a:cs typeface="+mj-cs"/>
              </a:defRPr>
            </a:lvl1pPr>
          </a:lstStyle>
          <a:p>
            <a:r>
              <a:rPr lang="en-US" sz="1688" dirty="0">
                <a:solidFill>
                  <a:srgbClr val="4472C4"/>
                </a:solidFill>
                <a:latin typeface="Century Gothic" panose="020B0502020202020204" pitchFamily="34" charset="0"/>
              </a:rPr>
              <a:t>IMpb Validation Criteria:</a:t>
            </a:r>
          </a:p>
          <a:p>
            <a:endParaRPr lang="en-US" sz="1688" dirty="0">
              <a:solidFill>
                <a:srgbClr val="FF0000"/>
              </a:solidFill>
              <a:latin typeface="Century Gothic" panose="020B0502020202020204" pitchFamily="34" charset="0"/>
            </a:endParaRPr>
          </a:p>
          <a:p>
            <a:endParaRPr lang="en-US" sz="1688" dirty="0">
              <a:latin typeface="Century Gothic" panose="020B0502020202020204" pitchFamily="34" charset="0"/>
            </a:endParaRPr>
          </a:p>
        </p:txBody>
      </p:sp>
      <p:sp>
        <p:nvSpPr>
          <p:cNvPr id="3" name="Rectangle 2"/>
          <p:cNvSpPr/>
          <p:nvPr/>
        </p:nvSpPr>
        <p:spPr>
          <a:xfrm>
            <a:off x="1573574" y="5708752"/>
            <a:ext cx="2143125" cy="784830"/>
          </a:xfrm>
          <a:prstGeom prst="rect">
            <a:avLst/>
          </a:prstGeom>
        </p:spPr>
        <p:txBody>
          <a:bodyPr wrap="square">
            <a:spAutoFit/>
          </a:bodyPr>
          <a:lstStyle/>
          <a:p>
            <a:r>
              <a:rPr lang="en-US" sz="750" i="1" dirty="0">
                <a:solidFill>
                  <a:prstClr val="black"/>
                </a:solidFill>
              </a:rPr>
              <a:t>*USPS has removed all Address Quality (AQ) validations for Military Inbound and Outbound Shipments. </a:t>
            </a:r>
            <a:r>
              <a:rPr lang="en-US" sz="750" i="1" kern="0" dirty="0">
                <a:solidFill>
                  <a:prstClr val="black"/>
                </a:solidFill>
                <a:latin typeface="Arial"/>
                <a:cs typeface="Arial"/>
              </a:rPr>
              <a:t>Shipments inbound and outbound to </a:t>
            </a:r>
            <a:r>
              <a:rPr lang="en-US" sz="750" i="1" dirty="0">
                <a:solidFill>
                  <a:prstClr val="black"/>
                </a:solidFill>
                <a:latin typeface="Arial"/>
              </a:rPr>
              <a:t>Puerto Rico will be removed on January 28, 2018.</a:t>
            </a:r>
          </a:p>
          <a:p>
            <a:endParaRPr lang="en-US" sz="750" i="1" dirty="0">
              <a:solidFill>
                <a:prstClr val="black"/>
              </a:solidFill>
            </a:endParaRPr>
          </a:p>
        </p:txBody>
      </p:sp>
    </p:spTree>
    <p:extLst>
      <p:ext uri="{BB962C8B-B14F-4D97-AF65-F5344CB8AC3E}">
        <p14:creationId xmlns:p14="http://schemas.microsoft.com/office/powerpoint/2010/main" val="129198829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300"/>
                                        <p:tgtEl>
                                          <p:spTgt spid="53"/>
                                        </p:tgtEl>
                                      </p:cBhvr>
                                    </p:animEffect>
                                  </p:childTnLst>
                                </p:cTn>
                              </p:par>
                              <p:par>
                                <p:cTn id="8" presetID="22" presetClass="entr" presetSubtype="4" fill="hold" grpId="0" nodeType="withEffect">
                                  <p:stCondLst>
                                    <p:cond delay="200"/>
                                  </p:stCondLst>
                                  <p:childTnLst>
                                    <p:set>
                                      <p:cBhvr>
                                        <p:cTn id="9" dur="1" fill="hold">
                                          <p:stCondLst>
                                            <p:cond delay="0"/>
                                          </p:stCondLst>
                                        </p:cTn>
                                        <p:tgtEl>
                                          <p:spTgt spid="78"/>
                                        </p:tgtEl>
                                        <p:attrNameLst>
                                          <p:attrName>style.visibility</p:attrName>
                                        </p:attrNameLst>
                                      </p:cBhvr>
                                      <p:to>
                                        <p:strVal val="visible"/>
                                      </p:to>
                                    </p:set>
                                    <p:animEffect transition="in" filter="wipe(down)">
                                      <p:cBhvr>
                                        <p:cTn id="10" dur="300"/>
                                        <p:tgtEl>
                                          <p:spTgt spid="78"/>
                                        </p:tgtEl>
                                      </p:cBhvr>
                                    </p:animEffect>
                                  </p:childTnLst>
                                </p:cTn>
                              </p:par>
                              <p:par>
                                <p:cTn id="11" presetID="22" presetClass="entr" presetSubtype="4" fill="hold" grpId="0" nodeType="withEffect">
                                  <p:stCondLst>
                                    <p:cond delay="400"/>
                                  </p:stCondLst>
                                  <p:childTnLst>
                                    <p:set>
                                      <p:cBhvr>
                                        <p:cTn id="12" dur="1" fill="hold">
                                          <p:stCondLst>
                                            <p:cond delay="0"/>
                                          </p:stCondLst>
                                        </p:cTn>
                                        <p:tgtEl>
                                          <p:spTgt spid="48"/>
                                        </p:tgtEl>
                                        <p:attrNameLst>
                                          <p:attrName>style.visibility</p:attrName>
                                        </p:attrNameLst>
                                      </p:cBhvr>
                                      <p:to>
                                        <p:strVal val="visible"/>
                                      </p:to>
                                    </p:set>
                                    <p:animEffect transition="in" filter="wipe(down)">
                                      <p:cBhvr>
                                        <p:cTn id="13" dur="300"/>
                                        <p:tgtEl>
                                          <p:spTgt spid="48"/>
                                        </p:tgtEl>
                                      </p:cBhvr>
                                    </p:animEffect>
                                  </p:childTnLst>
                                </p:cTn>
                              </p:par>
                              <p:par>
                                <p:cTn id="14" presetID="22" presetClass="entr" presetSubtype="4" fill="hold" grpId="0" nodeType="withEffect">
                                  <p:stCondLst>
                                    <p:cond delay="300"/>
                                  </p:stCondLst>
                                  <p:childTnLst>
                                    <p:set>
                                      <p:cBhvr>
                                        <p:cTn id="15" dur="1" fill="hold">
                                          <p:stCondLst>
                                            <p:cond delay="0"/>
                                          </p:stCondLst>
                                        </p:cTn>
                                        <p:tgtEl>
                                          <p:spTgt spid="50"/>
                                        </p:tgtEl>
                                        <p:attrNameLst>
                                          <p:attrName>style.visibility</p:attrName>
                                        </p:attrNameLst>
                                      </p:cBhvr>
                                      <p:to>
                                        <p:strVal val="visible"/>
                                      </p:to>
                                    </p:set>
                                    <p:animEffect transition="in" filter="wipe(down)">
                                      <p:cBhvr>
                                        <p:cTn id="16" dur="300"/>
                                        <p:tgtEl>
                                          <p:spTgt spid="50"/>
                                        </p:tgtEl>
                                      </p:cBhvr>
                                    </p:animEffect>
                                  </p:childTnLst>
                                </p:cTn>
                              </p:par>
                              <p:par>
                                <p:cTn id="17" presetID="22" presetClass="entr" presetSubtype="4" fill="hold" grpId="0" nodeType="withEffect">
                                  <p:stCondLst>
                                    <p:cond delay="500"/>
                                  </p:stCondLst>
                                  <p:childTnLst>
                                    <p:set>
                                      <p:cBhvr>
                                        <p:cTn id="18" dur="1" fill="hold">
                                          <p:stCondLst>
                                            <p:cond delay="0"/>
                                          </p:stCondLst>
                                        </p:cTn>
                                        <p:tgtEl>
                                          <p:spTgt spid="49"/>
                                        </p:tgtEl>
                                        <p:attrNameLst>
                                          <p:attrName>style.visibility</p:attrName>
                                        </p:attrNameLst>
                                      </p:cBhvr>
                                      <p:to>
                                        <p:strVal val="visible"/>
                                      </p:to>
                                    </p:set>
                                    <p:animEffect transition="in" filter="wipe(down)">
                                      <p:cBhvr>
                                        <p:cTn id="19" dur="300"/>
                                        <p:tgtEl>
                                          <p:spTgt spid="49"/>
                                        </p:tgtEl>
                                      </p:cBhvr>
                                    </p:animEffect>
                                  </p:childTnLst>
                                </p:cTn>
                              </p:par>
                              <p:par>
                                <p:cTn id="20" presetID="22" presetClass="entr" presetSubtype="4" fill="hold" grpId="0" nodeType="withEffect">
                                  <p:stCondLst>
                                    <p:cond delay="700"/>
                                  </p:stCondLst>
                                  <p:childTnLst>
                                    <p:set>
                                      <p:cBhvr>
                                        <p:cTn id="21" dur="1" fill="hold">
                                          <p:stCondLst>
                                            <p:cond delay="0"/>
                                          </p:stCondLst>
                                        </p:cTn>
                                        <p:tgtEl>
                                          <p:spTgt spid="45"/>
                                        </p:tgtEl>
                                        <p:attrNameLst>
                                          <p:attrName>style.visibility</p:attrName>
                                        </p:attrNameLst>
                                      </p:cBhvr>
                                      <p:to>
                                        <p:strVal val="visible"/>
                                      </p:to>
                                    </p:set>
                                    <p:animEffect transition="in" filter="wipe(down)">
                                      <p:cBhvr>
                                        <p:cTn id="22" dur="300"/>
                                        <p:tgtEl>
                                          <p:spTgt spid="45"/>
                                        </p:tgtEl>
                                      </p:cBhvr>
                                    </p:animEffect>
                                  </p:childTnLst>
                                </p:cTn>
                              </p:par>
                              <p:par>
                                <p:cTn id="23" presetID="22" presetClass="entr" presetSubtype="4" fill="hold" grpId="0" nodeType="withEffect">
                                  <p:stCondLst>
                                    <p:cond delay="600"/>
                                  </p:stCondLst>
                                  <p:childTnLst>
                                    <p:set>
                                      <p:cBhvr>
                                        <p:cTn id="24" dur="1" fill="hold">
                                          <p:stCondLst>
                                            <p:cond delay="0"/>
                                          </p:stCondLst>
                                        </p:cTn>
                                        <p:tgtEl>
                                          <p:spTgt spid="51"/>
                                        </p:tgtEl>
                                        <p:attrNameLst>
                                          <p:attrName>style.visibility</p:attrName>
                                        </p:attrNameLst>
                                      </p:cBhvr>
                                      <p:to>
                                        <p:strVal val="visible"/>
                                      </p:to>
                                    </p:set>
                                    <p:animEffect transition="in" filter="wipe(down)">
                                      <p:cBhvr>
                                        <p:cTn id="25" dur="300"/>
                                        <p:tgtEl>
                                          <p:spTgt spid="51"/>
                                        </p:tgtEl>
                                      </p:cBhvr>
                                    </p:animEffect>
                                  </p:childTnLst>
                                </p:cTn>
                              </p:par>
                              <p:par>
                                <p:cTn id="26" presetID="22" presetClass="entr" presetSubtype="4" fill="hold" grpId="0" nodeType="withEffect">
                                  <p:stCondLst>
                                    <p:cond delay="800"/>
                                  </p:stCondLst>
                                  <p:childTnLst>
                                    <p:set>
                                      <p:cBhvr>
                                        <p:cTn id="27" dur="1" fill="hold">
                                          <p:stCondLst>
                                            <p:cond delay="0"/>
                                          </p:stCondLst>
                                        </p:cTn>
                                        <p:tgtEl>
                                          <p:spTgt spid="79"/>
                                        </p:tgtEl>
                                        <p:attrNameLst>
                                          <p:attrName>style.visibility</p:attrName>
                                        </p:attrNameLst>
                                      </p:cBhvr>
                                      <p:to>
                                        <p:strVal val="visible"/>
                                      </p:to>
                                    </p:set>
                                    <p:animEffect transition="in" filter="wipe(down)">
                                      <p:cBhvr>
                                        <p:cTn id="28" dur="300"/>
                                        <p:tgtEl>
                                          <p:spTgt spid="79"/>
                                        </p:tgtEl>
                                      </p:cBhvr>
                                    </p:animEffect>
                                  </p:childTnLst>
                                </p:cTn>
                              </p:par>
                              <p:par>
                                <p:cTn id="29" presetID="22" presetClass="entr" presetSubtype="4" fill="hold" grpId="0" nodeType="withEffect">
                                  <p:stCondLst>
                                    <p:cond delay="1000"/>
                                  </p:stCondLst>
                                  <p:childTnLst>
                                    <p:set>
                                      <p:cBhvr>
                                        <p:cTn id="30" dur="1" fill="hold">
                                          <p:stCondLst>
                                            <p:cond delay="0"/>
                                          </p:stCondLst>
                                        </p:cTn>
                                        <p:tgtEl>
                                          <p:spTgt spid="46"/>
                                        </p:tgtEl>
                                        <p:attrNameLst>
                                          <p:attrName>style.visibility</p:attrName>
                                        </p:attrNameLst>
                                      </p:cBhvr>
                                      <p:to>
                                        <p:strVal val="visible"/>
                                      </p:to>
                                    </p:set>
                                    <p:animEffect transition="in" filter="wipe(down)">
                                      <p:cBhvr>
                                        <p:cTn id="31" dur="300"/>
                                        <p:tgtEl>
                                          <p:spTgt spid="46"/>
                                        </p:tgtEl>
                                      </p:cBhvr>
                                    </p:animEffect>
                                  </p:childTnLst>
                                </p:cTn>
                              </p:par>
                              <p:par>
                                <p:cTn id="32" presetID="22" presetClass="entr" presetSubtype="4" fill="hold" grpId="0" nodeType="withEffect">
                                  <p:stCondLst>
                                    <p:cond delay="900"/>
                                  </p:stCondLst>
                                  <p:childTnLst>
                                    <p:set>
                                      <p:cBhvr>
                                        <p:cTn id="33" dur="1" fill="hold">
                                          <p:stCondLst>
                                            <p:cond delay="0"/>
                                          </p:stCondLst>
                                        </p:cTn>
                                        <p:tgtEl>
                                          <p:spTgt spid="52"/>
                                        </p:tgtEl>
                                        <p:attrNameLst>
                                          <p:attrName>style.visibility</p:attrName>
                                        </p:attrNameLst>
                                      </p:cBhvr>
                                      <p:to>
                                        <p:strVal val="visible"/>
                                      </p:to>
                                    </p:set>
                                    <p:animEffect transition="in" filter="wipe(down)">
                                      <p:cBhvr>
                                        <p:cTn id="34" dur="300"/>
                                        <p:tgtEl>
                                          <p:spTgt spid="52"/>
                                        </p:tgtEl>
                                      </p:cBhvr>
                                    </p:animEffect>
                                  </p:childTnLst>
                                </p:cTn>
                              </p:par>
                              <p:par>
                                <p:cTn id="35" presetID="22" presetClass="entr" presetSubtype="4" fill="hold" grpId="0" nodeType="withEffect">
                                  <p:stCondLst>
                                    <p:cond delay="1100"/>
                                  </p:stCondLst>
                                  <p:childTnLst>
                                    <p:set>
                                      <p:cBhvr>
                                        <p:cTn id="36" dur="1" fill="hold">
                                          <p:stCondLst>
                                            <p:cond delay="0"/>
                                          </p:stCondLst>
                                        </p:cTn>
                                        <p:tgtEl>
                                          <p:spTgt spid="80"/>
                                        </p:tgtEl>
                                        <p:attrNameLst>
                                          <p:attrName>style.visibility</p:attrName>
                                        </p:attrNameLst>
                                      </p:cBhvr>
                                      <p:to>
                                        <p:strVal val="visible"/>
                                      </p:to>
                                    </p:set>
                                    <p:animEffect transition="in" filter="wipe(down)">
                                      <p:cBhvr>
                                        <p:cTn id="37" dur="300"/>
                                        <p:tgtEl>
                                          <p:spTgt spid="80"/>
                                        </p:tgtEl>
                                      </p:cBhvr>
                                    </p:animEffect>
                                  </p:childTnLst>
                                </p:cTn>
                              </p:par>
                              <p:par>
                                <p:cTn id="38" presetID="22" presetClass="entr" presetSubtype="4" fill="hold" grpId="0" nodeType="withEffect">
                                  <p:stCondLst>
                                    <p:cond delay="1300"/>
                                  </p:stCondLst>
                                  <p:childTnLst>
                                    <p:set>
                                      <p:cBhvr>
                                        <p:cTn id="39" dur="1" fill="hold">
                                          <p:stCondLst>
                                            <p:cond delay="0"/>
                                          </p:stCondLst>
                                        </p:cTn>
                                        <p:tgtEl>
                                          <p:spTgt spid="47"/>
                                        </p:tgtEl>
                                        <p:attrNameLst>
                                          <p:attrName>style.visibility</p:attrName>
                                        </p:attrNameLst>
                                      </p:cBhvr>
                                      <p:to>
                                        <p:strVal val="visible"/>
                                      </p:to>
                                    </p:set>
                                    <p:animEffect transition="in" filter="wipe(down)">
                                      <p:cBhvr>
                                        <p:cTn id="40" dur="300"/>
                                        <p:tgtEl>
                                          <p:spTgt spid="47"/>
                                        </p:tgtEl>
                                      </p:cBhvr>
                                    </p:animEffect>
                                  </p:childTnLst>
                                </p:cTn>
                              </p:par>
                              <p:par>
                                <p:cTn id="41" presetID="10" presetClass="entr" presetSubtype="0" fill="hold" grpId="0" nodeType="withEffect">
                                  <p:stCondLst>
                                    <p:cond delay="600"/>
                                  </p:stCondLst>
                                  <p:childTnLst>
                                    <p:set>
                                      <p:cBhvr>
                                        <p:cTn id="42" dur="1" fill="hold">
                                          <p:stCondLst>
                                            <p:cond delay="0"/>
                                          </p:stCondLst>
                                        </p:cTn>
                                        <p:tgtEl>
                                          <p:spTgt spid="83"/>
                                        </p:tgtEl>
                                        <p:attrNameLst>
                                          <p:attrName>style.visibility</p:attrName>
                                        </p:attrNameLst>
                                      </p:cBhvr>
                                      <p:to>
                                        <p:strVal val="visible"/>
                                      </p:to>
                                    </p:set>
                                    <p:animEffect transition="in" filter="fade">
                                      <p:cBhvr>
                                        <p:cTn id="43" dur="300"/>
                                        <p:tgtEl>
                                          <p:spTgt spid="83"/>
                                        </p:tgtEl>
                                      </p:cBhvr>
                                    </p:animEffect>
                                  </p:childTnLst>
                                </p:cTn>
                              </p:par>
                              <p:par>
                                <p:cTn id="44" presetID="10" presetClass="entr" presetSubtype="0" fill="hold" grpId="0" nodeType="withEffect">
                                  <p:stCondLst>
                                    <p:cond delay="900"/>
                                  </p:stCondLst>
                                  <p:childTnLst>
                                    <p:set>
                                      <p:cBhvr>
                                        <p:cTn id="45" dur="1" fill="hold">
                                          <p:stCondLst>
                                            <p:cond delay="0"/>
                                          </p:stCondLst>
                                        </p:cTn>
                                        <p:tgtEl>
                                          <p:spTgt spid="81"/>
                                        </p:tgtEl>
                                        <p:attrNameLst>
                                          <p:attrName>style.visibility</p:attrName>
                                        </p:attrNameLst>
                                      </p:cBhvr>
                                      <p:to>
                                        <p:strVal val="visible"/>
                                      </p:to>
                                    </p:set>
                                    <p:animEffect transition="in" filter="fade">
                                      <p:cBhvr>
                                        <p:cTn id="46" dur="300"/>
                                        <p:tgtEl>
                                          <p:spTgt spid="81"/>
                                        </p:tgtEl>
                                      </p:cBhvr>
                                    </p:animEffect>
                                  </p:childTnLst>
                                </p:cTn>
                              </p:par>
                              <p:par>
                                <p:cTn id="47" presetID="10" presetClass="entr" presetSubtype="0" fill="hold" grpId="0" nodeType="withEffect">
                                  <p:stCondLst>
                                    <p:cond delay="1500"/>
                                  </p:stCondLst>
                                  <p:childTnLst>
                                    <p:set>
                                      <p:cBhvr>
                                        <p:cTn id="48" dur="1" fill="hold">
                                          <p:stCondLst>
                                            <p:cond delay="0"/>
                                          </p:stCondLst>
                                        </p:cTn>
                                        <p:tgtEl>
                                          <p:spTgt spid="84"/>
                                        </p:tgtEl>
                                        <p:attrNameLst>
                                          <p:attrName>style.visibility</p:attrName>
                                        </p:attrNameLst>
                                      </p:cBhvr>
                                      <p:to>
                                        <p:strVal val="visible"/>
                                      </p:to>
                                    </p:set>
                                    <p:animEffect transition="in" filter="fade">
                                      <p:cBhvr>
                                        <p:cTn id="49" dur="300"/>
                                        <p:tgtEl>
                                          <p:spTgt spid="84"/>
                                        </p:tgtEl>
                                      </p:cBhvr>
                                    </p:animEffect>
                                  </p:childTnLst>
                                </p:cTn>
                              </p:par>
                              <p:par>
                                <p:cTn id="50" presetID="10" presetClass="entr" presetSubtype="0" fill="hold" nodeType="withEffect">
                                  <p:stCondLst>
                                    <p:cond delay="900"/>
                                  </p:stCondLst>
                                  <p:childTnLst>
                                    <p:set>
                                      <p:cBhvr>
                                        <p:cTn id="51" dur="1" fill="hold">
                                          <p:stCondLst>
                                            <p:cond delay="0"/>
                                          </p:stCondLst>
                                        </p:cTn>
                                        <p:tgtEl>
                                          <p:spTgt spid="91"/>
                                        </p:tgtEl>
                                        <p:attrNameLst>
                                          <p:attrName>style.visibility</p:attrName>
                                        </p:attrNameLst>
                                      </p:cBhvr>
                                      <p:to>
                                        <p:strVal val="visible"/>
                                      </p:to>
                                    </p:set>
                                    <p:animEffect transition="in" filter="fade">
                                      <p:cBhvr>
                                        <p:cTn id="52" dur="500"/>
                                        <p:tgtEl>
                                          <p:spTgt spid="91"/>
                                        </p:tgtEl>
                                      </p:cBhvr>
                                    </p:animEffect>
                                  </p:childTnLst>
                                </p:cTn>
                              </p:par>
                              <p:par>
                                <p:cTn id="53" presetID="22" presetClass="entr" presetSubtype="4" fill="hold" grpId="0" nodeType="withEffect">
                                  <p:stCondLst>
                                    <p:cond delay="900"/>
                                  </p:stCondLst>
                                  <p:childTnLst>
                                    <p:set>
                                      <p:cBhvr>
                                        <p:cTn id="54" dur="1" fill="hold">
                                          <p:stCondLst>
                                            <p:cond delay="0"/>
                                          </p:stCondLst>
                                        </p:cTn>
                                        <p:tgtEl>
                                          <p:spTgt spid="32"/>
                                        </p:tgtEl>
                                        <p:attrNameLst>
                                          <p:attrName>style.visibility</p:attrName>
                                        </p:attrNameLst>
                                      </p:cBhvr>
                                      <p:to>
                                        <p:strVal val="visible"/>
                                      </p:to>
                                    </p:set>
                                    <p:animEffect transition="in" filter="wipe(down)">
                                      <p:cBhvr>
                                        <p:cTn id="55" dur="300"/>
                                        <p:tgtEl>
                                          <p:spTgt spid="32"/>
                                        </p:tgtEl>
                                      </p:cBhvr>
                                    </p:animEffect>
                                  </p:childTnLst>
                                </p:cTn>
                              </p:par>
                              <p:par>
                                <p:cTn id="56" presetID="22" presetClass="entr" presetSubtype="4" fill="hold" grpId="0" nodeType="withEffect">
                                  <p:stCondLst>
                                    <p:cond delay="1100"/>
                                  </p:stCondLst>
                                  <p:childTnLst>
                                    <p:set>
                                      <p:cBhvr>
                                        <p:cTn id="57" dur="1" fill="hold">
                                          <p:stCondLst>
                                            <p:cond delay="0"/>
                                          </p:stCondLst>
                                        </p:cTn>
                                        <p:tgtEl>
                                          <p:spTgt spid="33"/>
                                        </p:tgtEl>
                                        <p:attrNameLst>
                                          <p:attrName>style.visibility</p:attrName>
                                        </p:attrNameLst>
                                      </p:cBhvr>
                                      <p:to>
                                        <p:strVal val="visible"/>
                                      </p:to>
                                    </p:set>
                                    <p:animEffect transition="in" filter="wipe(down)">
                                      <p:cBhvr>
                                        <p:cTn id="58" dur="300"/>
                                        <p:tgtEl>
                                          <p:spTgt spid="33"/>
                                        </p:tgtEl>
                                      </p:cBhvr>
                                    </p:animEffect>
                                  </p:childTnLst>
                                </p:cTn>
                              </p:par>
                              <p:par>
                                <p:cTn id="59" presetID="22" presetClass="entr" presetSubtype="4" fill="hold" grpId="0" nodeType="withEffect">
                                  <p:stCondLst>
                                    <p:cond delay="1300"/>
                                  </p:stCondLst>
                                  <p:childTnLst>
                                    <p:set>
                                      <p:cBhvr>
                                        <p:cTn id="60" dur="1" fill="hold">
                                          <p:stCondLst>
                                            <p:cond delay="0"/>
                                          </p:stCondLst>
                                        </p:cTn>
                                        <p:tgtEl>
                                          <p:spTgt spid="31"/>
                                        </p:tgtEl>
                                        <p:attrNameLst>
                                          <p:attrName>style.visibility</p:attrName>
                                        </p:attrNameLst>
                                      </p:cBhvr>
                                      <p:to>
                                        <p:strVal val="visible"/>
                                      </p:to>
                                    </p:set>
                                    <p:animEffect transition="in" filter="wipe(down)">
                                      <p:cBhvr>
                                        <p:cTn id="61" dur="3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33" grpId="0" animBg="1"/>
      <p:bldP spid="45" grpId="0" animBg="1"/>
      <p:bldP spid="46" grpId="0" animBg="1"/>
      <p:bldP spid="47" grpId="0" animBg="1"/>
      <p:bldP spid="48" grpId="0" animBg="1"/>
      <p:bldP spid="49" grpId="0" animBg="1"/>
      <p:bldP spid="50" grpId="0" animBg="1"/>
      <p:bldP spid="51" grpId="0" animBg="1"/>
      <p:bldP spid="52" grpId="0" animBg="1"/>
      <p:bldP spid="53" grpId="0" animBg="1"/>
      <p:bldP spid="78" grpId="0" animBg="1"/>
      <p:bldP spid="79" grpId="0" animBg="1"/>
      <p:bldP spid="81" grpId="0"/>
      <p:bldP spid="83" grpId="0"/>
      <p:bldP spid="84" grpId="0"/>
      <p:bldP spid="31" grpId="0" animBg="1"/>
      <p:bldP spid="3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p:cNvCxnSpPr>
            <a:stCxn id="35" idx="6"/>
            <a:endCxn id="33" idx="6"/>
          </p:cNvCxnSpPr>
          <p:nvPr/>
        </p:nvCxnSpPr>
        <p:spPr>
          <a:xfrm flipH="1">
            <a:off x="954537" y="4032226"/>
            <a:ext cx="12600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357189" y="2636334"/>
            <a:ext cx="1131479" cy="1364166"/>
          </a:xfrm>
          <a:custGeom>
            <a:avLst/>
            <a:gdLst>
              <a:gd name="connsiteX0" fmla="*/ 1188133 w 2376266"/>
              <a:gd name="connsiteY0" fmla="*/ 0 h 2650008"/>
              <a:gd name="connsiteX1" fmla="*/ 2376266 w 2376266"/>
              <a:gd name="connsiteY1" fmla="*/ 1188133 h 2650008"/>
              <a:gd name="connsiteX2" fmla="*/ 1309613 w 2376266"/>
              <a:gd name="connsiteY2" fmla="*/ 2370132 h 2650008"/>
              <a:gd name="connsiteX3" fmla="*/ 1301669 w 2376266"/>
              <a:gd name="connsiteY3" fmla="*/ 2370533 h 2650008"/>
              <a:gd name="connsiteX4" fmla="*/ 1188132 w 2376266"/>
              <a:gd name="connsiteY4" fmla="*/ 2650008 h 2650008"/>
              <a:gd name="connsiteX5" fmla="*/ 1074596 w 2376266"/>
              <a:gd name="connsiteY5" fmla="*/ 2370533 h 2650008"/>
              <a:gd name="connsiteX6" fmla="*/ 1066653 w 2376266"/>
              <a:gd name="connsiteY6" fmla="*/ 2370132 h 2650008"/>
              <a:gd name="connsiteX7" fmla="*/ 0 w 2376266"/>
              <a:gd name="connsiteY7" fmla="*/ 1188133 h 2650008"/>
              <a:gd name="connsiteX8" fmla="*/ 1188133 w 2376266"/>
              <a:gd name="connsiteY8" fmla="*/ 0 h 265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6266" h="2650008">
                <a:moveTo>
                  <a:pt x="1188133" y="0"/>
                </a:moveTo>
                <a:cubicBezTo>
                  <a:pt x="1844321" y="0"/>
                  <a:pt x="2376266" y="531945"/>
                  <a:pt x="2376266" y="1188133"/>
                </a:cubicBezTo>
                <a:cubicBezTo>
                  <a:pt x="2376266" y="1803309"/>
                  <a:pt x="1908736" y="2309288"/>
                  <a:pt x="1309613" y="2370132"/>
                </a:cubicBezTo>
                <a:lnTo>
                  <a:pt x="1301669" y="2370533"/>
                </a:lnTo>
                <a:lnTo>
                  <a:pt x="1188132" y="2650008"/>
                </a:lnTo>
                <a:lnTo>
                  <a:pt x="1074596" y="2370533"/>
                </a:lnTo>
                <a:lnTo>
                  <a:pt x="1066653" y="2370132"/>
                </a:lnTo>
                <a:cubicBezTo>
                  <a:pt x="467530" y="2309288"/>
                  <a:pt x="0" y="1803309"/>
                  <a:pt x="0" y="1188133"/>
                </a:cubicBezTo>
                <a:cubicBezTo>
                  <a:pt x="0" y="531945"/>
                  <a:pt x="531945" y="0"/>
                  <a:pt x="1188133" y="0"/>
                </a:cubicBezTo>
                <a:close/>
              </a:path>
            </a:pathLst>
          </a:cu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bIns="300038" rtlCol="0" anchor="ctr">
            <a:noAutofit/>
          </a:bodyPr>
          <a:lstStyle/>
          <a:p>
            <a:pPr algn="ctr"/>
            <a:endParaRPr lang="en-US" sz="1031" dirty="0">
              <a:solidFill>
                <a:srgbClr val="FFFFFF"/>
              </a:solidFill>
              <a:latin typeface="Century Gothic" panose="020B0502020202020204" pitchFamily="34" charset="0"/>
            </a:endParaRPr>
          </a:p>
          <a:p>
            <a:pPr algn="ctr"/>
            <a:r>
              <a:rPr lang="en-US" sz="1875" dirty="0">
                <a:solidFill>
                  <a:srgbClr val="FFFFFF"/>
                </a:solidFill>
                <a:latin typeface="Century Gothic" panose="020B0502020202020204" pitchFamily="34" charset="0"/>
              </a:rPr>
              <a:t>2.40%</a:t>
            </a:r>
          </a:p>
        </p:txBody>
      </p:sp>
      <p:sp useBgFill="1">
        <p:nvSpPr>
          <p:cNvPr id="33" name="Oval 32"/>
          <p:cNvSpPr/>
          <p:nvPr/>
        </p:nvSpPr>
        <p:spPr>
          <a:xfrm>
            <a:off x="857252" y="3986624"/>
            <a:ext cx="97285" cy="91205"/>
          </a:xfrm>
          <a:prstGeom prst="ellipse">
            <a:avLst/>
          </a:prstGeom>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88" dirty="0">
              <a:solidFill>
                <a:prstClr val="white"/>
              </a:solidFill>
              <a:latin typeface="Century Gothic" panose="020B0502020202020204" pitchFamily="34" charset="0"/>
            </a:endParaRPr>
          </a:p>
        </p:txBody>
      </p:sp>
      <p:sp>
        <p:nvSpPr>
          <p:cNvPr id="34" name="Freeform 33"/>
          <p:cNvSpPr/>
          <p:nvPr/>
        </p:nvSpPr>
        <p:spPr>
          <a:xfrm>
            <a:off x="1714500" y="2857500"/>
            <a:ext cx="857250" cy="1115726"/>
          </a:xfrm>
          <a:custGeom>
            <a:avLst/>
            <a:gdLst>
              <a:gd name="connsiteX0" fmla="*/ 907570 w 1815140"/>
              <a:gd name="connsiteY0" fmla="*/ 0 h 2088881"/>
              <a:gd name="connsiteX1" fmla="*/ 1815140 w 1815140"/>
              <a:gd name="connsiteY1" fmla="*/ 907570 h 2088881"/>
              <a:gd name="connsiteX2" fmla="*/ 1090477 w 1815140"/>
              <a:gd name="connsiteY2" fmla="*/ 1796702 h 2088881"/>
              <a:gd name="connsiteX3" fmla="*/ 1022023 w 1815140"/>
              <a:gd name="connsiteY3" fmla="*/ 1807149 h 2088881"/>
              <a:gd name="connsiteX4" fmla="*/ 907569 w 1815140"/>
              <a:gd name="connsiteY4" fmla="*/ 2088881 h 2088881"/>
              <a:gd name="connsiteX5" fmla="*/ 793115 w 1815140"/>
              <a:gd name="connsiteY5" fmla="*/ 1807149 h 2088881"/>
              <a:gd name="connsiteX6" fmla="*/ 724663 w 1815140"/>
              <a:gd name="connsiteY6" fmla="*/ 1796702 h 2088881"/>
              <a:gd name="connsiteX7" fmla="*/ 0 w 1815140"/>
              <a:gd name="connsiteY7" fmla="*/ 907570 h 2088881"/>
              <a:gd name="connsiteX8" fmla="*/ 907570 w 1815140"/>
              <a:gd name="connsiteY8" fmla="*/ 0 h 2088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5140" h="2088881">
                <a:moveTo>
                  <a:pt x="907570" y="0"/>
                </a:moveTo>
                <a:cubicBezTo>
                  <a:pt x="1408807" y="0"/>
                  <a:pt x="1815140" y="406333"/>
                  <a:pt x="1815140" y="907570"/>
                </a:cubicBezTo>
                <a:cubicBezTo>
                  <a:pt x="1815140" y="1346152"/>
                  <a:pt x="1504042" y="1712074"/>
                  <a:pt x="1090477" y="1796702"/>
                </a:cubicBezTo>
                <a:lnTo>
                  <a:pt x="1022023" y="1807149"/>
                </a:lnTo>
                <a:lnTo>
                  <a:pt x="907569" y="2088881"/>
                </a:lnTo>
                <a:lnTo>
                  <a:pt x="793115" y="1807149"/>
                </a:lnTo>
                <a:lnTo>
                  <a:pt x="724663" y="1796702"/>
                </a:lnTo>
                <a:cubicBezTo>
                  <a:pt x="311099" y="1712074"/>
                  <a:pt x="0" y="1346152"/>
                  <a:pt x="0" y="907570"/>
                </a:cubicBezTo>
                <a:cubicBezTo>
                  <a:pt x="0" y="406333"/>
                  <a:pt x="406333" y="0"/>
                  <a:pt x="907570" y="0"/>
                </a:cubicBezTo>
                <a:close/>
              </a:path>
            </a:pathLst>
          </a:cu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bIns="300038" rtlCol="0" anchor="ctr">
            <a:noAutofit/>
          </a:bodyPr>
          <a:lstStyle/>
          <a:p>
            <a:pPr algn="ctr"/>
            <a:endParaRPr lang="en-US" sz="1500" dirty="0">
              <a:solidFill>
                <a:srgbClr val="FFFFFF"/>
              </a:solidFill>
              <a:latin typeface="Century Gothic" panose="020B0502020202020204" pitchFamily="34" charset="0"/>
            </a:endParaRPr>
          </a:p>
          <a:p>
            <a:pPr algn="ctr"/>
            <a:r>
              <a:rPr lang="en-US" sz="1500" dirty="0">
                <a:solidFill>
                  <a:srgbClr val="FFFFFF"/>
                </a:solidFill>
                <a:latin typeface="Century Gothic" panose="020B0502020202020204" pitchFamily="34" charset="0"/>
              </a:rPr>
              <a:t>2.08%</a:t>
            </a:r>
            <a:endParaRPr lang="en-US" sz="1500" baseline="30000" dirty="0">
              <a:solidFill>
                <a:srgbClr val="FFFFFF"/>
              </a:solidFill>
              <a:latin typeface="Century Gothic" panose="020B0502020202020204" pitchFamily="34" charset="0"/>
            </a:endParaRPr>
          </a:p>
          <a:p>
            <a:pPr algn="ctr"/>
            <a:endParaRPr lang="en-US" sz="1031" baseline="30000" dirty="0">
              <a:solidFill>
                <a:prstClr val="white"/>
              </a:solidFill>
              <a:latin typeface="Century Gothic" panose="020B0502020202020204" pitchFamily="34" charset="0"/>
            </a:endParaRPr>
          </a:p>
        </p:txBody>
      </p:sp>
      <p:sp>
        <p:nvSpPr>
          <p:cNvPr id="36" name="Freeform 35"/>
          <p:cNvSpPr/>
          <p:nvPr/>
        </p:nvSpPr>
        <p:spPr>
          <a:xfrm>
            <a:off x="3747229" y="3133337"/>
            <a:ext cx="681897" cy="867163"/>
          </a:xfrm>
          <a:custGeom>
            <a:avLst/>
            <a:gdLst>
              <a:gd name="connsiteX0" fmla="*/ 720181 w 1440362"/>
              <a:gd name="connsiteY0" fmla="*/ 0 h 1714103"/>
              <a:gd name="connsiteX1" fmla="*/ 1440362 w 1440362"/>
              <a:gd name="connsiteY1" fmla="*/ 720181 h 1714103"/>
              <a:gd name="connsiteX2" fmla="*/ 865323 w 1440362"/>
              <a:gd name="connsiteY2" fmla="*/ 1425731 h 1714103"/>
              <a:gd name="connsiteX3" fmla="*/ 836137 w 1440362"/>
              <a:gd name="connsiteY3" fmla="*/ 1428673 h 1714103"/>
              <a:gd name="connsiteX4" fmla="*/ 720181 w 1440362"/>
              <a:gd name="connsiteY4" fmla="*/ 1714103 h 1714103"/>
              <a:gd name="connsiteX5" fmla="*/ 604225 w 1440362"/>
              <a:gd name="connsiteY5" fmla="*/ 1428673 h 1714103"/>
              <a:gd name="connsiteX6" fmla="*/ 575040 w 1440362"/>
              <a:gd name="connsiteY6" fmla="*/ 1425731 h 1714103"/>
              <a:gd name="connsiteX7" fmla="*/ 0 w 1440362"/>
              <a:gd name="connsiteY7" fmla="*/ 720181 h 1714103"/>
              <a:gd name="connsiteX8" fmla="*/ 720181 w 1440362"/>
              <a:gd name="connsiteY8" fmla="*/ 0 h 171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362" h="1714103">
                <a:moveTo>
                  <a:pt x="720181" y="0"/>
                </a:moveTo>
                <a:cubicBezTo>
                  <a:pt x="1117926" y="0"/>
                  <a:pt x="1440362" y="322436"/>
                  <a:pt x="1440362" y="720181"/>
                </a:cubicBezTo>
                <a:cubicBezTo>
                  <a:pt x="1440362" y="1068208"/>
                  <a:pt x="1193497" y="1358576"/>
                  <a:pt x="865323" y="1425731"/>
                </a:cubicBezTo>
                <a:lnTo>
                  <a:pt x="836137" y="1428673"/>
                </a:lnTo>
                <a:lnTo>
                  <a:pt x="720181" y="1714103"/>
                </a:lnTo>
                <a:lnTo>
                  <a:pt x="604225" y="1428673"/>
                </a:lnTo>
                <a:lnTo>
                  <a:pt x="575040" y="1425731"/>
                </a:lnTo>
                <a:cubicBezTo>
                  <a:pt x="246865" y="1358576"/>
                  <a:pt x="0" y="1068208"/>
                  <a:pt x="0" y="720181"/>
                </a:cubicBezTo>
                <a:cubicBezTo>
                  <a:pt x="0" y="322436"/>
                  <a:pt x="322436" y="0"/>
                  <a:pt x="720181" y="0"/>
                </a:cubicBezTo>
                <a:close/>
              </a:path>
            </a:pathLst>
          </a:cu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bIns="300038" rtlCol="0" anchor="ctr">
            <a:noAutofit/>
          </a:bodyPr>
          <a:lstStyle/>
          <a:p>
            <a:pPr algn="ctr"/>
            <a:r>
              <a:rPr lang="en-US" sz="1500" dirty="0">
                <a:solidFill>
                  <a:srgbClr val="FFFFFF"/>
                </a:solidFill>
                <a:latin typeface="Century Gothic" panose="020B0502020202020204" pitchFamily="34" charset="0"/>
              </a:rPr>
              <a:t>0.39</a:t>
            </a:r>
            <a:r>
              <a:rPr lang="en-US" sz="1500" baseline="30000" dirty="0">
                <a:solidFill>
                  <a:srgbClr val="FFFFFF"/>
                </a:solidFill>
                <a:latin typeface="Century Gothic" panose="020B0502020202020204" pitchFamily="34" charset="0"/>
              </a:rPr>
              <a:t>%</a:t>
            </a:r>
          </a:p>
        </p:txBody>
      </p:sp>
      <p:sp>
        <p:nvSpPr>
          <p:cNvPr id="38" name="Freeform 37"/>
          <p:cNvSpPr/>
          <p:nvPr/>
        </p:nvSpPr>
        <p:spPr>
          <a:xfrm>
            <a:off x="6119343" y="3115973"/>
            <a:ext cx="749968" cy="870645"/>
          </a:xfrm>
          <a:custGeom>
            <a:avLst/>
            <a:gdLst>
              <a:gd name="connsiteX0" fmla="*/ 594167 w 1188334"/>
              <a:gd name="connsiteY0" fmla="*/ 0 h 1462076"/>
              <a:gd name="connsiteX1" fmla="*/ 1188334 w 1188334"/>
              <a:gd name="connsiteY1" fmla="*/ 594167 h 1462076"/>
              <a:gd name="connsiteX2" fmla="*/ 713912 w 1188334"/>
              <a:gd name="connsiteY2" fmla="*/ 1176263 h 1462076"/>
              <a:gd name="connsiteX3" fmla="*/ 710123 w 1188334"/>
              <a:gd name="connsiteY3" fmla="*/ 1176645 h 1462076"/>
              <a:gd name="connsiteX4" fmla="*/ 594166 w 1188334"/>
              <a:gd name="connsiteY4" fmla="*/ 1462076 h 1462076"/>
              <a:gd name="connsiteX5" fmla="*/ 478210 w 1188334"/>
              <a:gd name="connsiteY5" fmla="*/ 1176645 h 1462076"/>
              <a:gd name="connsiteX6" fmla="*/ 474422 w 1188334"/>
              <a:gd name="connsiteY6" fmla="*/ 1176263 h 1462076"/>
              <a:gd name="connsiteX7" fmla="*/ 0 w 1188334"/>
              <a:gd name="connsiteY7" fmla="*/ 594167 h 1462076"/>
              <a:gd name="connsiteX8" fmla="*/ 594167 w 1188334"/>
              <a:gd name="connsiteY8" fmla="*/ 0 h 146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334" h="1462076">
                <a:moveTo>
                  <a:pt x="594167" y="0"/>
                </a:moveTo>
                <a:cubicBezTo>
                  <a:pt x="922316" y="0"/>
                  <a:pt x="1188334" y="266018"/>
                  <a:pt x="1188334" y="594167"/>
                </a:cubicBezTo>
                <a:cubicBezTo>
                  <a:pt x="1188334" y="881298"/>
                  <a:pt x="984664" y="1120859"/>
                  <a:pt x="713912" y="1176263"/>
                </a:cubicBezTo>
                <a:lnTo>
                  <a:pt x="710123" y="1176645"/>
                </a:lnTo>
                <a:lnTo>
                  <a:pt x="594166" y="1462076"/>
                </a:lnTo>
                <a:lnTo>
                  <a:pt x="478210" y="1176645"/>
                </a:lnTo>
                <a:lnTo>
                  <a:pt x="474422" y="1176263"/>
                </a:lnTo>
                <a:cubicBezTo>
                  <a:pt x="203670" y="1120859"/>
                  <a:pt x="0" y="881298"/>
                  <a:pt x="0" y="594167"/>
                </a:cubicBezTo>
                <a:cubicBezTo>
                  <a:pt x="0" y="266018"/>
                  <a:pt x="266018" y="0"/>
                  <a:pt x="594167" y="0"/>
                </a:cubicBezTo>
                <a:close/>
              </a:path>
            </a:pathLst>
          </a:custGeom>
          <a:solidFill>
            <a:srgbClr val="742542"/>
          </a:solidFill>
          <a:ln>
            <a:noFill/>
          </a:ln>
          <a:effectLst/>
        </p:spPr>
        <p:style>
          <a:lnRef idx="1">
            <a:schemeClr val="accent1"/>
          </a:lnRef>
          <a:fillRef idx="3">
            <a:schemeClr val="accent1"/>
          </a:fillRef>
          <a:effectRef idx="2">
            <a:schemeClr val="accent1"/>
          </a:effectRef>
          <a:fontRef idx="minor">
            <a:schemeClr val="lt1"/>
          </a:fontRef>
        </p:style>
        <p:txBody>
          <a:bodyPr wrap="square" bIns="300038" rtlCol="0" anchor="ctr">
            <a:noAutofit/>
          </a:bodyPr>
          <a:lstStyle/>
          <a:p>
            <a:pPr algn="ctr"/>
            <a:endParaRPr lang="en-US" sz="375" dirty="0">
              <a:solidFill>
                <a:srgbClr val="FFFFFF"/>
              </a:solidFill>
              <a:latin typeface="Century Gothic" panose="020B0502020202020204" pitchFamily="34" charset="0"/>
            </a:endParaRPr>
          </a:p>
          <a:p>
            <a:pPr algn="ctr"/>
            <a:endParaRPr lang="en-US" sz="1500" dirty="0">
              <a:solidFill>
                <a:srgbClr val="FFFFFF"/>
              </a:solidFill>
              <a:latin typeface="Century Gothic" panose="020B0502020202020204" pitchFamily="34" charset="0"/>
            </a:endParaRPr>
          </a:p>
          <a:p>
            <a:pPr algn="ctr"/>
            <a:r>
              <a:rPr lang="en-US" sz="1500" dirty="0">
                <a:solidFill>
                  <a:srgbClr val="FFFFFF"/>
                </a:solidFill>
                <a:latin typeface="Century Gothic" panose="020B0502020202020204" pitchFamily="34" charset="0"/>
              </a:rPr>
              <a:t>0.37</a:t>
            </a:r>
            <a:r>
              <a:rPr lang="en-US" sz="1313" baseline="30000" dirty="0">
                <a:solidFill>
                  <a:srgbClr val="FFFFFF"/>
                </a:solidFill>
                <a:latin typeface="Century Gothic" panose="020B0502020202020204" pitchFamily="34" charset="0"/>
              </a:rPr>
              <a:t>%</a:t>
            </a:r>
          </a:p>
          <a:p>
            <a:pPr algn="ctr"/>
            <a:endParaRPr lang="en-US" sz="1500" baseline="30000" dirty="0">
              <a:solidFill>
                <a:srgbClr val="FFFFFF"/>
              </a:solidFill>
              <a:latin typeface="Century Gothic" panose="020B0502020202020204" pitchFamily="34" charset="0"/>
            </a:endParaRPr>
          </a:p>
        </p:txBody>
      </p:sp>
      <p:sp>
        <p:nvSpPr>
          <p:cNvPr id="39" name="Freeform 38"/>
          <p:cNvSpPr/>
          <p:nvPr/>
        </p:nvSpPr>
        <p:spPr>
          <a:xfrm>
            <a:off x="7263581" y="3229062"/>
            <a:ext cx="656768" cy="757556"/>
          </a:xfrm>
          <a:custGeom>
            <a:avLst/>
            <a:gdLst>
              <a:gd name="connsiteX0" fmla="*/ 594167 w 1188334"/>
              <a:gd name="connsiteY0" fmla="*/ 0 h 1462076"/>
              <a:gd name="connsiteX1" fmla="*/ 1188334 w 1188334"/>
              <a:gd name="connsiteY1" fmla="*/ 594167 h 1462076"/>
              <a:gd name="connsiteX2" fmla="*/ 713912 w 1188334"/>
              <a:gd name="connsiteY2" fmla="*/ 1176263 h 1462076"/>
              <a:gd name="connsiteX3" fmla="*/ 710123 w 1188334"/>
              <a:gd name="connsiteY3" fmla="*/ 1176645 h 1462076"/>
              <a:gd name="connsiteX4" fmla="*/ 594166 w 1188334"/>
              <a:gd name="connsiteY4" fmla="*/ 1462076 h 1462076"/>
              <a:gd name="connsiteX5" fmla="*/ 478210 w 1188334"/>
              <a:gd name="connsiteY5" fmla="*/ 1176645 h 1462076"/>
              <a:gd name="connsiteX6" fmla="*/ 474422 w 1188334"/>
              <a:gd name="connsiteY6" fmla="*/ 1176263 h 1462076"/>
              <a:gd name="connsiteX7" fmla="*/ 0 w 1188334"/>
              <a:gd name="connsiteY7" fmla="*/ 594167 h 1462076"/>
              <a:gd name="connsiteX8" fmla="*/ 594167 w 1188334"/>
              <a:gd name="connsiteY8" fmla="*/ 0 h 146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334" h="1462076">
                <a:moveTo>
                  <a:pt x="594167" y="0"/>
                </a:moveTo>
                <a:cubicBezTo>
                  <a:pt x="922316" y="0"/>
                  <a:pt x="1188334" y="266018"/>
                  <a:pt x="1188334" y="594167"/>
                </a:cubicBezTo>
                <a:cubicBezTo>
                  <a:pt x="1188334" y="881298"/>
                  <a:pt x="984664" y="1120859"/>
                  <a:pt x="713912" y="1176263"/>
                </a:cubicBezTo>
                <a:lnTo>
                  <a:pt x="710123" y="1176645"/>
                </a:lnTo>
                <a:lnTo>
                  <a:pt x="594166" y="1462076"/>
                </a:lnTo>
                <a:lnTo>
                  <a:pt x="478210" y="1176645"/>
                </a:lnTo>
                <a:lnTo>
                  <a:pt x="474422" y="1176263"/>
                </a:lnTo>
                <a:cubicBezTo>
                  <a:pt x="203670" y="1120859"/>
                  <a:pt x="0" y="881298"/>
                  <a:pt x="0" y="594167"/>
                </a:cubicBezTo>
                <a:cubicBezTo>
                  <a:pt x="0" y="266018"/>
                  <a:pt x="266018" y="0"/>
                  <a:pt x="594167" y="0"/>
                </a:cubicBezTo>
                <a:close/>
              </a:path>
            </a:pathLst>
          </a:custGeom>
          <a:solidFill>
            <a:srgbClr val="742542"/>
          </a:solidFill>
          <a:ln>
            <a:noFill/>
          </a:ln>
          <a:effectLst/>
        </p:spPr>
        <p:style>
          <a:lnRef idx="1">
            <a:schemeClr val="accent1"/>
          </a:lnRef>
          <a:fillRef idx="3">
            <a:schemeClr val="accent1"/>
          </a:fillRef>
          <a:effectRef idx="2">
            <a:schemeClr val="accent1"/>
          </a:effectRef>
          <a:fontRef idx="minor">
            <a:schemeClr val="lt1"/>
          </a:fontRef>
        </p:style>
        <p:txBody>
          <a:bodyPr wrap="square" bIns="214313" rtlCol="0" anchor="ctr">
            <a:noAutofit/>
          </a:bodyPr>
          <a:lstStyle/>
          <a:p>
            <a:pPr algn="ctr"/>
            <a:endParaRPr lang="en-US" sz="1500" dirty="0">
              <a:solidFill>
                <a:srgbClr val="FFFFFF"/>
              </a:solidFill>
              <a:latin typeface="Century Gothic" panose="020B0502020202020204" pitchFamily="34" charset="0"/>
            </a:endParaRPr>
          </a:p>
          <a:p>
            <a:pPr algn="ctr"/>
            <a:r>
              <a:rPr lang="en-US" sz="1500" dirty="0">
                <a:solidFill>
                  <a:srgbClr val="FFFFFF"/>
                </a:solidFill>
                <a:latin typeface="Century Gothic" panose="020B0502020202020204" pitchFamily="34" charset="0"/>
              </a:rPr>
              <a:t>0.18</a:t>
            </a:r>
            <a:r>
              <a:rPr lang="en-US" sz="1313" baseline="30000" dirty="0">
                <a:solidFill>
                  <a:srgbClr val="FFFFFF"/>
                </a:solidFill>
                <a:latin typeface="Century Gothic" panose="020B0502020202020204" pitchFamily="34" charset="0"/>
              </a:rPr>
              <a:t>%</a:t>
            </a:r>
          </a:p>
          <a:p>
            <a:pPr algn="ctr"/>
            <a:endParaRPr lang="en-US" sz="1031" dirty="0">
              <a:solidFill>
                <a:prstClr val="white"/>
              </a:solidFill>
              <a:latin typeface="Century Gothic" panose="020B0502020202020204" pitchFamily="34" charset="0"/>
            </a:endParaRPr>
          </a:p>
          <a:p>
            <a:pPr algn="ctr"/>
            <a:endParaRPr lang="en-US" sz="1500" baseline="30000" dirty="0">
              <a:solidFill>
                <a:srgbClr val="FFFFFF"/>
              </a:solidFill>
              <a:latin typeface="Century Gothic" panose="020B0502020202020204" pitchFamily="34" charset="0"/>
            </a:endParaRPr>
          </a:p>
        </p:txBody>
      </p:sp>
      <p:sp>
        <p:nvSpPr>
          <p:cNvPr id="46" name="Title 1"/>
          <p:cNvSpPr txBox="1">
            <a:spLocks/>
          </p:cNvSpPr>
          <p:nvPr/>
        </p:nvSpPr>
        <p:spPr>
          <a:xfrm>
            <a:off x="662682" y="1429314"/>
            <a:ext cx="7811492" cy="999561"/>
          </a:xfrm>
          <a:prstGeom prst="rect">
            <a:avLst/>
          </a:prstGeom>
        </p:spPr>
        <p:txBody>
          <a:bodyPr vert="horz" lIns="85725" tIns="42863" rIns="85725" bIns="42863" rtlCol="0" anchor="t">
            <a:normAutofit lnSpcReduction="10000"/>
          </a:bodyPr>
          <a:lstStyle>
            <a:lvl1pPr algn="l" defTabSz="914400" rtl="0" eaLnBrk="1" latinLnBrk="0" hangingPunct="1">
              <a:lnSpc>
                <a:spcPct val="90000"/>
              </a:lnSpc>
              <a:spcBef>
                <a:spcPct val="0"/>
              </a:spcBef>
              <a:buNone/>
              <a:defRPr sz="4000" kern="1200">
                <a:solidFill>
                  <a:srgbClr val="1E1D4E"/>
                </a:solidFill>
                <a:latin typeface="Segoe UI Light" panose="020B0502040204020203" pitchFamily="34" charset="0"/>
                <a:ea typeface="+mj-ea"/>
                <a:cs typeface="+mj-cs"/>
              </a:defRPr>
            </a:lvl1pPr>
          </a:lstStyle>
          <a:p>
            <a:r>
              <a:rPr lang="en-US" sz="3750" dirty="0">
                <a:solidFill>
                  <a:srgbClr val="4472C4"/>
                </a:solidFill>
                <a:latin typeface="Century Gothic" panose="020B0502020202020204" pitchFamily="34" charset="0"/>
              </a:rPr>
              <a:t>IMpb Validation Criteria:</a:t>
            </a:r>
          </a:p>
          <a:p>
            <a:r>
              <a:rPr lang="en-US" sz="1688" dirty="0">
                <a:latin typeface="Century Gothic" panose="020B0502020202020204" pitchFamily="34" charset="0"/>
              </a:rPr>
              <a:t>October 2017</a:t>
            </a:r>
            <a:endParaRPr lang="en-US" sz="1688" dirty="0">
              <a:solidFill>
                <a:srgbClr val="FF0000"/>
              </a:solidFill>
              <a:latin typeface="Century Gothic" panose="020B0502020202020204" pitchFamily="34" charset="0"/>
            </a:endParaRPr>
          </a:p>
          <a:p>
            <a:r>
              <a:rPr lang="en-US" sz="1313" dirty="0">
                <a:solidFill>
                  <a:srgbClr val="FF0000"/>
                </a:solidFill>
                <a:latin typeface="Century Gothic" panose="020B0502020202020204" pitchFamily="34" charset="0"/>
              </a:rPr>
              <a:t> </a:t>
            </a:r>
            <a:endParaRPr lang="en-US" sz="984" dirty="0">
              <a:solidFill>
                <a:srgbClr val="FF0000"/>
              </a:solidFill>
              <a:latin typeface="Century Gothic" panose="020B0502020202020204" pitchFamily="34" charset="0"/>
            </a:endParaRPr>
          </a:p>
          <a:p>
            <a:endParaRPr lang="en-US" sz="3750" dirty="0">
              <a:latin typeface="Century Gothic" panose="020B0502020202020204" pitchFamily="34" charset="0"/>
            </a:endParaRPr>
          </a:p>
        </p:txBody>
      </p:sp>
      <p:cxnSp>
        <p:nvCxnSpPr>
          <p:cNvPr id="49" name="Straight Connector 48"/>
          <p:cNvCxnSpPr>
            <a:stCxn id="33" idx="2"/>
          </p:cNvCxnSpPr>
          <p:nvPr/>
        </p:nvCxnSpPr>
        <p:spPr>
          <a:xfrm flipH="1">
            <a:off x="259411" y="4032226"/>
            <a:ext cx="59783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56" idx="6"/>
            <a:endCxn id="35" idx="6"/>
          </p:cNvCxnSpPr>
          <p:nvPr/>
        </p:nvCxnSpPr>
        <p:spPr>
          <a:xfrm flipH="1">
            <a:off x="2214562" y="4032226"/>
            <a:ext cx="192881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2117279" y="3986624"/>
            <a:ext cx="97285" cy="91205"/>
          </a:xfrm>
          <a:prstGeom prst="ellipse">
            <a:avLst/>
          </a:prstGeom>
          <a:solidFill>
            <a:schemeClr val="bg1"/>
          </a:solid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88" dirty="0">
              <a:solidFill>
                <a:prstClr val="white"/>
              </a:solidFill>
              <a:latin typeface="Century Gothic" panose="020B0502020202020204" pitchFamily="34" charset="0"/>
            </a:endParaRPr>
          </a:p>
        </p:txBody>
      </p:sp>
      <p:sp>
        <p:nvSpPr>
          <p:cNvPr id="56" name="Oval 55"/>
          <p:cNvSpPr/>
          <p:nvPr/>
        </p:nvSpPr>
        <p:spPr>
          <a:xfrm>
            <a:off x="4046091" y="3986624"/>
            <a:ext cx="97285" cy="91205"/>
          </a:xfrm>
          <a:prstGeom prst="ellipse">
            <a:avLst/>
          </a:prstGeom>
          <a:solidFill>
            <a:schemeClr val="bg1"/>
          </a:solid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88" dirty="0">
              <a:solidFill>
                <a:prstClr val="white"/>
              </a:solidFill>
              <a:latin typeface="Century Gothic" panose="020B0502020202020204" pitchFamily="34" charset="0"/>
            </a:endParaRPr>
          </a:p>
        </p:txBody>
      </p:sp>
      <p:cxnSp>
        <p:nvCxnSpPr>
          <p:cNvPr id="59" name="Straight Connector 58"/>
          <p:cNvCxnSpPr>
            <a:stCxn id="60" idx="2"/>
            <a:endCxn id="67" idx="6"/>
          </p:cNvCxnSpPr>
          <p:nvPr/>
        </p:nvCxnSpPr>
        <p:spPr>
          <a:xfrm flipH="1">
            <a:off x="6542966" y="4032221"/>
            <a:ext cx="1000352" cy="0"/>
          </a:xfrm>
          <a:prstGeom prst="line">
            <a:avLst/>
          </a:prstGeom>
          <a:ln>
            <a:solidFill>
              <a:srgbClr val="742542"/>
            </a:solidFill>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4903347" y="3986624"/>
            <a:ext cx="97285" cy="91205"/>
          </a:xfrm>
          <a:prstGeom prst="ellipse">
            <a:avLst/>
          </a:prstGeom>
          <a:solidFill>
            <a:schemeClr val="bg1"/>
          </a:solid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88" dirty="0">
              <a:solidFill>
                <a:prstClr val="white"/>
              </a:solidFill>
              <a:latin typeface="Century Gothic" panose="020B0502020202020204" pitchFamily="34" charset="0"/>
            </a:endParaRPr>
          </a:p>
        </p:txBody>
      </p:sp>
      <p:sp>
        <p:nvSpPr>
          <p:cNvPr id="60" name="Oval 59"/>
          <p:cNvSpPr/>
          <p:nvPr/>
        </p:nvSpPr>
        <p:spPr>
          <a:xfrm>
            <a:off x="7543327" y="3986624"/>
            <a:ext cx="97285" cy="91205"/>
          </a:xfrm>
          <a:prstGeom prst="ellipse">
            <a:avLst/>
          </a:prstGeom>
          <a:solidFill>
            <a:schemeClr val="bg1"/>
          </a:solidFill>
          <a:ln w="38100">
            <a:solidFill>
              <a:srgbClr val="74254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88" dirty="0">
              <a:solidFill>
                <a:prstClr val="white"/>
              </a:solidFill>
              <a:latin typeface="Century Gothic" panose="020B0502020202020204" pitchFamily="34" charset="0"/>
            </a:endParaRPr>
          </a:p>
        </p:txBody>
      </p:sp>
      <p:sp>
        <p:nvSpPr>
          <p:cNvPr id="65" name="Freeform 64"/>
          <p:cNvSpPr/>
          <p:nvPr/>
        </p:nvSpPr>
        <p:spPr>
          <a:xfrm>
            <a:off x="4633546" y="3206054"/>
            <a:ext cx="631011" cy="770318"/>
          </a:xfrm>
          <a:custGeom>
            <a:avLst/>
            <a:gdLst>
              <a:gd name="connsiteX0" fmla="*/ 594167 w 1188334"/>
              <a:gd name="connsiteY0" fmla="*/ 0 h 1462076"/>
              <a:gd name="connsiteX1" fmla="*/ 1188334 w 1188334"/>
              <a:gd name="connsiteY1" fmla="*/ 594167 h 1462076"/>
              <a:gd name="connsiteX2" fmla="*/ 713912 w 1188334"/>
              <a:gd name="connsiteY2" fmla="*/ 1176263 h 1462076"/>
              <a:gd name="connsiteX3" fmla="*/ 710123 w 1188334"/>
              <a:gd name="connsiteY3" fmla="*/ 1176645 h 1462076"/>
              <a:gd name="connsiteX4" fmla="*/ 594166 w 1188334"/>
              <a:gd name="connsiteY4" fmla="*/ 1462076 h 1462076"/>
              <a:gd name="connsiteX5" fmla="*/ 478210 w 1188334"/>
              <a:gd name="connsiteY5" fmla="*/ 1176645 h 1462076"/>
              <a:gd name="connsiteX6" fmla="*/ 474422 w 1188334"/>
              <a:gd name="connsiteY6" fmla="*/ 1176263 h 1462076"/>
              <a:gd name="connsiteX7" fmla="*/ 0 w 1188334"/>
              <a:gd name="connsiteY7" fmla="*/ 594167 h 1462076"/>
              <a:gd name="connsiteX8" fmla="*/ 594167 w 1188334"/>
              <a:gd name="connsiteY8" fmla="*/ 0 h 146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334" h="1462076">
                <a:moveTo>
                  <a:pt x="594167" y="0"/>
                </a:moveTo>
                <a:cubicBezTo>
                  <a:pt x="922316" y="0"/>
                  <a:pt x="1188334" y="266018"/>
                  <a:pt x="1188334" y="594167"/>
                </a:cubicBezTo>
                <a:cubicBezTo>
                  <a:pt x="1188334" y="881298"/>
                  <a:pt x="984664" y="1120859"/>
                  <a:pt x="713912" y="1176263"/>
                </a:cubicBezTo>
                <a:lnTo>
                  <a:pt x="710123" y="1176645"/>
                </a:lnTo>
                <a:lnTo>
                  <a:pt x="594166" y="1462076"/>
                </a:lnTo>
                <a:lnTo>
                  <a:pt x="478210" y="1176645"/>
                </a:lnTo>
                <a:lnTo>
                  <a:pt x="474422" y="1176263"/>
                </a:lnTo>
                <a:cubicBezTo>
                  <a:pt x="203670" y="1120859"/>
                  <a:pt x="0" y="881298"/>
                  <a:pt x="0" y="594167"/>
                </a:cubicBezTo>
                <a:cubicBezTo>
                  <a:pt x="0" y="266018"/>
                  <a:pt x="266018" y="0"/>
                  <a:pt x="594167" y="0"/>
                </a:cubicBezTo>
                <a:close/>
              </a:path>
            </a:pathLst>
          </a:cu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bIns="214313" rtlCol="0" anchor="ctr">
            <a:noAutofit/>
          </a:bodyPr>
          <a:lstStyle/>
          <a:p>
            <a:pPr algn="ctr"/>
            <a:endParaRPr lang="en-US" sz="1313" dirty="0">
              <a:solidFill>
                <a:srgbClr val="FFFFFF"/>
              </a:solidFill>
              <a:latin typeface="Century Gothic" panose="020B0502020202020204" pitchFamily="34" charset="0"/>
            </a:endParaRPr>
          </a:p>
          <a:p>
            <a:pPr algn="ctr"/>
            <a:r>
              <a:rPr lang="en-US" sz="1313" dirty="0">
                <a:solidFill>
                  <a:srgbClr val="FFFFFF"/>
                </a:solidFill>
                <a:latin typeface="Century Gothic" panose="020B0502020202020204" pitchFamily="34" charset="0"/>
              </a:rPr>
              <a:t>0.13</a:t>
            </a:r>
            <a:r>
              <a:rPr lang="en-US" sz="1125" baseline="30000" dirty="0">
                <a:solidFill>
                  <a:srgbClr val="FFFFFF"/>
                </a:solidFill>
                <a:latin typeface="Century Gothic" panose="020B0502020202020204" pitchFamily="34" charset="0"/>
              </a:rPr>
              <a:t>%</a:t>
            </a:r>
            <a:endParaRPr lang="en-US" sz="984" dirty="0">
              <a:solidFill>
                <a:prstClr val="white"/>
              </a:solidFill>
              <a:latin typeface="Century Gothic" panose="020B0502020202020204" pitchFamily="34" charset="0"/>
            </a:endParaRPr>
          </a:p>
          <a:p>
            <a:pPr algn="ctr"/>
            <a:endParaRPr lang="en-US" sz="984" dirty="0">
              <a:solidFill>
                <a:prstClr val="white"/>
              </a:solidFill>
              <a:latin typeface="Century Gothic" panose="020B0502020202020204" pitchFamily="34" charset="0"/>
            </a:endParaRPr>
          </a:p>
          <a:p>
            <a:pPr algn="ctr"/>
            <a:endParaRPr lang="en-US" sz="1313" baseline="30000" dirty="0">
              <a:solidFill>
                <a:srgbClr val="FFFFFF"/>
              </a:solidFill>
              <a:latin typeface="Century Gothic" panose="020B0502020202020204" pitchFamily="34" charset="0"/>
            </a:endParaRPr>
          </a:p>
        </p:txBody>
      </p:sp>
      <p:cxnSp>
        <p:nvCxnSpPr>
          <p:cNvPr id="66" name="Straight Connector 65"/>
          <p:cNvCxnSpPr>
            <a:stCxn id="57" idx="2"/>
            <a:endCxn id="56" idx="6"/>
          </p:cNvCxnSpPr>
          <p:nvPr/>
        </p:nvCxnSpPr>
        <p:spPr>
          <a:xfrm flipH="1">
            <a:off x="4143377" y="4032226"/>
            <a:ext cx="75997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6445686" y="3986624"/>
            <a:ext cx="97285" cy="91205"/>
          </a:xfrm>
          <a:prstGeom prst="ellipse">
            <a:avLst/>
          </a:prstGeom>
          <a:solidFill>
            <a:schemeClr val="bg1"/>
          </a:solidFill>
          <a:ln w="38100">
            <a:solidFill>
              <a:srgbClr val="74254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88" dirty="0">
              <a:solidFill>
                <a:prstClr val="white"/>
              </a:solidFill>
              <a:latin typeface="Century Gothic" panose="020B0502020202020204" pitchFamily="34" charset="0"/>
            </a:endParaRPr>
          </a:p>
        </p:txBody>
      </p:sp>
      <p:cxnSp>
        <p:nvCxnSpPr>
          <p:cNvPr id="77" name="Elbow Connector 76"/>
          <p:cNvCxnSpPr>
            <a:stCxn id="38" idx="0"/>
          </p:cNvCxnSpPr>
          <p:nvPr/>
        </p:nvCxnSpPr>
        <p:spPr>
          <a:xfrm flipV="1">
            <a:off x="6494327" y="2689056"/>
            <a:ext cx="863736" cy="426917"/>
          </a:xfrm>
          <a:prstGeom prst="bentConnector3">
            <a:avLst>
              <a:gd name="adj1" fmla="val -3008"/>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6992164" y="2452149"/>
            <a:ext cx="1651774" cy="553998"/>
          </a:xfrm>
          <a:prstGeom prst="rect">
            <a:avLst/>
          </a:prstGeom>
          <a:noFill/>
        </p:spPr>
        <p:txBody>
          <a:bodyPr wrap="square" rtlCol="0">
            <a:spAutoFit/>
          </a:bodyPr>
          <a:lstStyle/>
          <a:p>
            <a:pPr algn="ctr"/>
            <a:r>
              <a:rPr lang="en-US" sz="1500" dirty="0">
                <a:solidFill>
                  <a:srgbClr val="4B4D7C">
                    <a:lumMod val="75000"/>
                  </a:srgbClr>
                </a:solidFill>
                <a:latin typeface="Century Gothic" panose="020B0502020202020204" pitchFamily="34" charset="0"/>
              </a:rPr>
              <a:t>% of Total Manifest* </a:t>
            </a:r>
          </a:p>
        </p:txBody>
      </p:sp>
      <p:sp>
        <p:nvSpPr>
          <p:cNvPr id="10" name="TextBox 9"/>
          <p:cNvSpPr txBox="1"/>
          <p:nvPr/>
        </p:nvSpPr>
        <p:spPr>
          <a:xfrm>
            <a:off x="1547581" y="4356009"/>
            <a:ext cx="1154280" cy="741870"/>
          </a:xfrm>
          <a:prstGeom prst="rect">
            <a:avLst/>
          </a:prstGeom>
          <a:noFill/>
        </p:spPr>
        <p:txBody>
          <a:bodyPr wrap="square" rtlCol="0">
            <a:spAutoFit/>
          </a:bodyPr>
          <a:lstStyle/>
          <a:p>
            <a:pPr algn="ctr"/>
            <a:r>
              <a:rPr lang="en-US" sz="844" dirty="0">
                <a:solidFill>
                  <a:srgbClr val="1E1D4E"/>
                </a:solidFill>
                <a:latin typeface="Century Gothic" panose="020B0502020202020204" pitchFamily="34" charset="0"/>
              </a:rPr>
              <a:t>ENTRY FACILITY MISMATCH - ENTRY FACILITY DOES NOT MATCH MANIFEST FILE </a:t>
            </a:r>
          </a:p>
        </p:txBody>
      </p:sp>
      <p:sp>
        <p:nvSpPr>
          <p:cNvPr id="43" name="TextBox 42"/>
          <p:cNvSpPr txBox="1"/>
          <p:nvPr/>
        </p:nvSpPr>
        <p:spPr>
          <a:xfrm>
            <a:off x="4514673" y="4357689"/>
            <a:ext cx="1014233" cy="482055"/>
          </a:xfrm>
          <a:prstGeom prst="rect">
            <a:avLst/>
          </a:prstGeom>
          <a:noFill/>
        </p:spPr>
        <p:txBody>
          <a:bodyPr wrap="square" rtlCol="0">
            <a:spAutoFit/>
          </a:bodyPr>
          <a:lstStyle/>
          <a:p>
            <a:pPr algn="ctr"/>
            <a:r>
              <a:rPr lang="en-US" sz="844" dirty="0">
                <a:solidFill>
                  <a:srgbClr val="1E1D4E"/>
                </a:solidFill>
                <a:latin typeface="Century Gothic" panose="020B0502020202020204" pitchFamily="34" charset="0"/>
              </a:rPr>
              <a:t>INVALID PO OF ACCOUNT ZIP CODE</a:t>
            </a:r>
          </a:p>
        </p:txBody>
      </p:sp>
      <p:sp>
        <p:nvSpPr>
          <p:cNvPr id="44" name="TextBox 43"/>
          <p:cNvSpPr txBox="1"/>
          <p:nvPr/>
        </p:nvSpPr>
        <p:spPr>
          <a:xfrm>
            <a:off x="3643314" y="4357689"/>
            <a:ext cx="871358" cy="611962"/>
          </a:xfrm>
          <a:prstGeom prst="rect">
            <a:avLst/>
          </a:prstGeom>
          <a:noFill/>
        </p:spPr>
        <p:txBody>
          <a:bodyPr wrap="square" rtlCol="0">
            <a:spAutoFit/>
          </a:bodyPr>
          <a:lstStyle/>
          <a:p>
            <a:pPr algn="ctr"/>
            <a:r>
              <a:rPr lang="en-US" sz="844" dirty="0">
                <a:solidFill>
                  <a:srgbClr val="1E1D4E"/>
                </a:solidFill>
                <a:latin typeface="Century Gothic" panose="020B0502020202020204" pitchFamily="34" charset="0"/>
              </a:rPr>
              <a:t>INVALID PAYMENT ACCOUNT </a:t>
            </a:r>
          </a:p>
          <a:p>
            <a:pPr algn="ctr"/>
            <a:r>
              <a:rPr lang="en-US" sz="844" dirty="0">
                <a:solidFill>
                  <a:srgbClr val="1E1D4E"/>
                </a:solidFill>
                <a:latin typeface="Century Gothic" panose="020B0502020202020204" pitchFamily="34" charset="0"/>
              </a:rPr>
              <a:t>NUMBER</a:t>
            </a:r>
          </a:p>
        </p:txBody>
      </p:sp>
      <p:sp>
        <p:nvSpPr>
          <p:cNvPr id="45" name="TextBox 44"/>
          <p:cNvSpPr txBox="1"/>
          <p:nvPr/>
        </p:nvSpPr>
        <p:spPr>
          <a:xfrm>
            <a:off x="2763268" y="4357689"/>
            <a:ext cx="880044" cy="482055"/>
          </a:xfrm>
          <a:prstGeom prst="rect">
            <a:avLst/>
          </a:prstGeom>
          <a:noFill/>
        </p:spPr>
        <p:txBody>
          <a:bodyPr wrap="square" rtlCol="0">
            <a:spAutoFit/>
          </a:bodyPr>
          <a:lstStyle/>
          <a:p>
            <a:pPr algn="ctr"/>
            <a:r>
              <a:rPr lang="en-US" sz="844" dirty="0">
                <a:solidFill>
                  <a:srgbClr val="1E1D4E"/>
                </a:solidFill>
                <a:latin typeface="Century Gothic" panose="020B0502020202020204" pitchFamily="34" charset="0"/>
              </a:rPr>
              <a:t>INVALID  METHOD OF PAYMENT</a:t>
            </a:r>
          </a:p>
        </p:txBody>
      </p:sp>
      <p:sp>
        <p:nvSpPr>
          <p:cNvPr id="81" name="TextBox 80"/>
          <p:cNvSpPr txBox="1"/>
          <p:nvPr/>
        </p:nvSpPr>
        <p:spPr>
          <a:xfrm>
            <a:off x="5954299" y="4357688"/>
            <a:ext cx="1189451" cy="669671"/>
          </a:xfrm>
          <a:prstGeom prst="rect">
            <a:avLst/>
          </a:prstGeom>
          <a:noFill/>
        </p:spPr>
        <p:txBody>
          <a:bodyPr wrap="square" rtlCol="0">
            <a:spAutoFit/>
          </a:bodyPr>
          <a:lstStyle/>
          <a:p>
            <a:pPr algn="ctr"/>
            <a:r>
              <a:rPr lang="en-US" sz="938" dirty="0">
                <a:solidFill>
                  <a:srgbClr val="1E1D4E"/>
                </a:solidFill>
                <a:latin typeface="Century Gothic" panose="020B0502020202020204" pitchFamily="34" charset="0"/>
              </a:rPr>
              <a:t>DUPLICATE TRACKING NUMBER</a:t>
            </a:r>
          </a:p>
          <a:p>
            <a:pPr algn="ctr"/>
            <a:endParaRPr lang="en-US" sz="938" dirty="0">
              <a:solidFill>
                <a:srgbClr val="1E1D4E"/>
              </a:solidFill>
              <a:latin typeface="Century Gothic" panose="020B0502020202020204" pitchFamily="34" charset="0"/>
            </a:endParaRPr>
          </a:p>
        </p:txBody>
      </p:sp>
      <p:sp>
        <p:nvSpPr>
          <p:cNvPr id="82" name="TextBox 81"/>
          <p:cNvSpPr txBox="1"/>
          <p:nvPr/>
        </p:nvSpPr>
        <p:spPr>
          <a:xfrm>
            <a:off x="7000875" y="4357688"/>
            <a:ext cx="1124672" cy="381002"/>
          </a:xfrm>
          <a:prstGeom prst="rect">
            <a:avLst/>
          </a:prstGeom>
          <a:noFill/>
        </p:spPr>
        <p:txBody>
          <a:bodyPr wrap="square" rtlCol="0">
            <a:spAutoFit/>
          </a:bodyPr>
          <a:lstStyle/>
          <a:p>
            <a:pPr algn="ctr"/>
            <a:r>
              <a:rPr lang="en-US" sz="938" dirty="0">
                <a:solidFill>
                  <a:srgbClr val="1E1D4E"/>
                </a:solidFill>
                <a:latin typeface="Century Gothic" panose="020B0502020202020204" pitchFamily="34" charset="0"/>
              </a:rPr>
              <a:t>INVALID     MAILER ID</a:t>
            </a:r>
          </a:p>
        </p:txBody>
      </p:sp>
      <p:sp>
        <p:nvSpPr>
          <p:cNvPr id="87" name="TextBox 86"/>
          <p:cNvSpPr txBox="1"/>
          <p:nvPr/>
        </p:nvSpPr>
        <p:spPr>
          <a:xfrm>
            <a:off x="1071563" y="5381087"/>
            <a:ext cx="3423328" cy="553998"/>
          </a:xfrm>
          <a:prstGeom prst="rect">
            <a:avLst/>
          </a:prstGeom>
          <a:noFill/>
        </p:spPr>
        <p:txBody>
          <a:bodyPr wrap="square" rtlCol="0">
            <a:spAutoFit/>
          </a:bodyPr>
          <a:lstStyle/>
          <a:p>
            <a:pPr algn="ctr"/>
            <a:r>
              <a:rPr lang="en-US" sz="1500" dirty="0">
                <a:solidFill>
                  <a:srgbClr val="4B4D7C"/>
                </a:solidFill>
                <a:latin typeface="Century Gothic" panose="020B0502020202020204" pitchFamily="34" charset="0"/>
              </a:rPr>
              <a:t>MANIFEST QUALITY</a:t>
            </a:r>
          </a:p>
          <a:p>
            <a:pPr algn="ctr"/>
            <a:r>
              <a:rPr lang="en-US" sz="1500" dirty="0">
                <a:solidFill>
                  <a:srgbClr val="4B4D7C"/>
                </a:solidFill>
                <a:latin typeface="Century Gothic" panose="020B0502020202020204" pitchFamily="34" charset="0"/>
              </a:rPr>
              <a:t>NON-COMPLIANCE </a:t>
            </a:r>
          </a:p>
        </p:txBody>
      </p:sp>
      <p:sp>
        <p:nvSpPr>
          <p:cNvPr id="88" name="TextBox 87"/>
          <p:cNvSpPr txBox="1"/>
          <p:nvPr/>
        </p:nvSpPr>
        <p:spPr>
          <a:xfrm>
            <a:off x="6129503" y="5309649"/>
            <a:ext cx="2085811" cy="553998"/>
          </a:xfrm>
          <a:prstGeom prst="rect">
            <a:avLst/>
          </a:prstGeom>
          <a:noFill/>
        </p:spPr>
        <p:txBody>
          <a:bodyPr wrap="square" rtlCol="0">
            <a:spAutoFit/>
          </a:bodyPr>
          <a:lstStyle/>
          <a:p>
            <a:pPr algn="ctr"/>
            <a:r>
              <a:rPr lang="en-US" sz="1500" dirty="0">
                <a:solidFill>
                  <a:srgbClr val="742542"/>
                </a:solidFill>
                <a:latin typeface="Century Gothic" panose="020B0502020202020204" pitchFamily="34" charset="0"/>
              </a:rPr>
              <a:t>BARCODE QUALITY NON-COMPLIANCE </a:t>
            </a:r>
          </a:p>
        </p:txBody>
      </p:sp>
      <p:sp>
        <p:nvSpPr>
          <p:cNvPr id="41" name="Title 3"/>
          <p:cNvSpPr>
            <a:spLocks noGrp="1"/>
          </p:cNvSpPr>
          <p:nvPr>
            <p:ph type="title"/>
          </p:nvPr>
        </p:nvSpPr>
        <p:spPr/>
        <p:txBody>
          <a:bodyPr/>
          <a:lstStyle/>
          <a:p>
            <a:r>
              <a:rPr lang="en-US" dirty="0" smtClean="0"/>
              <a:t>IMpb Compliance Quality Metrics</a:t>
            </a:r>
            <a:br>
              <a:rPr lang="en-US" dirty="0" smtClean="0"/>
            </a:br>
            <a:r>
              <a:rPr lang="en-US" sz="1800" b="0" dirty="0">
                <a:solidFill>
                  <a:schemeClr val="bg1"/>
                </a:solidFill>
              </a:rPr>
              <a:t>Competitive Products </a:t>
            </a:r>
            <a:r>
              <a:rPr lang="en-US" sz="1800" b="0" dirty="0" smtClean="0">
                <a:solidFill>
                  <a:schemeClr val="bg1"/>
                </a:solidFill>
              </a:rPr>
              <a:t>Only</a:t>
            </a:r>
            <a:endParaRPr lang="en-US" sz="1800" b="0" dirty="0">
              <a:solidFill>
                <a:schemeClr val="bg1"/>
              </a:solidFill>
            </a:endParaRPr>
          </a:p>
        </p:txBody>
      </p:sp>
      <p:sp>
        <p:nvSpPr>
          <p:cNvPr id="47" name="Oval 46"/>
          <p:cNvSpPr/>
          <p:nvPr/>
        </p:nvSpPr>
        <p:spPr>
          <a:xfrm>
            <a:off x="3117404" y="4000501"/>
            <a:ext cx="97285" cy="91205"/>
          </a:xfrm>
          <a:prstGeom prst="ellipse">
            <a:avLst/>
          </a:prstGeom>
          <a:solidFill>
            <a:schemeClr val="bg1"/>
          </a:solid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88" dirty="0">
              <a:solidFill>
                <a:prstClr val="white"/>
              </a:solidFill>
              <a:latin typeface="Century Gothic" panose="020B0502020202020204" pitchFamily="34" charset="0"/>
            </a:endParaRPr>
          </a:p>
        </p:txBody>
      </p:sp>
      <p:sp>
        <p:nvSpPr>
          <p:cNvPr id="48" name="Freeform 47"/>
          <p:cNvSpPr/>
          <p:nvPr/>
        </p:nvSpPr>
        <p:spPr>
          <a:xfrm>
            <a:off x="2733983" y="3000377"/>
            <a:ext cx="837893" cy="989363"/>
          </a:xfrm>
          <a:custGeom>
            <a:avLst/>
            <a:gdLst>
              <a:gd name="connsiteX0" fmla="*/ 720181 w 1440362"/>
              <a:gd name="connsiteY0" fmla="*/ 0 h 1714103"/>
              <a:gd name="connsiteX1" fmla="*/ 1440362 w 1440362"/>
              <a:gd name="connsiteY1" fmla="*/ 720181 h 1714103"/>
              <a:gd name="connsiteX2" fmla="*/ 865323 w 1440362"/>
              <a:gd name="connsiteY2" fmla="*/ 1425731 h 1714103"/>
              <a:gd name="connsiteX3" fmla="*/ 836137 w 1440362"/>
              <a:gd name="connsiteY3" fmla="*/ 1428673 h 1714103"/>
              <a:gd name="connsiteX4" fmla="*/ 720181 w 1440362"/>
              <a:gd name="connsiteY4" fmla="*/ 1714103 h 1714103"/>
              <a:gd name="connsiteX5" fmla="*/ 604225 w 1440362"/>
              <a:gd name="connsiteY5" fmla="*/ 1428673 h 1714103"/>
              <a:gd name="connsiteX6" fmla="*/ 575040 w 1440362"/>
              <a:gd name="connsiteY6" fmla="*/ 1425731 h 1714103"/>
              <a:gd name="connsiteX7" fmla="*/ 0 w 1440362"/>
              <a:gd name="connsiteY7" fmla="*/ 720181 h 1714103"/>
              <a:gd name="connsiteX8" fmla="*/ 720181 w 1440362"/>
              <a:gd name="connsiteY8" fmla="*/ 0 h 171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362" h="1714103">
                <a:moveTo>
                  <a:pt x="720181" y="0"/>
                </a:moveTo>
                <a:cubicBezTo>
                  <a:pt x="1117926" y="0"/>
                  <a:pt x="1440362" y="322436"/>
                  <a:pt x="1440362" y="720181"/>
                </a:cubicBezTo>
                <a:cubicBezTo>
                  <a:pt x="1440362" y="1068208"/>
                  <a:pt x="1193497" y="1358576"/>
                  <a:pt x="865323" y="1425731"/>
                </a:cubicBezTo>
                <a:lnTo>
                  <a:pt x="836137" y="1428673"/>
                </a:lnTo>
                <a:lnTo>
                  <a:pt x="720181" y="1714103"/>
                </a:lnTo>
                <a:lnTo>
                  <a:pt x="604225" y="1428673"/>
                </a:lnTo>
                <a:lnTo>
                  <a:pt x="575040" y="1425731"/>
                </a:lnTo>
                <a:cubicBezTo>
                  <a:pt x="246865" y="1358576"/>
                  <a:pt x="0" y="1068208"/>
                  <a:pt x="0" y="720181"/>
                </a:cubicBezTo>
                <a:cubicBezTo>
                  <a:pt x="0" y="322436"/>
                  <a:pt x="322436" y="0"/>
                  <a:pt x="720181" y="0"/>
                </a:cubicBezTo>
                <a:close/>
              </a:path>
            </a:pathLst>
          </a:cu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bIns="300038" rtlCol="0" anchor="ctr">
            <a:noAutofit/>
          </a:bodyPr>
          <a:lstStyle/>
          <a:p>
            <a:pPr algn="ctr"/>
            <a:r>
              <a:rPr lang="en-US" sz="1500" dirty="0">
                <a:solidFill>
                  <a:srgbClr val="FFFFFF"/>
                </a:solidFill>
                <a:latin typeface="Century Gothic" panose="020B0502020202020204" pitchFamily="34" charset="0"/>
              </a:rPr>
              <a:t>0.47</a:t>
            </a:r>
            <a:r>
              <a:rPr lang="en-US" sz="1500" baseline="30000" dirty="0">
                <a:solidFill>
                  <a:srgbClr val="FFFFFF"/>
                </a:solidFill>
                <a:latin typeface="Century Gothic" panose="020B0502020202020204" pitchFamily="34" charset="0"/>
              </a:rPr>
              <a:t>%</a:t>
            </a:r>
          </a:p>
        </p:txBody>
      </p:sp>
      <p:sp>
        <p:nvSpPr>
          <p:cNvPr id="51" name="TextBox 50"/>
          <p:cNvSpPr txBox="1"/>
          <p:nvPr/>
        </p:nvSpPr>
        <p:spPr>
          <a:xfrm>
            <a:off x="374756" y="4375599"/>
            <a:ext cx="1154280" cy="784830"/>
          </a:xfrm>
          <a:prstGeom prst="rect">
            <a:avLst/>
          </a:prstGeom>
          <a:noFill/>
        </p:spPr>
        <p:txBody>
          <a:bodyPr wrap="square" rtlCol="0">
            <a:spAutoFit/>
          </a:bodyPr>
          <a:lstStyle/>
          <a:p>
            <a:pPr algn="ctr"/>
            <a:r>
              <a:rPr lang="en-US" sz="750" dirty="0">
                <a:solidFill>
                  <a:srgbClr val="002060"/>
                </a:solidFill>
                <a:latin typeface="Century Gothic" panose="020B0502020202020204" pitchFamily="34" charset="0"/>
              </a:rPr>
              <a:t>*</a:t>
            </a:r>
            <a:r>
              <a:rPr lang="en-US" sz="750" dirty="0">
                <a:solidFill>
                  <a:srgbClr val="1E1D4E"/>
                </a:solidFill>
                <a:latin typeface="Century Gothic" panose="020B0502020202020204" pitchFamily="34" charset="0"/>
              </a:rPr>
              <a:t> MAIL PIECE WAS UNMANIFESTED AT THE TIME OF AAU</a:t>
            </a:r>
          </a:p>
          <a:p>
            <a:pPr algn="ctr"/>
            <a:r>
              <a:rPr lang="en-US" sz="750" dirty="0">
                <a:solidFill>
                  <a:srgbClr val="1E1D4E"/>
                </a:solidFill>
                <a:latin typeface="Century Gothic" panose="020B0502020202020204" pitchFamily="34" charset="0"/>
              </a:rPr>
              <a:t>Or </a:t>
            </a:r>
          </a:p>
          <a:p>
            <a:pPr algn="ctr"/>
            <a:r>
              <a:rPr lang="en-US" sz="750" dirty="0">
                <a:solidFill>
                  <a:srgbClr val="1E1D4E"/>
                </a:solidFill>
                <a:latin typeface="Century Gothic" panose="020B0502020202020204" pitchFamily="34" charset="0"/>
              </a:rPr>
              <a:t>Piece never received a Manifest</a:t>
            </a:r>
          </a:p>
        </p:txBody>
      </p:sp>
      <p:sp>
        <p:nvSpPr>
          <p:cNvPr id="2" name="Rectangle 1"/>
          <p:cNvSpPr/>
          <p:nvPr/>
        </p:nvSpPr>
        <p:spPr>
          <a:xfrm>
            <a:off x="497242" y="4071937"/>
            <a:ext cx="774571" cy="250966"/>
          </a:xfrm>
          <a:prstGeom prst="rect">
            <a:avLst/>
          </a:prstGeom>
        </p:spPr>
        <p:txBody>
          <a:bodyPr wrap="none">
            <a:spAutoFit/>
          </a:bodyPr>
          <a:lstStyle/>
          <a:p>
            <a:r>
              <a:rPr lang="en-US" sz="1031" dirty="0">
                <a:solidFill>
                  <a:prstClr val="black"/>
                </a:solidFill>
              </a:rPr>
              <a:t>8,769,679</a:t>
            </a:r>
          </a:p>
        </p:txBody>
      </p:sp>
      <p:sp>
        <p:nvSpPr>
          <p:cNvPr id="5" name="Rectangle 4"/>
          <p:cNvSpPr/>
          <p:nvPr/>
        </p:nvSpPr>
        <p:spPr>
          <a:xfrm>
            <a:off x="1727069" y="4071937"/>
            <a:ext cx="774571" cy="250966"/>
          </a:xfrm>
          <a:prstGeom prst="rect">
            <a:avLst/>
          </a:prstGeom>
        </p:spPr>
        <p:txBody>
          <a:bodyPr wrap="none">
            <a:spAutoFit/>
          </a:bodyPr>
          <a:lstStyle/>
          <a:p>
            <a:r>
              <a:rPr lang="en-US" sz="1031" dirty="0">
                <a:solidFill>
                  <a:prstClr val="black"/>
                </a:solidFill>
              </a:rPr>
              <a:t>7,611,367</a:t>
            </a:r>
          </a:p>
        </p:txBody>
      </p:sp>
      <p:sp>
        <p:nvSpPr>
          <p:cNvPr id="7" name="Rectangle 6"/>
          <p:cNvSpPr/>
          <p:nvPr/>
        </p:nvSpPr>
        <p:spPr>
          <a:xfrm>
            <a:off x="2734554" y="4071937"/>
            <a:ext cx="774571" cy="250966"/>
          </a:xfrm>
          <a:prstGeom prst="rect">
            <a:avLst/>
          </a:prstGeom>
        </p:spPr>
        <p:txBody>
          <a:bodyPr wrap="none">
            <a:spAutoFit/>
          </a:bodyPr>
          <a:lstStyle/>
          <a:p>
            <a:r>
              <a:rPr lang="en-US" sz="1031" dirty="0">
                <a:solidFill>
                  <a:prstClr val="black"/>
                </a:solidFill>
              </a:rPr>
              <a:t>1,738,039</a:t>
            </a:r>
          </a:p>
        </p:txBody>
      </p:sp>
      <p:sp>
        <p:nvSpPr>
          <p:cNvPr id="9" name="Rectangle 8"/>
          <p:cNvSpPr/>
          <p:nvPr/>
        </p:nvSpPr>
        <p:spPr>
          <a:xfrm>
            <a:off x="3714752" y="4071937"/>
            <a:ext cx="774571" cy="250966"/>
          </a:xfrm>
          <a:prstGeom prst="rect">
            <a:avLst/>
          </a:prstGeom>
        </p:spPr>
        <p:txBody>
          <a:bodyPr wrap="none">
            <a:spAutoFit/>
          </a:bodyPr>
          <a:lstStyle/>
          <a:p>
            <a:r>
              <a:rPr lang="en-US" sz="1031" dirty="0">
                <a:solidFill>
                  <a:prstClr val="black"/>
                </a:solidFill>
              </a:rPr>
              <a:t>1,413,556</a:t>
            </a:r>
          </a:p>
        </p:txBody>
      </p:sp>
      <p:sp>
        <p:nvSpPr>
          <p:cNvPr id="12" name="Rectangle 11"/>
          <p:cNvSpPr/>
          <p:nvPr/>
        </p:nvSpPr>
        <p:spPr>
          <a:xfrm>
            <a:off x="4652196" y="4071937"/>
            <a:ext cx="700833" cy="250966"/>
          </a:xfrm>
          <a:prstGeom prst="rect">
            <a:avLst/>
          </a:prstGeom>
        </p:spPr>
        <p:txBody>
          <a:bodyPr wrap="none">
            <a:spAutoFit/>
          </a:bodyPr>
          <a:lstStyle/>
          <a:p>
            <a:r>
              <a:rPr lang="en-US" sz="1031" dirty="0">
                <a:solidFill>
                  <a:prstClr val="black"/>
                </a:solidFill>
              </a:rPr>
              <a:t>480,500 </a:t>
            </a:r>
          </a:p>
        </p:txBody>
      </p:sp>
      <p:sp>
        <p:nvSpPr>
          <p:cNvPr id="13" name="Rectangle 12"/>
          <p:cNvSpPr/>
          <p:nvPr/>
        </p:nvSpPr>
        <p:spPr>
          <a:xfrm>
            <a:off x="6142367" y="4071937"/>
            <a:ext cx="811441" cy="250966"/>
          </a:xfrm>
          <a:prstGeom prst="rect">
            <a:avLst/>
          </a:prstGeom>
        </p:spPr>
        <p:txBody>
          <a:bodyPr wrap="none">
            <a:spAutoFit/>
          </a:bodyPr>
          <a:lstStyle/>
          <a:p>
            <a:r>
              <a:rPr lang="en-US" sz="1031" dirty="0">
                <a:solidFill>
                  <a:prstClr val="black"/>
                </a:solidFill>
              </a:rPr>
              <a:t>1,367,985 </a:t>
            </a:r>
          </a:p>
        </p:txBody>
      </p:sp>
      <p:sp>
        <p:nvSpPr>
          <p:cNvPr id="14" name="Rectangle 13"/>
          <p:cNvSpPr/>
          <p:nvPr/>
        </p:nvSpPr>
        <p:spPr>
          <a:xfrm>
            <a:off x="7242477" y="4071937"/>
            <a:ext cx="700833" cy="250966"/>
          </a:xfrm>
          <a:prstGeom prst="rect">
            <a:avLst/>
          </a:prstGeom>
        </p:spPr>
        <p:txBody>
          <a:bodyPr wrap="none">
            <a:spAutoFit/>
          </a:bodyPr>
          <a:lstStyle/>
          <a:p>
            <a:r>
              <a:rPr lang="en-US" sz="1031" dirty="0">
                <a:solidFill>
                  <a:prstClr val="black"/>
                </a:solidFill>
              </a:rPr>
              <a:t>667,685 </a:t>
            </a:r>
          </a:p>
        </p:txBody>
      </p:sp>
    </p:spTree>
    <p:extLst>
      <p:ext uri="{BB962C8B-B14F-4D97-AF65-F5344CB8AC3E}">
        <p14:creationId xmlns:p14="http://schemas.microsoft.com/office/powerpoint/2010/main" val="372664893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300"/>
                                        <p:tgtEl>
                                          <p:spTgt spid="49"/>
                                        </p:tgtEl>
                                      </p:cBhvr>
                                    </p:animEffect>
                                  </p:childTnLst>
                                </p:cTn>
                              </p:par>
                            </p:childTnLst>
                          </p:cTn>
                        </p:par>
                        <p:par>
                          <p:cTn id="8" fill="hold">
                            <p:stCondLst>
                              <p:cond delay="300"/>
                            </p:stCondLst>
                            <p:childTnLst>
                              <p:par>
                                <p:cTn id="9" presetID="53" presetClass="entr" presetSubtype="16"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150" fill="hold"/>
                                        <p:tgtEl>
                                          <p:spTgt spid="31"/>
                                        </p:tgtEl>
                                        <p:attrNameLst>
                                          <p:attrName>ppt_w</p:attrName>
                                        </p:attrNameLst>
                                      </p:cBhvr>
                                      <p:tavLst>
                                        <p:tav tm="0">
                                          <p:val>
                                            <p:fltVal val="0"/>
                                          </p:val>
                                        </p:tav>
                                        <p:tav tm="100000">
                                          <p:val>
                                            <p:strVal val="#ppt_w"/>
                                          </p:val>
                                        </p:tav>
                                      </p:tavLst>
                                    </p:anim>
                                    <p:anim calcmode="lin" valueType="num">
                                      <p:cBhvr>
                                        <p:cTn id="12" dur="150" fill="hold"/>
                                        <p:tgtEl>
                                          <p:spTgt spid="31"/>
                                        </p:tgtEl>
                                        <p:attrNameLst>
                                          <p:attrName>ppt_h</p:attrName>
                                        </p:attrNameLst>
                                      </p:cBhvr>
                                      <p:tavLst>
                                        <p:tav tm="0">
                                          <p:val>
                                            <p:fltVal val="0"/>
                                          </p:val>
                                        </p:tav>
                                        <p:tav tm="100000">
                                          <p:val>
                                            <p:strVal val="#ppt_h"/>
                                          </p:val>
                                        </p:tav>
                                      </p:tavLst>
                                    </p:anim>
                                    <p:animEffect transition="in" filter="fade">
                                      <p:cBhvr>
                                        <p:cTn id="13" dur="150"/>
                                        <p:tgtEl>
                                          <p:spTgt spid="31"/>
                                        </p:tgtEl>
                                      </p:cBhvr>
                                    </p:animEffect>
                                  </p:childTnLst>
                                </p:cTn>
                              </p:par>
                              <p:par>
                                <p:cTn id="14" presetID="6" presetClass="emph" presetSubtype="0" autoRev="1" fill="hold" grpId="1" nodeType="withEffect">
                                  <p:stCondLst>
                                    <p:cond delay="0"/>
                                  </p:stCondLst>
                                  <p:childTnLst>
                                    <p:animScale>
                                      <p:cBhvr>
                                        <p:cTn id="15" dur="150" fill="hold"/>
                                        <p:tgtEl>
                                          <p:spTgt spid="31"/>
                                        </p:tgtEl>
                                      </p:cBhvr>
                                      <p:by x="125000" y="125000"/>
                                    </p:animScale>
                                  </p:childTnLst>
                                </p:cTn>
                              </p:par>
                              <p:par>
                                <p:cTn id="16" presetID="22" presetClass="entr" presetSubtype="8"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wipe(left)">
                                      <p:cBhvr>
                                        <p:cTn id="18" dur="300"/>
                                        <p:tgtEl>
                                          <p:spTgt spid="50"/>
                                        </p:tgtEl>
                                      </p:cBhvr>
                                    </p:animEffect>
                                  </p:childTnLst>
                                </p:cTn>
                              </p:par>
                            </p:childTnLst>
                          </p:cTn>
                        </p:par>
                        <p:par>
                          <p:cTn id="19" fill="hold">
                            <p:stCondLst>
                              <p:cond delay="600"/>
                            </p:stCondLst>
                            <p:childTnLst>
                              <p:par>
                                <p:cTn id="20" presetID="53" presetClass="entr" presetSubtype="16"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150" fill="hold"/>
                                        <p:tgtEl>
                                          <p:spTgt spid="34"/>
                                        </p:tgtEl>
                                        <p:attrNameLst>
                                          <p:attrName>ppt_w</p:attrName>
                                        </p:attrNameLst>
                                      </p:cBhvr>
                                      <p:tavLst>
                                        <p:tav tm="0">
                                          <p:val>
                                            <p:fltVal val="0"/>
                                          </p:val>
                                        </p:tav>
                                        <p:tav tm="100000">
                                          <p:val>
                                            <p:strVal val="#ppt_w"/>
                                          </p:val>
                                        </p:tav>
                                      </p:tavLst>
                                    </p:anim>
                                    <p:anim calcmode="lin" valueType="num">
                                      <p:cBhvr>
                                        <p:cTn id="23" dur="150" fill="hold"/>
                                        <p:tgtEl>
                                          <p:spTgt spid="34"/>
                                        </p:tgtEl>
                                        <p:attrNameLst>
                                          <p:attrName>ppt_h</p:attrName>
                                        </p:attrNameLst>
                                      </p:cBhvr>
                                      <p:tavLst>
                                        <p:tav tm="0">
                                          <p:val>
                                            <p:fltVal val="0"/>
                                          </p:val>
                                        </p:tav>
                                        <p:tav tm="100000">
                                          <p:val>
                                            <p:strVal val="#ppt_h"/>
                                          </p:val>
                                        </p:tav>
                                      </p:tavLst>
                                    </p:anim>
                                    <p:animEffect transition="in" filter="fade">
                                      <p:cBhvr>
                                        <p:cTn id="24" dur="150"/>
                                        <p:tgtEl>
                                          <p:spTgt spid="34"/>
                                        </p:tgtEl>
                                      </p:cBhvr>
                                    </p:animEffect>
                                  </p:childTnLst>
                                </p:cTn>
                              </p:par>
                              <p:par>
                                <p:cTn id="25" presetID="6" presetClass="emph" presetSubtype="0" autoRev="1" fill="hold" grpId="1" nodeType="withEffect">
                                  <p:stCondLst>
                                    <p:cond delay="0"/>
                                  </p:stCondLst>
                                  <p:childTnLst>
                                    <p:animScale>
                                      <p:cBhvr>
                                        <p:cTn id="26" dur="150" fill="hold"/>
                                        <p:tgtEl>
                                          <p:spTgt spid="34"/>
                                        </p:tgtEl>
                                      </p:cBhvr>
                                      <p:by x="125000" y="125000"/>
                                    </p:animScale>
                                  </p:childTnLst>
                                </p:cTn>
                              </p:par>
                              <p:par>
                                <p:cTn id="27" presetID="22" presetClass="entr" presetSubtype="8"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wipe(left)">
                                      <p:cBhvr>
                                        <p:cTn id="29" dur="300"/>
                                        <p:tgtEl>
                                          <p:spTgt spid="54"/>
                                        </p:tgtEl>
                                      </p:cBhvr>
                                    </p:animEffect>
                                  </p:childTnLst>
                                </p:cTn>
                              </p:par>
                            </p:childTnLst>
                          </p:cTn>
                        </p:par>
                        <p:par>
                          <p:cTn id="30" fill="hold">
                            <p:stCondLst>
                              <p:cond delay="900"/>
                            </p:stCondLst>
                            <p:childTnLst>
                              <p:par>
                                <p:cTn id="31" presetID="53" presetClass="entr" presetSubtype="16"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p:cTn id="33" dur="150" fill="hold"/>
                                        <p:tgtEl>
                                          <p:spTgt spid="36"/>
                                        </p:tgtEl>
                                        <p:attrNameLst>
                                          <p:attrName>ppt_w</p:attrName>
                                        </p:attrNameLst>
                                      </p:cBhvr>
                                      <p:tavLst>
                                        <p:tav tm="0">
                                          <p:val>
                                            <p:fltVal val="0"/>
                                          </p:val>
                                        </p:tav>
                                        <p:tav tm="100000">
                                          <p:val>
                                            <p:strVal val="#ppt_w"/>
                                          </p:val>
                                        </p:tav>
                                      </p:tavLst>
                                    </p:anim>
                                    <p:anim calcmode="lin" valueType="num">
                                      <p:cBhvr>
                                        <p:cTn id="34" dur="150" fill="hold"/>
                                        <p:tgtEl>
                                          <p:spTgt spid="36"/>
                                        </p:tgtEl>
                                        <p:attrNameLst>
                                          <p:attrName>ppt_h</p:attrName>
                                        </p:attrNameLst>
                                      </p:cBhvr>
                                      <p:tavLst>
                                        <p:tav tm="0">
                                          <p:val>
                                            <p:fltVal val="0"/>
                                          </p:val>
                                        </p:tav>
                                        <p:tav tm="100000">
                                          <p:val>
                                            <p:strVal val="#ppt_h"/>
                                          </p:val>
                                        </p:tav>
                                      </p:tavLst>
                                    </p:anim>
                                    <p:animEffect transition="in" filter="fade">
                                      <p:cBhvr>
                                        <p:cTn id="35" dur="150"/>
                                        <p:tgtEl>
                                          <p:spTgt spid="36"/>
                                        </p:tgtEl>
                                      </p:cBhvr>
                                    </p:animEffect>
                                  </p:childTnLst>
                                </p:cTn>
                              </p:par>
                              <p:par>
                                <p:cTn id="36" presetID="6" presetClass="emph" presetSubtype="0" autoRev="1" fill="hold" grpId="1" nodeType="withEffect">
                                  <p:stCondLst>
                                    <p:cond delay="0"/>
                                  </p:stCondLst>
                                  <p:childTnLst>
                                    <p:animScale>
                                      <p:cBhvr>
                                        <p:cTn id="37" dur="150" fill="hold"/>
                                        <p:tgtEl>
                                          <p:spTgt spid="36"/>
                                        </p:tgtEl>
                                      </p:cBhvr>
                                      <p:by x="125000" y="125000"/>
                                    </p:animScale>
                                  </p:childTnLst>
                                </p:cTn>
                              </p:par>
                              <p:par>
                                <p:cTn id="38" presetID="22" presetClass="entr" presetSubtype="8" fill="hold"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wipe(left)">
                                      <p:cBhvr>
                                        <p:cTn id="40" dur="300"/>
                                        <p:tgtEl>
                                          <p:spTgt spid="66"/>
                                        </p:tgtEl>
                                      </p:cBhvr>
                                    </p:animEffect>
                                  </p:childTnLst>
                                </p:cTn>
                              </p:par>
                            </p:childTnLst>
                          </p:cTn>
                        </p:par>
                        <p:par>
                          <p:cTn id="41" fill="hold">
                            <p:stCondLst>
                              <p:cond delay="1200"/>
                            </p:stCondLst>
                            <p:childTnLst>
                              <p:par>
                                <p:cTn id="42" presetID="53" presetClass="entr" presetSubtype="16" fill="hold" grpId="0" nodeType="afterEffect">
                                  <p:stCondLst>
                                    <p:cond delay="0"/>
                                  </p:stCondLst>
                                  <p:childTnLst>
                                    <p:set>
                                      <p:cBhvr>
                                        <p:cTn id="43" dur="1" fill="hold">
                                          <p:stCondLst>
                                            <p:cond delay="0"/>
                                          </p:stCondLst>
                                        </p:cTn>
                                        <p:tgtEl>
                                          <p:spTgt spid="65"/>
                                        </p:tgtEl>
                                        <p:attrNameLst>
                                          <p:attrName>style.visibility</p:attrName>
                                        </p:attrNameLst>
                                      </p:cBhvr>
                                      <p:to>
                                        <p:strVal val="visible"/>
                                      </p:to>
                                    </p:set>
                                    <p:anim calcmode="lin" valueType="num">
                                      <p:cBhvr>
                                        <p:cTn id="44" dur="150" fill="hold"/>
                                        <p:tgtEl>
                                          <p:spTgt spid="65"/>
                                        </p:tgtEl>
                                        <p:attrNameLst>
                                          <p:attrName>ppt_w</p:attrName>
                                        </p:attrNameLst>
                                      </p:cBhvr>
                                      <p:tavLst>
                                        <p:tav tm="0">
                                          <p:val>
                                            <p:fltVal val="0"/>
                                          </p:val>
                                        </p:tav>
                                        <p:tav tm="100000">
                                          <p:val>
                                            <p:strVal val="#ppt_w"/>
                                          </p:val>
                                        </p:tav>
                                      </p:tavLst>
                                    </p:anim>
                                    <p:anim calcmode="lin" valueType="num">
                                      <p:cBhvr>
                                        <p:cTn id="45" dur="150" fill="hold"/>
                                        <p:tgtEl>
                                          <p:spTgt spid="65"/>
                                        </p:tgtEl>
                                        <p:attrNameLst>
                                          <p:attrName>ppt_h</p:attrName>
                                        </p:attrNameLst>
                                      </p:cBhvr>
                                      <p:tavLst>
                                        <p:tav tm="0">
                                          <p:val>
                                            <p:fltVal val="0"/>
                                          </p:val>
                                        </p:tav>
                                        <p:tav tm="100000">
                                          <p:val>
                                            <p:strVal val="#ppt_h"/>
                                          </p:val>
                                        </p:tav>
                                      </p:tavLst>
                                    </p:anim>
                                    <p:animEffect transition="in" filter="fade">
                                      <p:cBhvr>
                                        <p:cTn id="46" dur="150"/>
                                        <p:tgtEl>
                                          <p:spTgt spid="65"/>
                                        </p:tgtEl>
                                      </p:cBhvr>
                                    </p:animEffect>
                                  </p:childTnLst>
                                </p:cTn>
                              </p:par>
                              <p:par>
                                <p:cTn id="47" presetID="6" presetClass="emph" presetSubtype="0" autoRev="1" fill="hold" grpId="1" nodeType="withEffect">
                                  <p:stCondLst>
                                    <p:cond delay="0"/>
                                  </p:stCondLst>
                                  <p:childTnLst>
                                    <p:animScale>
                                      <p:cBhvr>
                                        <p:cTn id="48" dur="150" fill="hold"/>
                                        <p:tgtEl>
                                          <p:spTgt spid="65"/>
                                        </p:tgtEl>
                                      </p:cBhvr>
                                      <p:by x="125000" y="125000"/>
                                    </p:animScale>
                                  </p:childTnLst>
                                </p:cTn>
                              </p:par>
                            </p:childTnLst>
                          </p:cTn>
                        </p:par>
                        <p:par>
                          <p:cTn id="49" fill="hold">
                            <p:stCondLst>
                              <p:cond delay="1500"/>
                            </p:stCondLst>
                            <p:childTnLst>
                              <p:par>
                                <p:cTn id="50" presetID="53" presetClass="entr" presetSubtype="16" fill="hold" grpId="0"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150" fill="hold"/>
                                        <p:tgtEl>
                                          <p:spTgt spid="39"/>
                                        </p:tgtEl>
                                        <p:attrNameLst>
                                          <p:attrName>ppt_w</p:attrName>
                                        </p:attrNameLst>
                                      </p:cBhvr>
                                      <p:tavLst>
                                        <p:tav tm="0">
                                          <p:val>
                                            <p:fltVal val="0"/>
                                          </p:val>
                                        </p:tav>
                                        <p:tav tm="100000">
                                          <p:val>
                                            <p:strVal val="#ppt_w"/>
                                          </p:val>
                                        </p:tav>
                                      </p:tavLst>
                                    </p:anim>
                                    <p:anim calcmode="lin" valueType="num">
                                      <p:cBhvr>
                                        <p:cTn id="53" dur="150" fill="hold"/>
                                        <p:tgtEl>
                                          <p:spTgt spid="39"/>
                                        </p:tgtEl>
                                        <p:attrNameLst>
                                          <p:attrName>ppt_h</p:attrName>
                                        </p:attrNameLst>
                                      </p:cBhvr>
                                      <p:tavLst>
                                        <p:tav tm="0">
                                          <p:val>
                                            <p:fltVal val="0"/>
                                          </p:val>
                                        </p:tav>
                                        <p:tav tm="100000">
                                          <p:val>
                                            <p:strVal val="#ppt_h"/>
                                          </p:val>
                                        </p:tav>
                                      </p:tavLst>
                                    </p:anim>
                                    <p:animEffect transition="in" filter="fade">
                                      <p:cBhvr>
                                        <p:cTn id="54" dur="150"/>
                                        <p:tgtEl>
                                          <p:spTgt spid="39"/>
                                        </p:tgtEl>
                                      </p:cBhvr>
                                    </p:animEffect>
                                  </p:childTnLst>
                                </p:cTn>
                              </p:par>
                              <p:par>
                                <p:cTn id="55" presetID="6" presetClass="emph" presetSubtype="0" autoRev="1" fill="hold" grpId="1" nodeType="withEffect">
                                  <p:stCondLst>
                                    <p:cond delay="0"/>
                                  </p:stCondLst>
                                  <p:childTnLst>
                                    <p:animScale>
                                      <p:cBhvr>
                                        <p:cTn id="56" dur="150" fill="hold"/>
                                        <p:tgtEl>
                                          <p:spTgt spid="39"/>
                                        </p:tgtEl>
                                      </p:cBhvr>
                                      <p:by x="125000" y="125000"/>
                                    </p:animScale>
                                  </p:childTnLst>
                                </p:cTn>
                              </p:par>
                              <p:par>
                                <p:cTn id="57" presetID="22" presetClass="entr" presetSubtype="2" fill="hold"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ipe(right)">
                                      <p:cBhvr>
                                        <p:cTn id="59" dur="300"/>
                                        <p:tgtEl>
                                          <p:spTgt spid="59"/>
                                        </p:tgtEl>
                                      </p:cBhvr>
                                    </p:animEffect>
                                  </p:childTnLst>
                                </p:cTn>
                              </p:par>
                            </p:childTnLst>
                          </p:cTn>
                        </p:par>
                        <p:par>
                          <p:cTn id="60" fill="hold">
                            <p:stCondLst>
                              <p:cond delay="1800"/>
                            </p:stCondLst>
                            <p:childTnLst>
                              <p:par>
                                <p:cTn id="61" presetID="53" presetClass="entr" presetSubtype="16"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p:cTn id="63" dur="150" fill="hold"/>
                                        <p:tgtEl>
                                          <p:spTgt spid="38"/>
                                        </p:tgtEl>
                                        <p:attrNameLst>
                                          <p:attrName>ppt_w</p:attrName>
                                        </p:attrNameLst>
                                      </p:cBhvr>
                                      <p:tavLst>
                                        <p:tav tm="0">
                                          <p:val>
                                            <p:fltVal val="0"/>
                                          </p:val>
                                        </p:tav>
                                        <p:tav tm="100000">
                                          <p:val>
                                            <p:strVal val="#ppt_w"/>
                                          </p:val>
                                        </p:tav>
                                      </p:tavLst>
                                    </p:anim>
                                    <p:anim calcmode="lin" valueType="num">
                                      <p:cBhvr>
                                        <p:cTn id="64" dur="150" fill="hold"/>
                                        <p:tgtEl>
                                          <p:spTgt spid="38"/>
                                        </p:tgtEl>
                                        <p:attrNameLst>
                                          <p:attrName>ppt_h</p:attrName>
                                        </p:attrNameLst>
                                      </p:cBhvr>
                                      <p:tavLst>
                                        <p:tav tm="0">
                                          <p:val>
                                            <p:fltVal val="0"/>
                                          </p:val>
                                        </p:tav>
                                        <p:tav tm="100000">
                                          <p:val>
                                            <p:strVal val="#ppt_h"/>
                                          </p:val>
                                        </p:tav>
                                      </p:tavLst>
                                    </p:anim>
                                    <p:animEffect transition="in" filter="fade">
                                      <p:cBhvr>
                                        <p:cTn id="65" dur="150"/>
                                        <p:tgtEl>
                                          <p:spTgt spid="38"/>
                                        </p:tgtEl>
                                      </p:cBhvr>
                                    </p:animEffect>
                                  </p:childTnLst>
                                </p:cTn>
                              </p:par>
                              <p:par>
                                <p:cTn id="66" presetID="6" presetClass="emph" presetSubtype="0" autoRev="1" fill="hold" grpId="1" nodeType="withEffect">
                                  <p:stCondLst>
                                    <p:cond delay="0"/>
                                  </p:stCondLst>
                                  <p:childTnLst>
                                    <p:animScale>
                                      <p:cBhvr>
                                        <p:cTn id="67" dur="150" fill="hold"/>
                                        <p:tgtEl>
                                          <p:spTgt spid="38"/>
                                        </p:tgtEl>
                                      </p:cBhvr>
                                      <p:by x="125000" y="125000"/>
                                    </p:animScale>
                                  </p:childTnLst>
                                </p:cTn>
                              </p:par>
                            </p:childTnLst>
                          </p:cTn>
                        </p:par>
                        <p:par>
                          <p:cTn id="68" fill="hold">
                            <p:stCondLst>
                              <p:cond delay="21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150" fill="hold"/>
                                        <p:tgtEl>
                                          <p:spTgt spid="48"/>
                                        </p:tgtEl>
                                        <p:attrNameLst>
                                          <p:attrName>ppt_w</p:attrName>
                                        </p:attrNameLst>
                                      </p:cBhvr>
                                      <p:tavLst>
                                        <p:tav tm="0">
                                          <p:val>
                                            <p:fltVal val="0"/>
                                          </p:val>
                                        </p:tav>
                                        <p:tav tm="100000">
                                          <p:val>
                                            <p:strVal val="#ppt_w"/>
                                          </p:val>
                                        </p:tav>
                                      </p:tavLst>
                                    </p:anim>
                                    <p:anim calcmode="lin" valueType="num">
                                      <p:cBhvr>
                                        <p:cTn id="72" dur="150" fill="hold"/>
                                        <p:tgtEl>
                                          <p:spTgt spid="48"/>
                                        </p:tgtEl>
                                        <p:attrNameLst>
                                          <p:attrName>ppt_h</p:attrName>
                                        </p:attrNameLst>
                                      </p:cBhvr>
                                      <p:tavLst>
                                        <p:tav tm="0">
                                          <p:val>
                                            <p:fltVal val="0"/>
                                          </p:val>
                                        </p:tav>
                                        <p:tav tm="100000">
                                          <p:val>
                                            <p:strVal val="#ppt_h"/>
                                          </p:val>
                                        </p:tav>
                                      </p:tavLst>
                                    </p:anim>
                                    <p:animEffect transition="in" filter="fade">
                                      <p:cBhvr>
                                        <p:cTn id="73" dur="150"/>
                                        <p:tgtEl>
                                          <p:spTgt spid="48"/>
                                        </p:tgtEl>
                                      </p:cBhvr>
                                    </p:animEffect>
                                  </p:childTnLst>
                                </p:cTn>
                              </p:par>
                              <p:par>
                                <p:cTn id="74" presetID="6" presetClass="emph" presetSubtype="0" autoRev="1" fill="hold" grpId="1" nodeType="withEffect">
                                  <p:stCondLst>
                                    <p:cond delay="0"/>
                                  </p:stCondLst>
                                  <p:childTnLst>
                                    <p:animScale>
                                      <p:cBhvr>
                                        <p:cTn id="75" dur="150" fill="hold"/>
                                        <p:tgtEl>
                                          <p:spTgt spid="48"/>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4" grpId="0" animBg="1"/>
      <p:bldP spid="34" grpId="1" animBg="1"/>
      <p:bldP spid="36" grpId="0" animBg="1"/>
      <p:bldP spid="36" grpId="1" animBg="1"/>
      <p:bldP spid="38" grpId="0" animBg="1"/>
      <p:bldP spid="38" grpId="1" animBg="1"/>
      <p:bldP spid="39" grpId="0" animBg="1"/>
      <p:bldP spid="39" grpId="1" animBg="1"/>
      <p:bldP spid="65" grpId="0" animBg="1"/>
      <p:bldP spid="65" grpId="1" animBg="1"/>
      <p:bldP spid="48" grpId="0" animBg="1"/>
      <p:bldP spid="48" grpId="1"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smtClean="0"/>
              <a:t>IMpb Compliance Quality Metrics</a:t>
            </a:r>
            <a:br>
              <a:rPr lang="en-US" dirty="0" smtClean="0"/>
            </a:br>
            <a:r>
              <a:rPr lang="en-US" sz="1800" b="0" dirty="0"/>
              <a:t>Competitive Products Only</a:t>
            </a:r>
            <a:endParaRPr lang="en-US" sz="2800" b="0" dirty="0"/>
          </a:p>
        </p:txBody>
      </p:sp>
      <p:graphicFrame>
        <p:nvGraphicFramePr>
          <p:cNvPr id="2" name="Table 1"/>
          <p:cNvGraphicFramePr>
            <a:graphicFrameLocks noGrp="1"/>
          </p:cNvGraphicFramePr>
          <p:nvPr>
            <p:extLst/>
          </p:nvPr>
        </p:nvGraphicFramePr>
        <p:xfrm>
          <a:off x="357188" y="1000125"/>
          <a:ext cx="8421689" cy="5500689"/>
        </p:xfrm>
        <a:graphic>
          <a:graphicData uri="http://schemas.openxmlformats.org/drawingml/2006/table">
            <a:tbl>
              <a:tblPr firstRow="1" bandRow="1">
                <a:tableStyleId>{5C22544A-7EE6-4342-B048-85BDC9FD1C3A}</a:tableStyleId>
              </a:tblPr>
              <a:tblGrid>
                <a:gridCol w="1643063"/>
                <a:gridCol w="6778626"/>
              </a:tblGrid>
              <a:tr h="1833563">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1200" dirty="0">
                          <a:solidFill>
                            <a:schemeClr val="bg1"/>
                          </a:solidFill>
                          <a:latin typeface="+mn-lt"/>
                          <a:ea typeface="+mn-ea"/>
                          <a:cs typeface="+mn-cs"/>
                        </a:rPr>
                        <a:t>Destination Delivery Address (AQ</a:t>
                      </a:r>
                      <a:r>
                        <a:rPr lang="en-US" sz="1100" b="1" kern="1200" dirty="0" smtClean="0">
                          <a:solidFill>
                            <a:schemeClr val="bg1"/>
                          </a:solidFill>
                          <a:latin typeface="+mn-lt"/>
                          <a:ea typeface="+mn-ea"/>
                          <a:cs typeface="+mn-cs"/>
                        </a:rPr>
                        <a:t>)</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kern="1200" dirty="0" smtClean="0">
                        <a:solidFill>
                          <a:schemeClr val="bg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1" kern="1200" baseline="0" dirty="0" smtClean="0">
                          <a:solidFill>
                            <a:schemeClr val="bg1"/>
                          </a:solidFill>
                          <a:effectLst/>
                          <a:latin typeface="Century Gothic" panose="020B0502020202020204" pitchFamily="34" charset="0"/>
                          <a:ea typeface="Times New Roman"/>
                          <a:cs typeface="Calibri" pitchFamily="34" charset="0"/>
                        </a:rPr>
                        <a:t>Top 4 AQ + Projected Merger DZ </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1" kern="1200" baseline="0" dirty="0" smtClean="0">
                          <a:solidFill>
                            <a:schemeClr val="bg1"/>
                          </a:solidFill>
                          <a:effectLst/>
                          <a:latin typeface="Century Gothic" panose="020B0502020202020204" pitchFamily="34" charset="0"/>
                          <a:ea typeface="Times New Roman"/>
                          <a:cs typeface="Calibri" pitchFamily="34" charset="0"/>
                        </a:rPr>
                        <a:t>(Start July 1, 2017)</a:t>
                      </a:r>
                    </a:p>
                  </a:txBody>
                  <a:tcPr marL="90401" marR="90401" marT="42376" marB="4237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25406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1" kern="1200" baseline="0" dirty="0" smtClean="0">
                        <a:solidFill>
                          <a:schemeClr val="bg1"/>
                        </a:solidFill>
                        <a:effectLst/>
                        <a:latin typeface="Century Gothic" panose="020B0502020202020204" pitchFamily="34" charset="0"/>
                        <a:ea typeface="Times New Roman"/>
                        <a:cs typeface="Calibri" pitchFamily="34" charset="0"/>
                      </a:endParaRPr>
                    </a:p>
                  </a:txBody>
                  <a:tcPr marL="90401" marR="90401" marT="42376" marB="4237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r>
              <a:tr h="1833563">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1200" dirty="0">
                          <a:solidFill>
                            <a:schemeClr val="bg1"/>
                          </a:solidFill>
                          <a:latin typeface="+mn-lt"/>
                          <a:ea typeface="+mn-ea"/>
                          <a:cs typeface="+mn-cs"/>
                        </a:rPr>
                        <a:t>Shipping Services File </a:t>
                      </a:r>
                      <a:endParaRPr lang="en-US" sz="1100" b="1" kern="1200" dirty="0" smtClean="0">
                        <a:solidFill>
                          <a:schemeClr val="bg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1200" dirty="0" smtClean="0">
                          <a:solidFill>
                            <a:schemeClr val="bg1"/>
                          </a:solidFill>
                          <a:latin typeface="+mn-lt"/>
                          <a:ea typeface="+mn-ea"/>
                          <a:cs typeface="+mn-cs"/>
                        </a:rPr>
                        <a:t>(</a:t>
                      </a:r>
                      <a:r>
                        <a:rPr lang="en-US" sz="1100" b="1" kern="1200" dirty="0">
                          <a:solidFill>
                            <a:schemeClr val="bg1"/>
                          </a:solidFill>
                          <a:latin typeface="+mn-lt"/>
                          <a:ea typeface="+mn-ea"/>
                          <a:cs typeface="+mn-cs"/>
                        </a:rPr>
                        <a:t>MQ</a:t>
                      </a:r>
                      <a:r>
                        <a:rPr lang="en-US" sz="1100" b="1" kern="1200" dirty="0" smtClean="0">
                          <a:solidFill>
                            <a:schemeClr val="bg1"/>
                          </a:solidFill>
                          <a:latin typeface="+mn-lt"/>
                          <a:ea typeface="+mn-ea"/>
                          <a:cs typeface="+mn-cs"/>
                        </a:rPr>
                        <a:t>)</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kern="1200" dirty="0" smtClean="0">
                        <a:solidFill>
                          <a:schemeClr val="bg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1" kern="1200" baseline="0" dirty="0" smtClean="0">
                          <a:solidFill>
                            <a:schemeClr val="bg1"/>
                          </a:solidFill>
                          <a:effectLst/>
                          <a:latin typeface="Century Gothic" panose="020B0502020202020204" pitchFamily="34" charset="0"/>
                          <a:ea typeface="Times New Roman"/>
                          <a:cs typeface="Calibri" pitchFamily="34" charset="0"/>
                        </a:rPr>
                        <a:t>Top 4 MQ + Projected Merger UN</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1" kern="1200" baseline="0" dirty="0" smtClean="0">
                          <a:solidFill>
                            <a:schemeClr val="bg1"/>
                          </a:solidFill>
                          <a:effectLst/>
                          <a:latin typeface="Century Gothic" panose="020B0502020202020204" pitchFamily="34" charset="0"/>
                          <a:ea typeface="Times New Roman"/>
                          <a:cs typeface="Calibri" pitchFamily="34" charset="0"/>
                        </a:rPr>
                        <a:t>(Start July 1, 2017)</a:t>
                      </a:r>
                    </a:p>
                  </a:txBody>
                  <a:tcPr marL="90401" marR="90401" marT="42376" marB="4237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25406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1" kern="1200" baseline="0" dirty="0" smtClean="0">
                        <a:solidFill>
                          <a:schemeClr val="bg1"/>
                        </a:solidFill>
                        <a:effectLst/>
                        <a:latin typeface="Century Gothic" panose="020B0502020202020204" pitchFamily="34" charset="0"/>
                        <a:ea typeface="Times New Roman"/>
                        <a:cs typeface="Calibri" pitchFamily="34" charset="0"/>
                      </a:endParaRPr>
                    </a:p>
                  </a:txBody>
                  <a:tcPr marL="90401" marR="90401" marT="42376" marB="4237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r>
              <a:tr h="18335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bg1"/>
                          </a:solidFill>
                          <a:latin typeface="+mn-lt"/>
                          <a:ea typeface="+mn-ea"/>
                          <a:cs typeface="+mn-cs"/>
                        </a:rPr>
                        <a:t>IMpb Barcode </a:t>
                      </a:r>
                      <a:endParaRPr lang="en-US" sz="1100" b="1" kern="1200" dirty="0" smtClean="0">
                        <a:solidFill>
                          <a:schemeClr val="bg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mn-lt"/>
                          <a:ea typeface="+mn-ea"/>
                          <a:cs typeface="+mn-cs"/>
                        </a:rPr>
                        <a:t>(</a:t>
                      </a:r>
                      <a:r>
                        <a:rPr lang="en-US" sz="1100" b="1" kern="1200" dirty="0">
                          <a:solidFill>
                            <a:schemeClr val="bg1"/>
                          </a:solidFill>
                          <a:latin typeface="+mn-lt"/>
                          <a:ea typeface="+mn-ea"/>
                          <a:cs typeface="+mn-cs"/>
                        </a:rPr>
                        <a:t>BQ)</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kern="1200" dirty="0" smtClean="0">
                        <a:solidFill>
                          <a:schemeClr val="bg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1" kern="1200" baseline="0" dirty="0" smtClean="0">
                          <a:solidFill>
                            <a:schemeClr val="bg1"/>
                          </a:solidFill>
                          <a:effectLst/>
                          <a:latin typeface="Century Gothic" panose="020B0502020202020204" pitchFamily="34" charset="0"/>
                          <a:ea typeface="Times New Roman"/>
                          <a:cs typeface="Calibri" pitchFamily="34" charset="0"/>
                        </a:rPr>
                        <a:t>Top 2 BQ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kern="1200" dirty="0">
                        <a:solidFill>
                          <a:schemeClr val="bg1"/>
                        </a:solidFill>
                        <a:latin typeface="+mn-lt"/>
                        <a:ea typeface="+mn-ea"/>
                        <a:cs typeface="+mn-cs"/>
                      </a:endParaRPr>
                    </a:p>
                  </a:txBody>
                  <a:tcPr marL="90401" marR="90401" marT="42376" marB="4237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2540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kern="1200" dirty="0">
                        <a:solidFill>
                          <a:schemeClr val="bg1"/>
                        </a:solidFill>
                        <a:latin typeface="+mn-lt"/>
                        <a:ea typeface="+mn-ea"/>
                        <a:cs typeface="+mn-cs"/>
                      </a:endParaRPr>
                    </a:p>
                  </a:txBody>
                  <a:tcPr marL="90401" marR="90401" marT="42376" marB="42376"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r>
            </a:tbl>
          </a:graphicData>
        </a:graphic>
      </p:graphicFrame>
      <p:graphicFrame>
        <p:nvGraphicFramePr>
          <p:cNvPr id="18" name="Chart 17"/>
          <p:cNvGraphicFramePr>
            <a:graphicFrameLocks/>
          </p:cNvGraphicFramePr>
          <p:nvPr>
            <p:extLst/>
          </p:nvPr>
        </p:nvGraphicFramePr>
        <p:xfrm>
          <a:off x="1946108" y="948538"/>
          <a:ext cx="6707188" cy="19214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a:graphicFrameLocks/>
          </p:cNvGraphicFramePr>
          <p:nvPr>
            <p:extLst/>
          </p:nvPr>
        </p:nvGraphicFramePr>
        <p:xfrm>
          <a:off x="1946109" y="4714875"/>
          <a:ext cx="6859838" cy="18160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p:cNvGraphicFramePr>
            <a:graphicFrameLocks/>
          </p:cNvGraphicFramePr>
          <p:nvPr>
            <p:extLst/>
          </p:nvPr>
        </p:nvGraphicFramePr>
        <p:xfrm>
          <a:off x="1946107" y="2870018"/>
          <a:ext cx="6778626" cy="1773420"/>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p:cNvSpPr txBox="1"/>
          <p:nvPr/>
        </p:nvSpPr>
        <p:spPr>
          <a:xfrm>
            <a:off x="8042116" y="2380739"/>
            <a:ext cx="663643" cy="151452"/>
          </a:xfrm>
          <a:prstGeom prst="rect">
            <a:avLst/>
          </a:prstGeom>
          <a:noFill/>
        </p:spPr>
        <p:txBody>
          <a:bodyPr wrap="none" lIns="0" tIns="0" rIns="0" bIns="0" rtlCol="0">
            <a:spAutoFit/>
          </a:bodyPr>
          <a:lstStyle/>
          <a:p>
            <a:r>
              <a:rPr lang="en-US" sz="984" dirty="0">
                <a:solidFill>
                  <a:srgbClr val="00B050"/>
                </a:solidFill>
                <a:latin typeface="Century Gothic" panose="020B0502020202020204" pitchFamily="34" charset="0"/>
              </a:rPr>
              <a:t>89% Target</a:t>
            </a:r>
          </a:p>
        </p:txBody>
      </p:sp>
      <p:sp>
        <p:nvSpPr>
          <p:cNvPr id="22" name="TextBox 21"/>
          <p:cNvSpPr txBox="1"/>
          <p:nvPr/>
        </p:nvSpPr>
        <p:spPr>
          <a:xfrm>
            <a:off x="8042115" y="3946397"/>
            <a:ext cx="674865" cy="151452"/>
          </a:xfrm>
          <a:prstGeom prst="rect">
            <a:avLst/>
          </a:prstGeom>
          <a:noFill/>
        </p:spPr>
        <p:txBody>
          <a:bodyPr wrap="none" lIns="0" tIns="0" rIns="0" bIns="0" rtlCol="0">
            <a:spAutoFit/>
          </a:bodyPr>
          <a:lstStyle>
            <a:defPPr>
              <a:defRPr lang="en-US"/>
            </a:defPPr>
            <a:lvl1pPr>
              <a:defRPr sz="1050" b="1">
                <a:solidFill>
                  <a:srgbClr val="00B050"/>
                </a:solidFill>
                <a:latin typeface="Century Gothic" panose="020B0502020202020204" pitchFamily="34" charset="0"/>
              </a:defRPr>
            </a:lvl1pPr>
          </a:lstStyle>
          <a:p>
            <a:r>
              <a:rPr lang="en-US" sz="984" dirty="0"/>
              <a:t>91% </a:t>
            </a:r>
            <a:r>
              <a:rPr lang="en-US" sz="984" b="0" dirty="0"/>
              <a:t>Target</a:t>
            </a:r>
          </a:p>
        </p:txBody>
      </p:sp>
      <p:sp>
        <p:nvSpPr>
          <p:cNvPr id="23" name="TextBox 22"/>
          <p:cNvSpPr txBox="1"/>
          <p:nvPr/>
        </p:nvSpPr>
        <p:spPr>
          <a:xfrm>
            <a:off x="8042115" y="3591747"/>
            <a:ext cx="674865" cy="302903"/>
          </a:xfrm>
          <a:prstGeom prst="rect">
            <a:avLst/>
          </a:prstGeom>
          <a:noFill/>
        </p:spPr>
        <p:txBody>
          <a:bodyPr wrap="none" lIns="0" tIns="0" rIns="0" bIns="0" rtlCol="0">
            <a:spAutoFit/>
          </a:bodyPr>
          <a:lstStyle>
            <a:defPPr>
              <a:defRPr lang="en-US"/>
            </a:defPPr>
            <a:lvl1pPr>
              <a:defRPr sz="1050" b="1">
                <a:solidFill>
                  <a:srgbClr val="00B050"/>
                </a:solidFill>
                <a:latin typeface="Century Gothic" panose="020B0502020202020204" pitchFamily="34" charset="0"/>
              </a:defRPr>
            </a:lvl1pPr>
          </a:lstStyle>
          <a:p>
            <a:r>
              <a:rPr lang="en-US" sz="984" dirty="0"/>
              <a:t>94%</a:t>
            </a:r>
            <a:r>
              <a:rPr lang="en-US" sz="984" b="0" dirty="0"/>
              <a:t> Target</a:t>
            </a:r>
            <a:br>
              <a:rPr lang="en-US" sz="984" b="0" dirty="0"/>
            </a:br>
            <a:r>
              <a:rPr lang="en-US" sz="984" b="0" dirty="0"/>
              <a:t>(new)*</a:t>
            </a:r>
          </a:p>
        </p:txBody>
      </p:sp>
      <p:sp>
        <p:nvSpPr>
          <p:cNvPr id="24" name="TextBox 23"/>
          <p:cNvSpPr txBox="1"/>
          <p:nvPr/>
        </p:nvSpPr>
        <p:spPr>
          <a:xfrm>
            <a:off x="8042115" y="5947360"/>
            <a:ext cx="674865" cy="151452"/>
          </a:xfrm>
          <a:prstGeom prst="rect">
            <a:avLst/>
          </a:prstGeom>
          <a:noFill/>
        </p:spPr>
        <p:txBody>
          <a:bodyPr wrap="none" lIns="0" tIns="0" rIns="0" bIns="0" rtlCol="0">
            <a:spAutoFit/>
          </a:bodyPr>
          <a:lstStyle>
            <a:defPPr>
              <a:defRPr lang="en-US"/>
            </a:defPPr>
            <a:lvl1pPr>
              <a:defRPr sz="1050" b="1">
                <a:solidFill>
                  <a:srgbClr val="00B050"/>
                </a:solidFill>
                <a:latin typeface="Century Gothic" panose="020B0502020202020204" pitchFamily="34" charset="0"/>
              </a:defRPr>
            </a:lvl1pPr>
          </a:lstStyle>
          <a:p>
            <a:r>
              <a:rPr lang="en-US" sz="984" dirty="0"/>
              <a:t>95% </a:t>
            </a:r>
            <a:r>
              <a:rPr lang="en-US" sz="984" b="0" dirty="0"/>
              <a:t>Target</a:t>
            </a:r>
          </a:p>
        </p:txBody>
      </p:sp>
      <p:sp>
        <p:nvSpPr>
          <p:cNvPr id="25" name="TextBox 24"/>
          <p:cNvSpPr txBox="1"/>
          <p:nvPr/>
        </p:nvSpPr>
        <p:spPr>
          <a:xfrm>
            <a:off x="8042115" y="5233513"/>
            <a:ext cx="674865" cy="302903"/>
          </a:xfrm>
          <a:prstGeom prst="rect">
            <a:avLst/>
          </a:prstGeom>
          <a:noFill/>
        </p:spPr>
        <p:txBody>
          <a:bodyPr wrap="none" lIns="0" tIns="0" rIns="0" bIns="0" rtlCol="0">
            <a:spAutoFit/>
          </a:bodyPr>
          <a:lstStyle>
            <a:defPPr>
              <a:defRPr lang="en-US"/>
            </a:defPPr>
            <a:lvl1pPr>
              <a:defRPr sz="1050" b="1">
                <a:solidFill>
                  <a:srgbClr val="00B050"/>
                </a:solidFill>
                <a:latin typeface="Century Gothic" panose="020B0502020202020204" pitchFamily="34" charset="0"/>
              </a:defRPr>
            </a:lvl1pPr>
          </a:lstStyle>
          <a:p>
            <a:r>
              <a:rPr lang="en-US" sz="984" dirty="0"/>
              <a:t>98% </a:t>
            </a:r>
            <a:r>
              <a:rPr lang="en-US" sz="984" b="0" dirty="0"/>
              <a:t>Target</a:t>
            </a:r>
          </a:p>
          <a:p>
            <a:r>
              <a:rPr lang="en-US" sz="984" b="0" dirty="0"/>
              <a:t>(new)*</a:t>
            </a:r>
          </a:p>
        </p:txBody>
      </p:sp>
      <p:sp>
        <p:nvSpPr>
          <p:cNvPr id="26" name="TextBox 25"/>
          <p:cNvSpPr txBox="1"/>
          <p:nvPr/>
        </p:nvSpPr>
        <p:spPr>
          <a:xfrm>
            <a:off x="406199" y="6483181"/>
            <a:ext cx="7635916" cy="151452"/>
          </a:xfrm>
          <a:prstGeom prst="rect">
            <a:avLst/>
          </a:prstGeom>
          <a:noFill/>
        </p:spPr>
        <p:txBody>
          <a:bodyPr wrap="square" lIns="0" tIns="0" rIns="0" bIns="0" rtlCol="0">
            <a:spAutoFit/>
          </a:bodyPr>
          <a:lstStyle>
            <a:defPPr>
              <a:defRPr lang="en-US"/>
            </a:defPPr>
            <a:lvl1pPr>
              <a:defRPr sz="1050" b="1">
                <a:solidFill>
                  <a:srgbClr val="00B050"/>
                </a:solidFill>
                <a:latin typeface="Century Gothic" panose="020B0502020202020204" pitchFamily="34" charset="0"/>
              </a:defRPr>
            </a:lvl1pPr>
          </a:lstStyle>
          <a:p>
            <a:r>
              <a:rPr lang="en-US" sz="984" b="0" dirty="0"/>
              <a:t>*</a:t>
            </a:r>
            <a:r>
              <a:rPr lang="en-US" sz="984" b="0" dirty="0">
                <a:solidFill>
                  <a:prstClr val="black"/>
                </a:solidFill>
              </a:rPr>
              <a:t>MQ will increase to 94% and BQ will increase to 98% taking effect on 1/31/18 and apply 2/1/18</a:t>
            </a:r>
          </a:p>
        </p:txBody>
      </p:sp>
    </p:spTree>
    <p:extLst>
      <p:ext uri="{BB962C8B-B14F-4D97-AF65-F5344CB8AC3E}">
        <p14:creationId xmlns:p14="http://schemas.microsoft.com/office/powerpoint/2010/main" val="195479430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p:txBody>
          <a:bodyPr/>
          <a:lstStyle/>
          <a:p>
            <a:r>
              <a:rPr lang="en-US" dirty="0" smtClean="0"/>
              <a:t>Industry Feedback: </a:t>
            </a:r>
            <a:br>
              <a:rPr lang="en-US" dirty="0" smtClean="0"/>
            </a:br>
            <a:r>
              <a:rPr lang="en-US" sz="1800" b="0" dirty="0" smtClean="0"/>
              <a:t>Secondary Address Information</a:t>
            </a:r>
            <a:endParaRPr lang="en-GB" sz="1800" b="0" dirty="0"/>
          </a:p>
        </p:txBody>
      </p:sp>
      <p:graphicFrame>
        <p:nvGraphicFramePr>
          <p:cNvPr id="2" name="Table 1"/>
          <p:cNvGraphicFramePr>
            <a:graphicFrameLocks noGrp="1"/>
          </p:cNvGraphicFramePr>
          <p:nvPr>
            <p:extLst/>
          </p:nvPr>
        </p:nvGraphicFramePr>
        <p:xfrm>
          <a:off x="428625" y="823263"/>
          <a:ext cx="8143876" cy="2283038"/>
        </p:xfrm>
        <a:graphic>
          <a:graphicData uri="http://schemas.openxmlformats.org/drawingml/2006/table">
            <a:tbl>
              <a:tblPr firstRow="1" bandRow="1">
                <a:tableStyleId>{5C22544A-7EE6-4342-B048-85BDC9FD1C3A}</a:tableStyleId>
              </a:tblPr>
              <a:tblGrid>
                <a:gridCol w="4071938"/>
                <a:gridCol w="4071938"/>
              </a:tblGrid>
              <a:tr h="357188">
                <a:tc>
                  <a:txBody>
                    <a:bodyPr/>
                    <a:lstStyle/>
                    <a:p>
                      <a:r>
                        <a:rPr lang="en-US" sz="1300" dirty="0" smtClean="0"/>
                        <a:t>Industry Feedback</a:t>
                      </a:r>
                      <a:endParaRPr lang="en-US" sz="1300" dirty="0"/>
                    </a:p>
                  </a:txBody>
                  <a:tcPr marL="85725" marR="85725" marT="42863" marB="42863"/>
                </a:tc>
                <a:tc>
                  <a:txBody>
                    <a:bodyPr/>
                    <a:lstStyle/>
                    <a:p>
                      <a:r>
                        <a:rPr lang="en-US" sz="1300" dirty="0" smtClean="0"/>
                        <a:t>USPS Response</a:t>
                      </a:r>
                      <a:r>
                        <a:rPr lang="en-US" sz="1300" baseline="0" dirty="0" smtClean="0"/>
                        <a:t> </a:t>
                      </a:r>
                      <a:endParaRPr lang="en-US" sz="1300" dirty="0"/>
                    </a:p>
                  </a:txBody>
                  <a:tcPr marL="85725" marR="85725" marT="42863" marB="42863"/>
                </a:tc>
              </a:tr>
              <a:tr h="1258372">
                <a:tc>
                  <a:txBody>
                    <a:bodyPr/>
                    <a:lstStyle/>
                    <a:p>
                      <a:pPr marR="215265">
                        <a:lnSpc>
                          <a:spcPct val="114000"/>
                        </a:lnSpc>
                        <a:spcBef>
                          <a:spcPts val="0"/>
                        </a:spcBef>
                        <a:spcAft>
                          <a:spcPts val="0"/>
                        </a:spcAft>
                        <a:buSzPts val="1000"/>
                        <a:tabLst>
                          <a:tab pos="520700" algn="l"/>
                        </a:tabLst>
                      </a:pPr>
                      <a:r>
                        <a:rPr lang="en-US" sz="1100" spc="-5" dirty="0" smtClean="0">
                          <a:latin typeface="Century Gothic" panose="020B0502020202020204" pitchFamily="34" charset="0"/>
                          <a:ea typeface="Symbol" panose="05050102010706020507" pitchFamily="18" charset="2"/>
                          <a:cs typeface="Times New Roman" panose="02020603050405020304" pitchFamily="18" charset="0"/>
                        </a:rPr>
                        <a:t>1. USPS provides</a:t>
                      </a:r>
                      <a:r>
                        <a:rPr lang="en-US" sz="1100" spc="-10" dirty="0" smtClean="0">
                          <a:latin typeface="Century Gothic" panose="020B0502020202020204" pitchFamily="34" charset="0"/>
                          <a:ea typeface="Symbol" panose="05050102010706020507" pitchFamily="18" charset="2"/>
                          <a:cs typeface="Times New Roman" panose="02020603050405020304" pitchFamily="18" charset="0"/>
                        </a:rPr>
                        <a:t> </a:t>
                      </a:r>
                      <a:r>
                        <a:rPr lang="en-US" sz="1100" dirty="0" smtClean="0">
                          <a:latin typeface="Century Gothic" panose="020B0502020202020204" pitchFamily="34" charset="0"/>
                          <a:ea typeface="Symbol" panose="05050102010706020507" pitchFamily="18" charset="2"/>
                          <a:cs typeface="Times New Roman" panose="02020603050405020304" pitchFamily="18" charset="0"/>
                        </a:rPr>
                        <a:t>a </a:t>
                      </a:r>
                      <a:r>
                        <a:rPr lang="en-US" sz="1100" spc="-5" dirty="0" smtClean="0">
                          <a:latin typeface="Century Gothic" panose="020B0502020202020204" pitchFamily="34" charset="0"/>
                          <a:ea typeface="Symbol" panose="05050102010706020507" pitchFamily="18" charset="2"/>
                          <a:cs typeface="Times New Roman" panose="02020603050405020304" pitchFamily="18" charset="0"/>
                        </a:rPr>
                        <a:t>single</a:t>
                      </a:r>
                      <a:r>
                        <a:rPr lang="en-US" sz="1100" spc="-10" dirty="0" smtClean="0">
                          <a:latin typeface="Century Gothic" panose="020B0502020202020204" pitchFamily="34" charset="0"/>
                          <a:ea typeface="Symbol" panose="05050102010706020507" pitchFamily="18" charset="2"/>
                          <a:cs typeface="Times New Roman" panose="02020603050405020304" pitchFamily="18" charset="0"/>
                        </a:rPr>
                        <a:t> </a:t>
                      </a:r>
                      <a:r>
                        <a:rPr lang="en-US" sz="1100" spc="-5" dirty="0" smtClean="0">
                          <a:latin typeface="Century Gothic" panose="020B0502020202020204" pitchFamily="34" charset="0"/>
                          <a:ea typeface="Symbol" panose="05050102010706020507" pitchFamily="18" charset="2"/>
                          <a:cs typeface="Times New Roman" panose="02020603050405020304" pitchFamily="18" charset="0"/>
                        </a:rPr>
                        <a:t>48-character</a:t>
                      </a:r>
                      <a:r>
                        <a:rPr lang="en-US" sz="1100" dirty="0" smtClean="0">
                          <a:latin typeface="Century Gothic" panose="020B0502020202020204" pitchFamily="34" charset="0"/>
                          <a:ea typeface="Symbol" panose="05050102010706020507" pitchFamily="18" charset="2"/>
                          <a:cs typeface="Times New Roman" panose="02020603050405020304" pitchFamily="18" charset="0"/>
                        </a:rPr>
                        <a:t> </a:t>
                      </a:r>
                      <a:r>
                        <a:rPr lang="en-US" sz="1100" spc="-5" dirty="0" smtClean="0">
                          <a:latin typeface="Century Gothic" panose="020B0502020202020204" pitchFamily="34" charset="0"/>
                          <a:ea typeface="Symbol" panose="05050102010706020507" pitchFamily="18" charset="2"/>
                          <a:cs typeface="Times New Roman" panose="02020603050405020304" pitchFamily="18" charset="0"/>
                        </a:rPr>
                        <a:t>field in Shipping Services</a:t>
                      </a:r>
                      <a:r>
                        <a:rPr lang="en-US" sz="1100" dirty="0" smtClean="0">
                          <a:latin typeface="Century Gothic" panose="020B0502020202020204" pitchFamily="34" charset="0"/>
                          <a:ea typeface="Symbol" panose="05050102010706020507" pitchFamily="18" charset="2"/>
                          <a:cs typeface="Times New Roman" panose="02020603050405020304" pitchFamily="18" charset="0"/>
                        </a:rPr>
                        <a:t> </a:t>
                      </a:r>
                      <a:r>
                        <a:rPr lang="en-US" sz="1100" spc="-5" dirty="0" smtClean="0">
                          <a:latin typeface="Century Gothic" panose="020B0502020202020204" pitchFamily="34" charset="0"/>
                          <a:ea typeface="Symbol" panose="05050102010706020507" pitchFamily="18" charset="2"/>
                          <a:cs typeface="Times New Roman" panose="02020603050405020304" pitchFamily="18" charset="0"/>
                        </a:rPr>
                        <a:t>File</a:t>
                      </a:r>
                      <a:r>
                        <a:rPr lang="en-US" sz="1100" spc="-10" dirty="0" smtClean="0">
                          <a:latin typeface="Century Gothic" panose="020B0502020202020204" pitchFamily="34" charset="0"/>
                          <a:ea typeface="Symbol" panose="05050102010706020507" pitchFamily="18" charset="2"/>
                          <a:cs typeface="Times New Roman" panose="02020603050405020304" pitchFamily="18" charset="0"/>
                        </a:rPr>
                        <a:t> </a:t>
                      </a:r>
                      <a:r>
                        <a:rPr lang="en-US" sz="1100" dirty="0" smtClean="0">
                          <a:latin typeface="Century Gothic" panose="020B0502020202020204" pitchFamily="34" charset="0"/>
                          <a:ea typeface="Symbol" panose="05050102010706020507" pitchFamily="18" charset="2"/>
                          <a:cs typeface="Times New Roman" panose="02020603050405020304" pitchFamily="18" charset="0"/>
                        </a:rPr>
                        <a:t>for </a:t>
                      </a:r>
                      <a:r>
                        <a:rPr lang="en-US" sz="1100" spc="-5" dirty="0" smtClean="0">
                          <a:latin typeface="Century Gothic" panose="020B0502020202020204" pitchFamily="34" charset="0"/>
                          <a:ea typeface="Symbol" panose="05050102010706020507" pitchFamily="18" charset="2"/>
                          <a:cs typeface="Times New Roman" panose="02020603050405020304" pitchFamily="18" charset="0"/>
                        </a:rPr>
                        <a:t>Address</a:t>
                      </a:r>
                      <a:r>
                        <a:rPr lang="en-US" sz="1100" spc="-10" dirty="0" smtClean="0">
                          <a:latin typeface="Century Gothic" panose="020B0502020202020204" pitchFamily="34" charset="0"/>
                          <a:ea typeface="Symbol" panose="05050102010706020507" pitchFamily="18" charset="2"/>
                          <a:cs typeface="Times New Roman" panose="02020603050405020304" pitchFamily="18" charset="0"/>
                        </a:rPr>
                        <a:t> </a:t>
                      </a:r>
                      <a:r>
                        <a:rPr lang="en-US" sz="1100" spc="-5" dirty="0" smtClean="0">
                          <a:latin typeface="Century Gothic" panose="020B0502020202020204" pitchFamily="34" charset="0"/>
                          <a:ea typeface="Symbol" panose="05050102010706020507" pitchFamily="18" charset="2"/>
                          <a:cs typeface="Times New Roman" panose="02020603050405020304" pitchFamily="18" charset="0"/>
                        </a:rPr>
                        <a:t>Line</a:t>
                      </a:r>
                      <a:r>
                        <a:rPr lang="en-US" sz="1100" spc="5" dirty="0" smtClean="0">
                          <a:latin typeface="Century Gothic" panose="020B0502020202020204" pitchFamily="34" charset="0"/>
                          <a:ea typeface="Symbol" panose="05050102010706020507" pitchFamily="18" charset="2"/>
                          <a:cs typeface="Times New Roman" panose="02020603050405020304" pitchFamily="18" charset="0"/>
                        </a:rPr>
                        <a:t> </a:t>
                      </a:r>
                      <a:r>
                        <a:rPr lang="en-US" sz="1100" dirty="0" smtClean="0">
                          <a:latin typeface="Century Gothic" panose="020B0502020202020204" pitchFamily="34" charset="0"/>
                          <a:ea typeface="Symbol" panose="05050102010706020507" pitchFamily="18" charset="2"/>
                          <a:cs typeface="Times New Roman" panose="02020603050405020304" pitchFamily="18" charset="0"/>
                        </a:rPr>
                        <a:t>1</a:t>
                      </a:r>
                      <a:r>
                        <a:rPr lang="en-US" sz="1100" spc="-5" dirty="0" smtClean="0">
                          <a:latin typeface="Century Gothic" panose="020B0502020202020204" pitchFamily="34" charset="0"/>
                          <a:ea typeface="Symbol" panose="05050102010706020507" pitchFamily="18" charset="2"/>
                          <a:cs typeface="Times New Roman" panose="02020603050405020304" pitchFamily="18" charset="0"/>
                        </a:rPr>
                        <a:t> </a:t>
                      </a:r>
                      <a:r>
                        <a:rPr lang="en-US" sz="1100" dirty="0" smtClean="0">
                          <a:latin typeface="Century Gothic" panose="020B0502020202020204" pitchFamily="34" charset="0"/>
                          <a:ea typeface="Symbol" panose="05050102010706020507" pitchFamily="18" charset="2"/>
                          <a:cs typeface="Times New Roman" panose="02020603050405020304" pitchFamily="18" charset="0"/>
                        </a:rPr>
                        <a:t>&amp;</a:t>
                      </a:r>
                      <a:r>
                        <a:rPr lang="en-US" sz="1100" spc="5" dirty="0" smtClean="0">
                          <a:latin typeface="Century Gothic" panose="020B0502020202020204" pitchFamily="34" charset="0"/>
                          <a:ea typeface="Symbol" panose="05050102010706020507" pitchFamily="18" charset="2"/>
                          <a:cs typeface="Times New Roman" panose="02020603050405020304" pitchFamily="18" charset="0"/>
                        </a:rPr>
                        <a:t> </a:t>
                      </a:r>
                      <a:r>
                        <a:rPr lang="en-US" sz="1100" spc="-5" dirty="0" smtClean="0">
                          <a:latin typeface="Century Gothic" panose="020B0502020202020204" pitchFamily="34" charset="0"/>
                          <a:ea typeface="Symbol" panose="05050102010706020507" pitchFamily="18" charset="2"/>
                          <a:cs typeface="Times New Roman" panose="02020603050405020304" pitchFamily="18" charset="0"/>
                        </a:rPr>
                        <a:t>Address</a:t>
                      </a:r>
                      <a:r>
                        <a:rPr lang="en-US" sz="1100" spc="165" dirty="0" smtClean="0">
                          <a:latin typeface="Century Gothic" panose="020B0502020202020204" pitchFamily="34" charset="0"/>
                          <a:ea typeface="Symbol" panose="05050102010706020507" pitchFamily="18" charset="2"/>
                          <a:cs typeface="Times New Roman" panose="02020603050405020304" pitchFamily="18" charset="0"/>
                        </a:rPr>
                        <a:t> </a:t>
                      </a:r>
                      <a:r>
                        <a:rPr lang="en-US" sz="1100" spc="-5" dirty="0" smtClean="0">
                          <a:latin typeface="Century Gothic" panose="020B0502020202020204" pitchFamily="34" charset="0"/>
                          <a:ea typeface="Symbol" panose="05050102010706020507" pitchFamily="18" charset="2"/>
                          <a:cs typeface="Times New Roman" panose="02020603050405020304" pitchFamily="18" charset="0"/>
                        </a:rPr>
                        <a:t>Line</a:t>
                      </a:r>
                      <a:r>
                        <a:rPr lang="en-US" sz="1100" spc="5" dirty="0" smtClean="0">
                          <a:latin typeface="Century Gothic" panose="020B0502020202020204" pitchFamily="34" charset="0"/>
                          <a:ea typeface="Symbol" panose="05050102010706020507" pitchFamily="18" charset="2"/>
                          <a:cs typeface="Times New Roman" panose="02020603050405020304" pitchFamily="18" charset="0"/>
                        </a:rPr>
                        <a:t> </a:t>
                      </a:r>
                      <a:r>
                        <a:rPr lang="en-US" sz="1100" dirty="0" smtClean="0">
                          <a:latin typeface="Century Gothic" panose="020B0502020202020204" pitchFamily="34" charset="0"/>
                          <a:ea typeface="Symbol" panose="05050102010706020507" pitchFamily="18" charset="2"/>
                          <a:cs typeface="Times New Roman" panose="02020603050405020304" pitchFamily="18" charset="0"/>
                        </a:rPr>
                        <a:t>2</a:t>
                      </a:r>
                      <a:r>
                        <a:rPr lang="en-US" sz="1100" spc="-5" dirty="0" smtClean="0">
                          <a:latin typeface="Century Gothic" panose="020B0502020202020204" pitchFamily="34" charset="0"/>
                          <a:ea typeface="Symbol" panose="05050102010706020507" pitchFamily="18" charset="2"/>
                          <a:cs typeface="Times New Roman" panose="02020603050405020304" pitchFamily="18" charset="0"/>
                        </a:rPr>
                        <a:t> information</a:t>
                      </a:r>
                    </a:p>
                    <a:p>
                      <a:pPr marL="742950" marR="215265" lvl="1" indent="-285750">
                        <a:lnSpc>
                          <a:spcPct val="114000"/>
                        </a:lnSpc>
                        <a:spcBef>
                          <a:spcPts val="0"/>
                        </a:spcBef>
                        <a:spcAft>
                          <a:spcPts val="0"/>
                        </a:spcAft>
                        <a:buSzPts val="1000"/>
                        <a:buFont typeface="Symbol" panose="05050102010706020507" pitchFamily="18" charset="2"/>
                        <a:buChar char=""/>
                        <a:tabLst>
                          <a:tab pos="520700" algn="l"/>
                        </a:tabLst>
                      </a:pPr>
                      <a:r>
                        <a:rPr lang="en-US" sz="1100" dirty="0" smtClean="0">
                          <a:latin typeface="Century Gothic" panose="020B0502020202020204" pitchFamily="34" charset="0"/>
                        </a:rPr>
                        <a:t>With mail.dat and shipping services files both lines of address data has to be merged into a single field in the file. </a:t>
                      </a:r>
                    </a:p>
                  </a:txBody>
                  <a:tcPr marL="85725" marR="85725" marT="42863" marB="42863"/>
                </a:tc>
                <a:tc>
                  <a:txBody>
                    <a:bodyPr/>
                    <a:lstStyle/>
                    <a:p>
                      <a:pPr marL="0" marR="215265" lvl="0" indent="0">
                        <a:lnSpc>
                          <a:spcPct val="114000"/>
                        </a:lnSpc>
                        <a:spcBef>
                          <a:spcPts val="0"/>
                        </a:spcBef>
                        <a:spcAft>
                          <a:spcPts val="0"/>
                        </a:spcAft>
                        <a:buSzPts val="1000"/>
                        <a:buFont typeface="Symbol" panose="05050102010706020507" pitchFamily="18" charset="2"/>
                        <a:buNone/>
                        <a:tabLst>
                          <a:tab pos="520700" algn="l"/>
                        </a:tabLst>
                      </a:pPr>
                      <a:r>
                        <a:rPr lang="en-US" sz="1100" b="0" i="1" dirty="0" smtClean="0">
                          <a:latin typeface="Century Gothic" panose="020B0502020202020204" pitchFamily="34" charset="0"/>
                        </a:rPr>
                        <a:t>Evaluated several options within the Shipping Services File and Shipping Partner File to provide additional character fields for address information. Providing mailers with additional character fields when an address exceeds the 48-character length maximum. </a:t>
                      </a:r>
                    </a:p>
                  </a:txBody>
                  <a:tcPr marL="85725" marR="85725" marT="42863" marB="42863"/>
                </a:tc>
              </a:tr>
              <a:tr h="667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Century Gothic" panose="020B0502020202020204" pitchFamily="34" charset="0"/>
                        </a:rPr>
                        <a:t>2. USPS does not follow ANSI standards which permits a minimum of two (2) address lines within a given segment of the file.</a:t>
                      </a:r>
                    </a:p>
                  </a:txBody>
                  <a:tcPr marL="85725" marR="85725" marT="42863" marB="4286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1" dirty="0" smtClean="0">
                          <a:latin typeface="Century Gothic" panose="020B0502020202020204" pitchFamily="34" charset="0"/>
                        </a:rPr>
                        <a:t>Currently</a:t>
                      </a:r>
                      <a:r>
                        <a:rPr lang="en-US" sz="1100" b="0" i="1" baseline="0" dirty="0" smtClean="0">
                          <a:latin typeface="Century Gothic" panose="020B0502020202020204" pitchFamily="34" charset="0"/>
                        </a:rPr>
                        <a:t> r</a:t>
                      </a:r>
                      <a:r>
                        <a:rPr lang="en-US" sz="1100" b="0" i="1" dirty="0" smtClean="0">
                          <a:latin typeface="Century Gothic" panose="020B0502020202020204" pitchFamily="34" charset="0"/>
                        </a:rPr>
                        <a:t>esearching if USPS</a:t>
                      </a:r>
                      <a:r>
                        <a:rPr lang="en-US" sz="1100" b="0" i="1" baseline="0" dirty="0" smtClean="0">
                          <a:latin typeface="Century Gothic" panose="020B0502020202020204" pitchFamily="34" charset="0"/>
                        </a:rPr>
                        <a:t> follows the suggested N301 and N302 data segments as specified by ANSI </a:t>
                      </a:r>
                      <a:r>
                        <a:rPr lang="en-US" sz="1100" b="0" i="1" dirty="0" smtClean="0">
                          <a:latin typeface="Century Gothic" panose="020B0502020202020204" pitchFamily="34" charset="0"/>
                        </a:rPr>
                        <a:t>. </a:t>
                      </a:r>
                    </a:p>
                    <a:p>
                      <a:endParaRPr lang="en-US" sz="1100" b="0" dirty="0">
                        <a:latin typeface="Century Gothic" panose="020B0502020202020204" pitchFamily="34" charset="0"/>
                      </a:endParaRPr>
                    </a:p>
                  </a:txBody>
                  <a:tcPr marL="85725" marR="85725" marT="42863" marB="42863"/>
                </a:tc>
              </a:tr>
            </a:tbl>
          </a:graphicData>
        </a:graphic>
      </p:graphicFrame>
      <p:sp>
        <p:nvSpPr>
          <p:cNvPr id="4" name="TextBox 3"/>
          <p:cNvSpPr txBox="1"/>
          <p:nvPr/>
        </p:nvSpPr>
        <p:spPr>
          <a:xfrm>
            <a:off x="571500" y="3089214"/>
            <a:ext cx="7572375" cy="1289712"/>
          </a:xfrm>
          <a:prstGeom prst="rect">
            <a:avLst/>
          </a:prstGeom>
          <a:noFill/>
        </p:spPr>
        <p:txBody>
          <a:bodyPr wrap="square" rtlCol="0">
            <a:spAutoFit/>
          </a:bodyPr>
          <a:lstStyle/>
          <a:p>
            <a:endParaRPr lang="en-US" sz="1031" dirty="0">
              <a:solidFill>
                <a:prstClr val="black"/>
              </a:solidFill>
              <a:latin typeface="Arial"/>
            </a:endParaRPr>
          </a:p>
          <a:p>
            <a:r>
              <a:rPr lang="en-US" sz="1125" dirty="0">
                <a:solidFill>
                  <a:prstClr val="black"/>
                </a:solidFill>
                <a:latin typeface="Century Gothic" panose="020B0502020202020204" pitchFamily="34" charset="0"/>
              </a:rPr>
              <a:t>Address Length Analysis:</a:t>
            </a:r>
          </a:p>
          <a:p>
            <a:pPr marL="267891" indent="-267891">
              <a:buFont typeface="Arial" panose="020B0604020202020204" pitchFamily="34" charset="0"/>
              <a:buChar char="•"/>
            </a:pPr>
            <a:r>
              <a:rPr lang="en-US" sz="1125" dirty="0">
                <a:solidFill>
                  <a:prstClr val="black"/>
                </a:solidFill>
                <a:latin typeface="Century Gothic" panose="020B0502020202020204" pitchFamily="34" charset="0"/>
              </a:rPr>
              <a:t>Total volume for the week of November 6-13</a:t>
            </a:r>
            <a:r>
              <a:rPr lang="en-US" sz="1125" baseline="30000" dirty="0">
                <a:solidFill>
                  <a:prstClr val="black"/>
                </a:solidFill>
                <a:latin typeface="Century Gothic" panose="020B0502020202020204" pitchFamily="34" charset="0"/>
              </a:rPr>
              <a:t>th</a:t>
            </a:r>
            <a:r>
              <a:rPr lang="en-US" sz="1125" dirty="0">
                <a:solidFill>
                  <a:prstClr val="black"/>
                </a:solidFill>
                <a:latin typeface="Century Gothic" panose="020B0502020202020204" pitchFamily="34" charset="0"/>
              </a:rPr>
              <a:t>, 2017- 79,505,763</a:t>
            </a:r>
          </a:p>
          <a:p>
            <a:pPr marL="696516" lvl="1" indent="-267891">
              <a:buFont typeface="Arial" panose="020B0604020202020204" pitchFamily="34" charset="0"/>
              <a:buChar char="•"/>
            </a:pPr>
            <a:r>
              <a:rPr lang="en-US" sz="1125" dirty="0">
                <a:solidFill>
                  <a:prstClr val="black"/>
                </a:solidFill>
                <a:latin typeface="Century Gothic" panose="020B0502020202020204" pitchFamily="34" charset="0"/>
              </a:rPr>
              <a:t>The most common character length was 16 (8,432,369 pieces)</a:t>
            </a:r>
          </a:p>
          <a:p>
            <a:pPr marL="1125141" lvl="2" indent="-267891">
              <a:buFont typeface="Arial" panose="020B0604020202020204" pitchFamily="34" charset="0"/>
              <a:buChar char="•"/>
            </a:pPr>
            <a:r>
              <a:rPr lang="en-US" sz="1125" dirty="0">
                <a:solidFill>
                  <a:prstClr val="black"/>
                </a:solidFill>
                <a:latin typeface="Century Gothic" panose="020B0502020202020204" pitchFamily="34" charset="0"/>
              </a:rPr>
              <a:t>The majority of pieces trend between 14-17 characters </a:t>
            </a:r>
          </a:p>
          <a:p>
            <a:pPr marL="696516" lvl="1" indent="-267891">
              <a:buFont typeface="Arial" panose="020B0604020202020204" pitchFamily="34" charset="0"/>
              <a:buChar char="•"/>
            </a:pPr>
            <a:r>
              <a:rPr lang="en-US" sz="1125" dirty="0">
                <a:solidFill>
                  <a:prstClr val="black"/>
                </a:solidFill>
                <a:latin typeface="Century Gothic" panose="020B0502020202020204" pitchFamily="34" charset="0"/>
              </a:rPr>
              <a:t>79,300,776 pieces that used 40 characters or less making up .99% of the volume </a:t>
            </a:r>
          </a:p>
          <a:p>
            <a:pPr marL="696516" lvl="1" indent="-267891">
              <a:buFont typeface="Arial" panose="020B0604020202020204" pitchFamily="34" charset="0"/>
              <a:buChar char="•"/>
            </a:pPr>
            <a:r>
              <a:rPr lang="en-US" sz="1125" dirty="0">
                <a:solidFill>
                  <a:prstClr val="black"/>
                </a:solidFill>
                <a:latin typeface="Century Gothic" panose="020B0502020202020204" pitchFamily="34" charset="0"/>
              </a:rPr>
              <a:t>78,009 pieces that returned addresses using 48 characters, which makes up .01% of the volume</a:t>
            </a:r>
          </a:p>
        </p:txBody>
      </p:sp>
      <p:pic>
        <p:nvPicPr>
          <p:cNvPr id="5" name="Picture 4"/>
          <p:cNvPicPr>
            <a:picLocks noChangeAspect="1"/>
          </p:cNvPicPr>
          <p:nvPr/>
        </p:nvPicPr>
        <p:blipFill>
          <a:blip r:embed="rId2"/>
          <a:stretch>
            <a:fillRect/>
          </a:stretch>
        </p:blipFill>
        <p:spPr>
          <a:xfrm>
            <a:off x="1357313" y="4487754"/>
            <a:ext cx="6286500" cy="2227371"/>
          </a:xfrm>
          <a:prstGeom prst="rect">
            <a:avLst/>
          </a:prstGeom>
        </p:spPr>
      </p:pic>
    </p:spTree>
    <p:extLst>
      <p:ext uri="{BB962C8B-B14F-4D97-AF65-F5344CB8AC3E}">
        <p14:creationId xmlns:p14="http://schemas.microsoft.com/office/powerpoint/2010/main" val="315541408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p:txBody>
          <a:bodyPr/>
          <a:lstStyle/>
          <a:p>
            <a:r>
              <a:rPr lang="en-US" dirty="0" smtClean="0"/>
              <a:t>Industry Feedback: </a:t>
            </a:r>
            <a:br>
              <a:rPr lang="en-US" dirty="0" smtClean="0"/>
            </a:br>
            <a:r>
              <a:rPr lang="en-US" sz="1800" b="0" dirty="0" smtClean="0"/>
              <a:t>Secondary Address Information</a:t>
            </a:r>
            <a:endParaRPr lang="en-GB" sz="1800" b="0" dirty="0"/>
          </a:p>
        </p:txBody>
      </p:sp>
      <p:graphicFrame>
        <p:nvGraphicFramePr>
          <p:cNvPr id="2" name="Table 1"/>
          <p:cNvGraphicFramePr>
            <a:graphicFrameLocks noGrp="1"/>
          </p:cNvGraphicFramePr>
          <p:nvPr>
            <p:extLst/>
          </p:nvPr>
        </p:nvGraphicFramePr>
        <p:xfrm>
          <a:off x="500063" y="857250"/>
          <a:ext cx="8143876" cy="4363494"/>
        </p:xfrm>
        <a:graphic>
          <a:graphicData uri="http://schemas.openxmlformats.org/drawingml/2006/table">
            <a:tbl>
              <a:tblPr firstRow="1" bandRow="1">
                <a:tableStyleId>{5C22544A-7EE6-4342-B048-85BDC9FD1C3A}</a:tableStyleId>
              </a:tblPr>
              <a:tblGrid>
                <a:gridCol w="4071938"/>
                <a:gridCol w="4071938"/>
              </a:tblGrid>
              <a:tr h="545888">
                <a:tc>
                  <a:txBody>
                    <a:bodyPr/>
                    <a:lstStyle/>
                    <a:p>
                      <a:r>
                        <a:rPr lang="en-US" sz="1700" dirty="0" smtClean="0"/>
                        <a:t>Industry Pain Point</a:t>
                      </a:r>
                      <a:endParaRPr lang="en-US" sz="1700" dirty="0"/>
                    </a:p>
                  </a:txBody>
                  <a:tcPr marL="85725" marR="85725" marT="42863" marB="42863"/>
                </a:tc>
                <a:tc>
                  <a:txBody>
                    <a:bodyPr/>
                    <a:lstStyle/>
                    <a:p>
                      <a:r>
                        <a:rPr lang="en-US" sz="1700" dirty="0" smtClean="0"/>
                        <a:t>USPS Response</a:t>
                      </a:r>
                      <a:r>
                        <a:rPr lang="en-US" sz="1700" baseline="0" dirty="0" smtClean="0"/>
                        <a:t> </a:t>
                      </a:r>
                      <a:endParaRPr lang="en-US" sz="1700" dirty="0"/>
                    </a:p>
                  </a:txBody>
                  <a:tcPr marL="85725" marR="85725" marT="42863" marB="42863"/>
                </a:tc>
              </a:tr>
              <a:tr h="16287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Century Gothic" panose="020B0502020202020204" pitchFamily="34" charset="0"/>
                        </a:rPr>
                        <a:t>3. Different understanding as to what level of information goes on delivery address line 1 vs. delivery address line 2 on an order form between Industry and USPS standards.</a:t>
                      </a:r>
                    </a:p>
                    <a:p>
                      <a:endParaRPr lang="en-US" sz="1100" dirty="0">
                        <a:latin typeface="Century Gothic" panose="020B0502020202020204" pitchFamily="34" charset="0"/>
                      </a:endParaRPr>
                    </a:p>
                  </a:txBody>
                  <a:tcPr marL="85725" marR="85725" marT="42863" marB="4286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1" dirty="0" smtClean="0">
                          <a:latin typeface="Century Gothic" panose="020B0502020202020204" pitchFamily="34" charset="0"/>
                        </a:rPr>
                        <a:t>USPS Parcel Labeling Guide V2.0: The delivery address line should be limited to 40 characters. Suggested standard abbreviations to reduce the address line length to 40 characters or less can be found in Publication 28, Postal Addressing Standards. However, if all of the delivery address cannot fit in one line, then secondary address information can be placed immediately above the delivery address line.</a:t>
                      </a:r>
                    </a:p>
                    <a:p>
                      <a:endParaRPr lang="en-US" sz="1100" b="0" dirty="0">
                        <a:latin typeface="Century Gothic" panose="020B0502020202020204" pitchFamily="34" charset="0"/>
                      </a:endParaRPr>
                    </a:p>
                  </a:txBody>
                  <a:tcPr marL="85725" marR="85725" marT="42863" marB="42863"/>
                </a:tc>
              </a:tr>
              <a:tr h="968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Century Gothic" panose="020B0502020202020204" pitchFamily="34" charset="0"/>
                        </a:rPr>
                        <a:t>4. Data analysis provided doesn’t show what is on the package label vs. what is available in the file (relative to secondary information), to identify why validation point failed.</a:t>
                      </a:r>
                    </a:p>
                    <a:p>
                      <a:endParaRPr lang="en-US" sz="1100" dirty="0">
                        <a:latin typeface="Century Gothic" panose="020B0502020202020204" pitchFamily="34" charset="0"/>
                      </a:endParaRPr>
                    </a:p>
                  </a:txBody>
                  <a:tcPr marL="85725" marR="85725" marT="42863" marB="42863"/>
                </a:tc>
                <a:tc>
                  <a:txBody>
                    <a:bodyPr/>
                    <a:lstStyle/>
                    <a:p>
                      <a:pPr marL="0" marR="215265" lvl="0" indent="0">
                        <a:lnSpc>
                          <a:spcPct val="114000"/>
                        </a:lnSpc>
                        <a:spcBef>
                          <a:spcPts val="0"/>
                        </a:spcBef>
                        <a:spcAft>
                          <a:spcPts val="0"/>
                        </a:spcAft>
                        <a:buSzPts val="1000"/>
                        <a:buFont typeface="Symbol" panose="05050102010706020507" pitchFamily="18" charset="2"/>
                        <a:buNone/>
                        <a:tabLst>
                          <a:tab pos="520700" algn="l"/>
                        </a:tabLst>
                      </a:pPr>
                      <a:r>
                        <a:rPr lang="en-US" sz="1100" b="0" i="1" dirty="0" smtClean="0">
                          <a:latin typeface="Century Gothic" panose="020B0502020202020204" pitchFamily="34" charset="0"/>
                        </a:rPr>
                        <a:t>Currently gathering data to show comparison of the delivery address information received in the file vs. the delivery address printed on the package label. </a:t>
                      </a:r>
                      <a:endParaRPr lang="en-US" sz="1100" b="0" dirty="0">
                        <a:latin typeface="Century Gothic" panose="020B0502020202020204" pitchFamily="34" charset="0"/>
                        <a:ea typeface="Symbol" panose="05050102010706020507" pitchFamily="18" charset="2"/>
                        <a:cs typeface="Times New Roman" panose="02020603050405020304" pitchFamily="18" charset="0"/>
                      </a:endParaRPr>
                    </a:p>
                  </a:txBody>
                  <a:tcPr marL="85725" marR="85725" marT="42863" marB="42863"/>
                </a:tc>
              </a:tr>
              <a:tr h="1220244">
                <a:tc>
                  <a:txBody>
                    <a:bodyPr/>
                    <a:lstStyle/>
                    <a:p>
                      <a:pPr marR="215265">
                        <a:lnSpc>
                          <a:spcPct val="114000"/>
                        </a:lnSpc>
                        <a:spcBef>
                          <a:spcPts val="0"/>
                        </a:spcBef>
                        <a:spcAft>
                          <a:spcPts val="0"/>
                        </a:spcAft>
                        <a:buSzPts val="1000"/>
                        <a:tabLst>
                          <a:tab pos="520700" algn="l"/>
                        </a:tabLst>
                      </a:pPr>
                      <a:r>
                        <a:rPr lang="en-US" sz="1100" spc="-5" dirty="0" smtClean="0">
                          <a:latin typeface="Century Gothic" panose="020B0502020202020204" pitchFamily="34" charset="0"/>
                          <a:cs typeface="Times New Roman" panose="02020603050405020304" pitchFamily="18" charset="0"/>
                        </a:rPr>
                        <a:t>5.</a:t>
                      </a:r>
                      <a:r>
                        <a:rPr lang="en-US" sz="1100" spc="-5" baseline="0" dirty="0" smtClean="0">
                          <a:latin typeface="Century Gothic" panose="020B0502020202020204" pitchFamily="34" charset="0"/>
                          <a:cs typeface="Times New Roman" panose="02020603050405020304" pitchFamily="18" charset="0"/>
                        </a:rPr>
                        <a:t> </a:t>
                      </a:r>
                      <a:r>
                        <a:rPr lang="en-US" sz="1100" dirty="0" smtClean="0">
                          <a:latin typeface="Century Gothic" panose="020B0502020202020204" pitchFamily="34" charset="0"/>
                        </a:rPr>
                        <a:t>Address matching software handles multi-line information, and whatever information is provided on either address line, can be identified as either primary or secondary and USPS doesn’t provide that opportunity with a single address field. </a:t>
                      </a:r>
                    </a:p>
                  </a:txBody>
                  <a:tcPr marL="85725" marR="85725" marT="42863" marB="42863"/>
                </a:tc>
                <a:tc>
                  <a:txBody>
                    <a:bodyPr/>
                    <a:lstStyle/>
                    <a:p>
                      <a:pPr marL="0" marR="215265" lvl="0" indent="0">
                        <a:lnSpc>
                          <a:spcPct val="114000"/>
                        </a:lnSpc>
                        <a:spcBef>
                          <a:spcPts val="0"/>
                        </a:spcBef>
                        <a:spcAft>
                          <a:spcPts val="0"/>
                        </a:spcAft>
                        <a:buSzPts val="1000"/>
                        <a:buFont typeface="Symbol" panose="05050102010706020507" pitchFamily="18" charset="2"/>
                        <a:buNone/>
                        <a:tabLst>
                          <a:tab pos="520700" algn="l"/>
                        </a:tabLst>
                      </a:pPr>
                      <a:r>
                        <a:rPr lang="en-US" sz="1100" b="0" i="1" dirty="0" smtClean="0">
                          <a:latin typeface="Century Gothic" panose="020B0502020202020204" pitchFamily="34" charset="0"/>
                        </a:rPr>
                        <a:t>Provided analysis and sample data during WG#185 sessions, showing the secondary information either at the beginning, end or twice on the delivery address line and correctly passing the validation criteria for address quality. </a:t>
                      </a:r>
                    </a:p>
                  </a:txBody>
                  <a:tcPr marL="85725" marR="85725" marT="42863" marB="42863"/>
                </a:tc>
              </a:tr>
            </a:tbl>
          </a:graphicData>
        </a:graphic>
      </p:graphicFrame>
    </p:spTree>
    <p:extLst>
      <p:ext uri="{BB962C8B-B14F-4D97-AF65-F5344CB8AC3E}">
        <p14:creationId xmlns:p14="http://schemas.microsoft.com/office/powerpoint/2010/main" val="78299453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solidFill>
                  <a:schemeClr val="bg1"/>
                </a:solidFill>
              </a:rPr>
              <a:t>Address </a:t>
            </a:r>
            <a:r>
              <a:rPr lang="en-US">
                <a:solidFill>
                  <a:schemeClr val="bg1"/>
                </a:solidFill>
              </a:rPr>
              <a:t>Quality </a:t>
            </a:r>
            <a:r>
              <a:rPr lang="en-US" smtClean="0">
                <a:solidFill>
                  <a:schemeClr val="bg1"/>
                </a:solidFill>
              </a:rPr>
              <a:t>Volume Analysis</a:t>
            </a:r>
            <a:endParaRPr lang="en-US" dirty="0">
              <a:solidFill>
                <a:schemeClr val="bg1"/>
              </a:solidFill>
            </a:endParaRPr>
          </a:p>
        </p:txBody>
      </p:sp>
      <p:sp>
        <p:nvSpPr>
          <p:cNvPr id="3" name="Text Placeholder 2"/>
          <p:cNvSpPr>
            <a:spLocks noGrp="1"/>
          </p:cNvSpPr>
          <p:nvPr>
            <p:ph type="body" sz="quarter" idx="14"/>
          </p:nvPr>
        </p:nvSpPr>
        <p:spPr>
          <a:xfrm>
            <a:off x="1562100" y="838200"/>
            <a:ext cx="6019800" cy="515938"/>
          </a:xfrm>
        </p:spPr>
        <p:txBody>
          <a:bodyPr/>
          <a:lstStyle/>
          <a:p>
            <a:r>
              <a:rPr lang="en-US" dirty="0"/>
              <a:t>October Address Quality Trends: Comparison of Package Volume to AQ Compliance </a:t>
            </a:r>
            <a:r>
              <a:rPr lang="en-US" dirty="0" smtClean="0"/>
              <a:t>Percentage</a:t>
            </a:r>
            <a:endParaRPr lang="en-US" dirty="0"/>
          </a:p>
        </p:txBody>
      </p:sp>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6" y="1862961"/>
            <a:ext cx="6501809" cy="466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nvPr>
        </p:nvGraphicFramePr>
        <p:xfrm>
          <a:off x="7286625" y="3714750"/>
          <a:ext cx="1285875" cy="695326"/>
        </p:xfrm>
        <a:graphic>
          <a:graphicData uri="http://schemas.openxmlformats.org/drawingml/2006/table">
            <a:tbl>
              <a:tblPr firstRow="1" bandRow="1">
                <a:tableStyleId>{5C22544A-7EE6-4342-B048-85BDC9FD1C3A}</a:tableStyleId>
              </a:tblPr>
              <a:tblGrid>
                <a:gridCol w="1285875"/>
              </a:tblGrid>
              <a:tr h="347663">
                <a:tc>
                  <a:txBody>
                    <a:bodyPr/>
                    <a:lstStyle/>
                    <a:p>
                      <a:r>
                        <a:rPr lang="en-US" sz="1500" dirty="0" smtClean="0"/>
                        <a:t>Above</a:t>
                      </a:r>
                      <a:r>
                        <a:rPr lang="en-US" sz="1500" baseline="0" dirty="0" smtClean="0"/>
                        <a:t> 89%</a:t>
                      </a:r>
                      <a:endParaRPr lang="en-US" sz="1500" dirty="0"/>
                    </a:p>
                  </a:txBody>
                  <a:tcPr marL="85725" marR="85725" marT="42863" marB="42863">
                    <a:solidFill>
                      <a:srgbClr val="006100"/>
                    </a:solidFill>
                  </a:tcPr>
                </a:tc>
              </a:tr>
              <a:tr h="347663">
                <a:tc>
                  <a:txBody>
                    <a:bodyPr/>
                    <a:lstStyle/>
                    <a:p>
                      <a:r>
                        <a:rPr lang="en-US" sz="1500" b="1" dirty="0" smtClean="0">
                          <a:solidFill>
                            <a:schemeClr val="bg1"/>
                          </a:solidFill>
                        </a:rPr>
                        <a:t>Below 89%</a:t>
                      </a:r>
                      <a:endParaRPr lang="en-US" sz="1500" b="1" dirty="0">
                        <a:solidFill>
                          <a:schemeClr val="bg1"/>
                        </a:solidFill>
                      </a:endParaRPr>
                    </a:p>
                  </a:txBody>
                  <a:tcPr marL="85725" marR="85725" marT="42863" marB="42863">
                    <a:solidFill>
                      <a:srgbClr val="FF0000"/>
                    </a:solidFill>
                  </a:tcPr>
                </a:tc>
              </a:tr>
            </a:tbl>
          </a:graphicData>
        </a:graphic>
      </p:graphicFrame>
    </p:spTree>
    <p:extLst>
      <p:ext uri="{BB962C8B-B14F-4D97-AF65-F5344CB8AC3E}">
        <p14:creationId xmlns:p14="http://schemas.microsoft.com/office/powerpoint/2010/main" val="135326117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Appendix</a:t>
            </a:r>
            <a:endParaRPr lang="en-US" dirty="0"/>
          </a:p>
        </p:txBody>
      </p:sp>
    </p:spTree>
    <p:extLst>
      <p:ext uri="{BB962C8B-B14F-4D97-AF65-F5344CB8AC3E}">
        <p14:creationId xmlns:p14="http://schemas.microsoft.com/office/powerpoint/2010/main" val="317147865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Process Flow of Visibility in</a:t>
            </a:r>
            <a:br>
              <a:rPr lang="en-US" dirty="0"/>
            </a:br>
            <a:r>
              <a:rPr lang="en-US" dirty="0"/>
              <a:t>Newspaper Manual </a:t>
            </a:r>
            <a:r>
              <a:rPr lang="en-US" dirty="0" smtClean="0"/>
              <a:t>Operations</a:t>
            </a:r>
            <a:endParaRPr lang="en-US" dirty="0"/>
          </a:p>
        </p:txBody>
      </p:sp>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8076467" cy="20859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16" y="4419600"/>
            <a:ext cx="9059334" cy="172424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 Placeholder 2"/>
          <p:cNvSpPr txBox="1">
            <a:spLocks/>
          </p:cNvSpPr>
          <p:nvPr/>
        </p:nvSpPr>
        <p:spPr>
          <a:xfrm>
            <a:off x="0" y="838200"/>
            <a:ext cx="9144000" cy="515938"/>
          </a:xfrm>
          <a:prstGeom prst="rect">
            <a:avLst/>
          </a:prstGeom>
        </p:spPr>
        <p:txBody>
          <a:bodyPr/>
          <a:lstStyle>
            <a:defPPr>
              <a:defRPr lang="en-US"/>
            </a:defPPr>
            <a:lvl1pPr indent="0" algn="ctr" eaLnBrk="0" fontAlgn="base" hangingPunct="0">
              <a:spcBef>
                <a:spcPct val="20000"/>
              </a:spcBef>
              <a:spcAft>
                <a:spcPct val="0"/>
              </a:spcAft>
              <a:buClr>
                <a:schemeClr val="accent2"/>
              </a:buClr>
              <a:buFont typeface="Wingdings" panose="05000000000000000000" pitchFamily="2" charset="2"/>
              <a:buNone/>
              <a:defRPr sz="1688" u="sng" kern="0">
                <a:solidFill>
                  <a:srgbClr val="4F81BD"/>
                </a:solidFill>
                <a:latin typeface="Century Gothic" panose="020B0502020202020204" pitchFamily="34" charset="0"/>
              </a:defRPr>
            </a:lvl1pPr>
            <a:lvl2pPr marL="428625" indent="0" algn="ctr" eaLnBrk="0" fontAlgn="base" hangingPunct="0">
              <a:spcBef>
                <a:spcPct val="20000"/>
              </a:spcBef>
              <a:spcAft>
                <a:spcPct val="0"/>
              </a:spcAft>
              <a:buFont typeface="Arial" panose="020B0604020202020204" pitchFamily="34" charset="0"/>
              <a:buNone/>
              <a:defRPr sz="1688">
                <a:solidFill>
                  <a:srgbClr val="4F81BD"/>
                </a:solidFill>
                <a:latin typeface="Century Gothic" panose="020B0502020202020204" pitchFamily="34" charset="0"/>
              </a:defRPr>
            </a:lvl2pPr>
            <a:lvl3pPr marL="857250" indent="0" algn="ctr" eaLnBrk="0" fontAlgn="base" hangingPunct="0">
              <a:spcBef>
                <a:spcPct val="20000"/>
              </a:spcBef>
              <a:spcAft>
                <a:spcPct val="0"/>
              </a:spcAft>
              <a:buClr>
                <a:schemeClr val="accent2"/>
              </a:buClr>
              <a:buNone/>
              <a:defRPr sz="1688">
                <a:solidFill>
                  <a:srgbClr val="4F81BD"/>
                </a:solidFill>
                <a:latin typeface="Century Gothic" panose="020B0502020202020204" pitchFamily="34" charset="0"/>
              </a:defRPr>
            </a:lvl3pPr>
            <a:lvl4pPr marL="1285875" indent="0" algn="ctr" eaLnBrk="0" fontAlgn="base" hangingPunct="0">
              <a:spcBef>
                <a:spcPct val="20000"/>
              </a:spcBef>
              <a:spcAft>
                <a:spcPct val="0"/>
              </a:spcAft>
              <a:buFont typeface="Arial Unicode MS" panose="020B0604020202020204" pitchFamily="34" charset="-128"/>
              <a:buNone/>
              <a:defRPr sz="1688">
                <a:solidFill>
                  <a:srgbClr val="4F81BD"/>
                </a:solidFill>
                <a:latin typeface="Century Gothic" panose="020B0502020202020204" pitchFamily="34" charset="0"/>
              </a:defRPr>
            </a:lvl4pPr>
            <a:lvl5pPr marL="1714500" indent="0" algn="ctr" eaLnBrk="0" fontAlgn="base" hangingPunct="0">
              <a:spcBef>
                <a:spcPct val="20000"/>
              </a:spcBef>
              <a:spcAft>
                <a:spcPct val="0"/>
              </a:spcAft>
              <a:buNone/>
              <a:defRPr sz="1688">
                <a:solidFill>
                  <a:srgbClr val="4F81BD"/>
                </a:solidFill>
                <a:latin typeface="Century Gothic" panose="020B0502020202020204" pitchFamily="34" charset="0"/>
              </a:defRPr>
            </a:lvl5pPr>
            <a:lvl6pPr marL="2357438" indent="-214313" fontAlgn="base">
              <a:spcBef>
                <a:spcPct val="20000"/>
              </a:spcBef>
              <a:spcAft>
                <a:spcPct val="0"/>
              </a:spcAft>
              <a:buChar char="•"/>
              <a:defRPr sz="1313"/>
            </a:lvl6pPr>
            <a:lvl7pPr marL="2786063" indent="-214313" fontAlgn="base">
              <a:spcBef>
                <a:spcPct val="20000"/>
              </a:spcBef>
              <a:spcAft>
                <a:spcPct val="0"/>
              </a:spcAft>
              <a:buChar char="•"/>
              <a:defRPr sz="1313"/>
            </a:lvl7pPr>
            <a:lvl8pPr marL="3214688" indent="-214313" fontAlgn="base">
              <a:spcBef>
                <a:spcPct val="20000"/>
              </a:spcBef>
              <a:spcAft>
                <a:spcPct val="0"/>
              </a:spcAft>
              <a:buChar char="•"/>
              <a:defRPr sz="1313"/>
            </a:lvl8pPr>
            <a:lvl9pPr marL="3643313" indent="-214313" fontAlgn="base">
              <a:spcBef>
                <a:spcPct val="20000"/>
              </a:spcBef>
              <a:spcAft>
                <a:spcPct val="0"/>
              </a:spcAft>
              <a:buChar char="•"/>
              <a:defRPr sz="1313"/>
            </a:lvl9pPr>
          </a:lstStyle>
          <a:p>
            <a:r>
              <a:rPr lang="en-US" u="none" dirty="0">
                <a:solidFill>
                  <a:schemeClr val="bg1"/>
                </a:solidFill>
              </a:rPr>
              <a:t>Expected Flow of Newspapers Originating in North Metro</a:t>
            </a:r>
          </a:p>
        </p:txBody>
      </p:sp>
      <p:sp>
        <p:nvSpPr>
          <p:cNvPr id="11" name="Text Placeholder 2"/>
          <p:cNvSpPr txBox="1">
            <a:spLocks/>
          </p:cNvSpPr>
          <p:nvPr/>
        </p:nvSpPr>
        <p:spPr>
          <a:xfrm>
            <a:off x="0" y="3903662"/>
            <a:ext cx="9144000" cy="515938"/>
          </a:xfrm>
          <a:prstGeom prst="rect">
            <a:avLst/>
          </a:prstGeom>
        </p:spPr>
        <p:txBody>
          <a:bodyPr/>
          <a:lstStyle>
            <a:lvl1pPr marL="0" indent="0" algn="ctr" rtl="0" eaLnBrk="0" fontAlgn="base" hangingPunct="0">
              <a:spcBef>
                <a:spcPct val="20000"/>
              </a:spcBef>
              <a:spcAft>
                <a:spcPct val="0"/>
              </a:spcAft>
              <a:buClr>
                <a:schemeClr val="accent2"/>
              </a:buClr>
              <a:buFont typeface="Wingdings" panose="05000000000000000000" pitchFamily="2" charset="2"/>
              <a:buNone/>
              <a:defRPr sz="1688">
                <a:solidFill>
                  <a:srgbClr val="4F81BD"/>
                </a:solidFill>
                <a:latin typeface="Century Gothic" panose="020B0502020202020204" pitchFamily="34" charset="0"/>
                <a:ea typeface="+mn-ea"/>
                <a:cs typeface="+mn-cs"/>
              </a:defRPr>
            </a:lvl1pPr>
            <a:lvl2pPr marL="428625" indent="0" algn="ctr" rtl="0" eaLnBrk="0" fontAlgn="base" hangingPunct="0">
              <a:spcBef>
                <a:spcPct val="20000"/>
              </a:spcBef>
              <a:spcAft>
                <a:spcPct val="0"/>
              </a:spcAft>
              <a:buFont typeface="Arial" panose="020B0604020202020204" pitchFamily="34" charset="0"/>
              <a:buNone/>
              <a:defRPr sz="1688">
                <a:solidFill>
                  <a:srgbClr val="4F81BD"/>
                </a:solidFill>
                <a:latin typeface="Century Gothic" panose="020B0502020202020204" pitchFamily="34" charset="0"/>
                <a:cs typeface="+mn-cs"/>
              </a:defRPr>
            </a:lvl2pPr>
            <a:lvl3pPr marL="857250" indent="0" algn="ctr" rtl="0" eaLnBrk="0" fontAlgn="base" hangingPunct="0">
              <a:spcBef>
                <a:spcPct val="20000"/>
              </a:spcBef>
              <a:spcAft>
                <a:spcPct val="0"/>
              </a:spcAft>
              <a:buClr>
                <a:schemeClr val="accent2"/>
              </a:buClr>
              <a:buNone/>
              <a:defRPr sz="1688">
                <a:solidFill>
                  <a:srgbClr val="4F81BD"/>
                </a:solidFill>
                <a:latin typeface="Century Gothic" panose="020B0502020202020204" pitchFamily="34" charset="0"/>
                <a:cs typeface="+mn-cs"/>
              </a:defRPr>
            </a:lvl3pPr>
            <a:lvl4pPr marL="1285875" indent="0" algn="ctr" rtl="0" eaLnBrk="0" fontAlgn="base" hangingPunct="0">
              <a:spcBef>
                <a:spcPct val="20000"/>
              </a:spcBef>
              <a:spcAft>
                <a:spcPct val="0"/>
              </a:spcAft>
              <a:buFont typeface="Arial Unicode MS" panose="020B0604020202020204" pitchFamily="34" charset="-128"/>
              <a:buNone/>
              <a:defRPr sz="1688">
                <a:solidFill>
                  <a:srgbClr val="4F81BD"/>
                </a:solidFill>
                <a:latin typeface="Century Gothic" panose="020B0502020202020204" pitchFamily="34" charset="0"/>
                <a:cs typeface="+mn-cs"/>
              </a:defRPr>
            </a:lvl4pPr>
            <a:lvl5pPr marL="1714500" indent="0" algn="ctr" rtl="0" eaLnBrk="0" fontAlgn="base" hangingPunct="0">
              <a:spcBef>
                <a:spcPct val="20000"/>
              </a:spcBef>
              <a:spcAft>
                <a:spcPct val="0"/>
              </a:spcAft>
              <a:buNone/>
              <a:defRPr sz="1688">
                <a:solidFill>
                  <a:srgbClr val="4F81BD"/>
                </a:solidFill>
                <a:latin typeface="Century Gothic" panose="020B0502020202020204" pitchFamily="34" charset="0"/>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r>
              <a:rPr lang="en-US" kern="0" dirty="0" smtClean="0">
                <a:solidFill>
                  <a:schemeClr val="bg1"/>
                </a:solidFill>
              </a:rPr>
              <a:t>Actual Flow of Newspapers Originating in North Metro</a:t>
            </a:r>
            <a:endParaRPr lang="en-US" kern="0" dirty="0">
              <a:solidFill>
                <a:schemeClr val="bg1"/>
              </a:solidFill>
            </a:endParaRPr>
          </a:p>
        </p:txBody>
      </p:sp>
    </p:spTree>
    <p:extLst>
      <p:ext uri="{BB962C8B-B14F-4D97-AF65-F5344CB8AC3E}">
        <p14:creationId xmlns:p14="http://schemas.microsoft.com/office/powerpoint/2010/main" val="246362215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34854" y="780542"/>
            <a:ext cx="8103278" cy="6077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538555" y="2103618"/>
            <a:ext cx="5188451" cy="1496832"/>
          </a:xfrm>
          <a:prstGeom prst="rect">
            <a:avLst/>
          </a:prstGeom>
        </p:spPr>
        <p:txBody>
          <a:bodyPr lIns="75575" tIns="37787" rIns="75575" bIns="37787" anchor="ctr"/>
          <a:lstStyle>
            <a:lvl1pPr algn="r" rtl="0" eaLnBrk="0" fontAlgn="base" hangingPunct="0">
              <a:spcBef>
                <a:spcPct val="0"/>
              </a:spcBef>
              <a:spcAft>
                <a:spcPct val="0"/>
              </a:spcAft>
              <a:defRPr sz="2400" b="1">
                <a:solidFill>
                  <a:schemeClr val="bg1"/>
                </a:solidFill>
                <a:latin typeface="+mj-lt"/>
                <a:ea typeface="+mj-ea"/>
                <a:cs typeface="ヒラギノ角ゴ Pro W3"/>
              </a:defRPr>
            </a:lvl1pPr>
            <a:lvl2pPr algn="r" rtl="0" eaLnBrk="0" fontAlgn="base" hangingPunct="0">
              <a:spcBef>
                <a:spcPct val="0"/>
              </a:spcBef>
              <a:spcAft>
                <a:spcPct val="0"/>
              </a:spcAft>
              <a:defRPr sz="2400" b="1">
                <a:solidFill>
                  <a:schemeClr val="bg1"/>
                </a:solidFill>
                <a:latin typeface="Arial" charset="0"/>
                <a:ea typeface="ヒラギノ角ゴ Pro W3" pitchFamily="1" charset="-128"/>
                <a:cs typeface="ヒラギノ角ゴ Pro W3"/>
              </a:defRPr>
            </a:lvl2pPr>
            <a:lvl3pPr algn="r" rtl="0" eaLnBrk="0" fontAlgn="base" hangingPunct="0">
              <a:spcBef>
                <a:spcPct val="0"/>
              </a:spcBef>
              <a:spcAft>
                <a:spcPct val="0"/>
              </a:spcAft>
              <a:defRPr sz="2400" b="1">
                <a:solidFill>
                  <a:schemeClr val="bg1"/>
                </a:solidFill>
                <a:latin typeface="Arial" charset="0"/>
                <a:ea typeface="ヒラギノ角ゴ Pro W3" pitchFamily="1" charset="-128"/>
                <a:cs typeface="ヒラギノ角ゴ Pro W3"/>
              </a:defRPr>
            </a:lvl3pPr>
            <a:lvl4pPr algn="r" rtl="0" eaLnBrk="0" fontAlgn="base" hangingPunct="0">
              <a:spcBef>
                <a:spcPct val="0"/>
              </a:spcBef>
              <a:spcAft>
                <a:spcPct val="0"/>
              </a:spcAft>
              <a:defRPr sz="2400" b="1">
                <a:solidFill>
                  <a:schemeClr val="bg1"/>
                </a:solidFill>
                <a:latin typeface="Arial" charset="0"/>
                <a:ea typeface="ヒラギノ角ゴ Pro W3" pitchFamily="1" charset="-128"/>
                <a:cs typeface="ヒラギノ角ゴ Pro W3"/>
              </a:defRPr>
            </a:lvl4pPr>
            <a:lvl5pPr algn="r" rtl="0" eaLnBrk="0" fontAlgn="base" hangingPunct="0">
              <a:spcBef>
                <a:spcPct val="0"/>
              </a:spcBef>
              <a:spcAft>
                <a:spcPct val="0"/>
              </a:spcAft>
              <a:defRPr sz="2400" b="1">
                <a:solidFill>
                  <a:schemeClr val="bg1"/>
                </a:solidFill>
                <a:latin typeface="Arial" charset="0"/>
                <a:ea typeface="ヒラギノ角ゴ Pro W3" pitchFamily="1" charset="-128"/>
                <a:cs typeface="ヒラギノ角ゴ Pro W3"/>
              </a:defRPr>
            </a:lvl5pPr>
            <a:lvl6pPr marL="457200" algn="r" rtl="0" eaLnBrk="1" fontAlgn="base" hangingPunct="1">
              <a:spcBef>
                <a:spcPct val="0"/>
              </a:spcBef>
              <a:spcAft>
                <a:spcPct val="0"/>
              </a:spcAft>
              <a:defRPr sz="2800" b="1">
                <a:solidFill>
                  <a:schemeClr val="bg1"/>
                </a:solidFill>
                <a:latin typeface="Arial" charset="0"/>
                <a:ea typeface="ヒラギノ角ゴ Pro W3" pitchFamily="1" charset="-128"/>
              </a:defRPr>
            </a:lvl6pPr>
            <a:lvl7pPr marL="914400" algn="r" rtl="0" eaLnBrk="1" fontAlgn="base" hangingPunct="1">
              <a:spcBef>
                <a:spcPct val="0"/>
              </a:spcBef>
              <a:spcAft>
                <a:spcPct val="0"/>
              </a:spcAft>
              <a:defRPr sz="2800" b="1">
                <a:solidFill>
                  <a:schemeClr val="bg1"/>
                </a:solidFill>
                <a:latin typeface="Arial" charset="0"/>
                <a:ea typeface="ヒラギノ角ゴ Pro W3" pitchFamily="1" charset="-128"/>
              </a:defRPr>
            </a:lvl7pPr>
            <a:lvl8pPr marL="1371600" algn="r" rtl="0" eaLnBrk="1" fontAlgn="base" hangingPunct="1">
              <a:spcBef>
                <a:spcPct val="0"/>
              </a:spcBef>
              <a:spcAft>
                <a:spcPct val="0"/>
              </a:spcAft>
              <a:defRPr sz="2800" b="1">
                <a:solidFill>
                  <a:schemeClr val="bg1"/>
                </a:solidFill>
                <a:latin typeface="Arial" charset="0"/>
                <a:ea typeface="ヒラギノ角ゴ Pro W3" pitchFamily="1" charset="-128"/>
              </a:defRPr>
            </a:lvl8pPr>
            <a:lvl9pPr marL="1828800" algn="r" rtl="0" eaLnBrk="1" fontAlgn="base" hangingPunct="1">
              <a:spcBef>
                <a:spcPct val="0"/>
              </a:spcBef>
              <a:spcAft>
                <a:spcPct val="0"/>
              </a:spcAft>
              <a:defRPr sz="2800" b="1">
                <a:solidFill>
                  <a:schemeClr val="bg1"/>
                </a:solidFill>
                <a:latin typeface="Arial" charset="0"/>
                <a:ea typeface="ヒラギノ角ゴ Pro W3" pitchFamily="1" charset="-128"/>
              </a:defRPr>
            </a:lvl9pPr>
          </a:lstStyle>
          <a:p>
            <a:pPr algn="l" eaLnBrk="1" hangingPunct="1">
              <a:defRPr/>
            </a:pPr>
            <a:r>
              <a:rPr lang="en-US" sz="6000" kern="0" dirty="0">
                <a:solidFill>
                  <a:schemeClr val="tx1"/>
                </a:solidFill>
                <a:latin typeface="Trebuchet MS" pitchFamily="34" charset="0"/>
              </a:rPr>
              <a:t>MTAC</a:t>
            </a:r>
            <a:r>
              <a:rPr lang="en-US" sz="5400" kern="0" dirty="0">
                <a:solidFill>
                  <a:schemeClr val="tx1"/>
                </a:solidFill>
                <a:latin typeface="Trebuchet MS" pitchFamily="34" charset="0"/>
              </a:rPr>
              <a:t> </a:t>
            </a:r>
          </a:p>
          <a:p>
            <a:pPr algn="l" eaLnBrk="1" hangingPunct="1">
              <a:defRPr/>
            </a:pPr>
            <a:r>
              <a:rPr lang="en-US" sz="1800" kern="0" dirty="0">
                <a:solidFill>
                  <a:schemeClr val="tx1"/>
                </a:solidFill>
                <a:latin typeface="Trebuchet MS" pitchFamily="34" charset="0"/>
              </a:rPr>
              <a:t>November 30, 2017</a:t>
            </a:r>
          </a:p>
        </p:txBody>
      </p:sp>
      <p:sp>
        <p:nvSpPr>
          <p:cNvPr id="2" name="Rectangle 1"/>
          <p:cNvSpPr/>
          <p:nvPr/>
        </p:nvSpPr>
        <p:spPr bwMode="auto">
          <a:xfrm>
            <a:off x="1" y="3807619"/>
            <a:ext cx="5714999" cy="1360885"/>
          </a:xfrm>
          <a:prstGeom prst="rect">
            <a:avLst/>
          </a:prstGeom>
          <a:solidFill>
            <a:srgbClr val="D3E4F1"/>
          </a:solidFill>
          <a:ln w="9525" cap="flat" cmpd="sng" algn="ctr">
            <a:noFill/>
            <a:prstDash val="solid"/>
            <a:round/>
            <a:headEnd type="none" w="med" len="med"/>
            <a:tailEnd type="none" w="med" len="med"/>
          </a:ln>
          <a:effectLst/>
          <a:extLst/>
        </p:spPr>
        <p:txBody>
          <a:bodyPr vert="horz" wrap="square" lIns="40823" tIns="20411" rIns="40823" bIns="20411" numCol="1" rtlCol="0" anchor="t" anchorCtr="0" compatLnSpc="1">
            <a:prstTxWarp prst="textNoShape">
              <a:avLst/>
            </a:prstTxWarp>
          </a:bodyPr>
          <a:lstStyle/>
          <a:p>
            <a:pPr defTabSz="408257" eaLnBrk="0" fontAlgn="base" hangingPunct="0">
              <a:spcBef>
                <a:spcPct val="0"/>
              </a:spcBef>
              <a:spcAft>
                <a:spcPct val="0"/>
              </a:spcAft>
            </a:pPr>
            <a:endParaRPr lang="en-US" sz="1072">
              <a:latin typeface="Arial" charset="0"/>
              <a:ea typeface="ヒラギノ角ゴ Pro W3" pitchFamily="1" charset="-128"/>
            </a:endParaRPr>
          </a:p>
        </p:txBody>
      </p:sp>
      <p:pic>
        <p:nvPicPr>
          <p:cNvPr id="7" name="Picture 1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57201" y="4057650"/>
            <a:ext cx="4345637" cy="88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38556" y="5600701"/>
            <a:ext cx="4079963" cy="646331"/>
          </a:xfrm>
          <a:prstGeom prst="rect">
            <a:avLst/>
          </a:prstGeom>
          <a:noFill/>
        </p:spPr>
        <p:txBody>
          <a:bodyPr wrap="none" rtlCol="0">
            <a:spAutoFit/>
          </a:bodyPr>
          <a:lstStyle/>
          <a:p>
            <a:pPr>
              <a:defRPr/>
            </a:pPr>
            <a:r>
              <a:rPr lang="en-US" b="1" kern="0" dirty="0">
                <a:latin typeface="Trebuchet MS" pitchFamily="34" charset="0"/>
              </a:rPr>
              <a:t>Enterprise Analytics</a:t>
            </a:r>
          </a:p>
          <a:p>
            <a:pPr>
              <a:defRPr/>
            </a:pPr>
            <a:r>
              <a:rPr lang="en-US" b="1" kern="0" dirty="0">
                <a:latin typeface="Trebuchet MS" pitchFamily="34" charset="0"/>
              </a:rPr>
              <a:t>Addressing &amp; Geospatial Technology</a:t>
            </a:r>
          </a:p>
        </p:txBody>
      </p:sp>
    </p:spTree>
    <p:extLst>
      <p:ext uri="{BB962C8B-B14F-4D97-AF65-F5344CB8AC3E}">
        <p14:creationId xmlns:p14="http://schemas.microsoft.com/office/powerpoint/2010/main" val="2447514256"/>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405" y="1433224"/>
            <a:ext cx="7533017" cy="317510"/>
          </a:xfrm>
        </p:spPr>
        <p:txBody>
          <a:bodyPr/>
          <a:lstStyle/>
          <a:p>
            <a:r>
              <a:rPr lang="en-US" dirty="0" smtClean="0"/>
              <a:t>All Cla</a:t>
            </a:r>
            <a:r>
              <a:rPr lang="en-US" dirty="0"/>
              <a:t>sses</a:t>
            </a:r>
          </a:p>
        </p:txBody>
      </p:sp>
      <p:sp>
        <p:nvSpPr>
          <p:cNvPr id="10" name="Content Placeholder 2"/>
          <p:cNvSpPr txBox="1">
            <a:spLocks/>
          </p:cNvSpPr>
          <p:nvPr/>
        </p:nvSpPr>
        <p:spPr bwMode="auto">
          <a:xfrm>
            <a:off x="285750" y="863928"/>
            <a:ext cx="8197070" cy="312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5575" tIns="37787" rIns="75575" bIns="37787" anchor="t"/>
          <a:lstStyle>
            <a:lvl1pPr marL="0" indent="0" algn="l" rtl="0" eaLnBrk="0" fontAlgn="base" hangingPunct="0">
              <a:spcBef>
                <a:spcPct val="10000"/>
              </a:spcBef>
              <a:spcAft>
                <a:spcPct val="0"/>
              </a:spcAft>
              <a:buClr>
                <a:srgbClr val="0040C0"/>
              </a:buClr>
              <a:buSzPct val="90000"/>
              <a:buFont typeface="Wingdings" pitchFamily="2" charset="2"/>
              <a:buNone/>
              <a:defRPr sz="2400" b="1">
                <a:solidFill>
                  <a:schemeClr val="tx1"/>
                </a:solidFill>
                <a:latin typeface="+mn-lt"/>
                <a:ea typeface="+mn-ea"/>
                <a:cs typeface="+mn-cs"/>
              </a:defRPr>
            </a:lvl1pPr>
            <a:lvl2pPr marL="457200" indent="0" algn="l" rtl="0" eaLnBrk="0" fontAlgn="base" hangingPunct="0">
              <a:spcBef>
                <a:spcPct val="10000"/>
              </a:spcBef>
              <a:spcAft>
                <a:spcPct val="0"/>
              </a:spcAft>
              <a:buClr>
                <a:srgbClr val="0040C0"/>
              </a:buClr>
              <a:buFont typeface="Arial" pitchFamily="34" charset="0"/>
              <a:buNone/>
              <a:defRPr sz="2000" b="1">
                <a:solidFill>
                  <a:schemeClr val="tx1"/>
                </a:solidFill>
                <a:latin typeface="+mn-lt"/>
              </a:defRPr>
            </a:lvl2pPr>
            <a:lvl3pPr marL="914400" indent="0" algn="l" rtl="0" eaLnBrk="0" fontAlgn="base" hangingPunct="0">
              <a:spcBef>
                <a:spcPct val="10000"/>
              </a:spcBef>
              <a:spcAft>
                <a:spcPct val="0"/>
              </a:spcAft>
              <a:buClr>
                <a:srgbClr val="0040C0"/>
              </a:buClr>
              <a:buSzPct val="60000"/>
              <a:buFont typeface="Wingdings" pitchFamily="2" charset="2"/>
              <a:buNone/>
              <a:defRPr sz="1800" b="1">
                <a:solidFill>
                  <a:schemeClr val="tx1"/>
                </a:solidFill>
                <a:latin typeface="+mn-lt"/>
              </a:defRPr>
            </a:lvl3pPr>
            <a:lvl4pPr marL="1371600" indent="0" algn="l" rtl="0" eaLnBrk="0" fontAlgn="base" hangingPunct="0">
              <a:spcBef>
                <a:spcPct val="10000"/>
              </a:spcBef>
              <a:spcAft>
                <a:spcPct val="0"/>
              </a:spcAft>
              <a:buClr>
                <a:srgbClr val="0040C0"/>
              </a:buClr>
              <a:buSzPct val="125000"/>
              <a:buFont typeface="Wingdings" pitchFamily="2" charset="2"/>
              <a:buNone/>
              <a:defRPr sz="1600" b="1">
                <a:solidFill>
                  <a:schemeClr val="tx1"/>
                </a:solidFill>
                <a:latin typeface="+mn-lt"/>
              </a:defRPr>
            </a:lvl4pPr>
            <a:lvl5pPr marL="1828800" indent="0" algn="l" rtl="0" eaLnBrk="0" fontAlgn="base" hangingPunct="0">
              <a:spcBef>
                <a:spcPct val="10000"/>
              </a:spcBef>
              <a:spcAft>
                <a:spcPct val="0"/>
              </a:spcAft>
              <a:buClr>
                <a:srgbClr val="0040C0"/>
              </a:buClr>
              <a:buFont typeface="Wingdings" pitchFamily="2" charset="2"/>
              <a:buNone/>
              <a:defRPr sz="1600" b="1">
                <a:solidFill>
                  <a:schemeClr val="tx1"/>
                </a:solidFill>
                <a:latin typeface="+mn-lt"/>
              </a:defRPr>
            </a:lvl5pPr>
            <a:lvl6pPr marL="2286000" indent="0" algn="l" rtl="0" fontAlgn="base">
              <a:spcBef>
                <a:spcPct val="10000"/>
              </a:spcBef>
              <a:spcAft>
                <a:spcPct val="0"/>
              </a:spcAft>
              <a:buClr>
                <a:srgbClr val="0040C0"/>
              </a:buClr>
              <a:buFont typeface="Wingdings" pitchFamily="2" charset="2"/>
              <a:buNone/>
              <a:defRPr sz="1600" b="1">
                <a:solidFill>
                  <a:schemeClr val="tx1"/>
                </a:solidFill>
                <a:latin typeface="+mn-lt"/>
              </a:defRPr>
            </a:lvl6pPr>
            <a:lvl7pPr marL="2743200" indent="0" algn="l" rtl="0" fontAlgn="base">
              <a:spcBef>
                <a:spcPct val="10000"/>
              </a:spcBef>
              <a:spcAft>
                <a:spcPct val="0"/>
              </a:spcAft>
              <a:buClr>
                <a:srgbClr val="0040C0"/>
              </a:buClr>
              <a:buFont typeface="Wingdings" pitchFamily="2" charset="2"/>
              <a:buNone/>
              <a:defRPr sz="1600" b="1">
                <a:solidFill>
                  <a:schemeClr val="tx1"/>
                </a:solidFill>
                <a:latin typeface="+mn-lt"/>
              </a:defRPr>
            </a:lvl7pPr>
            <a:lvl8pPr marL="3200400" indent="0" algn="l" rtl="0" fontAlgn="base">
              <a:spcBef>
                <a:spcPct val="10000"/>
              </a:spcBef>
              <a:spcAft>
                <a:spcPct val="0"/>
              </a:spcAft>
              <a:buClr>
                <a:srgbClr val="0040C0"/>
              </a:buClr>
              <a:buFont typeface="Wingdings" pitchFamily="2" charset="2"/>
              <a:buNone/>
              <a:defRPr sz="1600" b="1">
                <a:solidFill>
                  <a:schemeClr val="tx1"/>
                </a:solidFill>
                <a:latin typeface="+mn-lt"/>
              </a:defRPr>
            </a:lvl8pPr>
            <a:lvl9pPr marL="3657600" indent="0" algn="l" rtl="0" fontAlgn="base">
              <a:spcBef>
                <a:spcPct val="10000"/>
              </a:spcBef>
              <a:spcAft>
                <a:spcPct val="0"/>
              </a:spcAft>
              <a:buClr>
                <a:srgbClr val="0040C0"/>
              </a:buClr>
              <a:buFont typeface="Wingdings" pitchFamily="2" charset="2"/>
              <a:buNone/>
              <a:defRPr sz="1600" b="1">
                <a:solidFill>
                  <a:schemeClr val="tx1"/>
                </a:solidFill>
                <a:latin typeface="+mn-lt"/>
              </a:defRPr>
            </a:lvl9pPr>
          </a:lstStyle>
          <a:p>
            <a:pPr eaLnBrk="1" hangingPunct="1">
              <a:spcBef>
                <a:spcPts val="992"/>
              </a:spcBef>
              <a:buClrTx/>
              <a:defRPr/>
            </a:pPr>
            <a:r>
              <a:rPr lang="en-US" altLang="en-US" sz="2100" kern="0" dirty="0"/>
              <a:t>Items for all classes:</a:t>
            </a:r>
          </a:p>
          <a:p>
            <a:pPr marL="255161" indent="-255161" eaLnBrk="1" hangingPunct="1">
              <a:spcBef>
                <a:spcPts val="992"/>
              </a:spcBef>
              <a:buClrTx/>
              <a:buFont typeface="Wingdings" panose="05000000000000000000" pitchFamily="2" charset="2"/>
              <a:buChar char="§"/>
              <a:defRPr/>
            </a:pPr>
            <a:r>
              <a:rPr lang="en-US" altLang="en-US" sz="1500" b="0" kern="0" dirty="0">
                <a:sym typeface="Wingdings" panose="05000000000000000000" pitchFamily="2" charset="2"/>
              </a:rPr>
              <a:t>CASS Cycle O planning</a:t>
            </a:r>
          </a:p>
          <a:p>
            <a:pPr marL="598061" lvl="1" indent="-255161" eaLnBrk="1" hangingPunct="1">
              <a:spcBef>
                <a:spcPts val="992"/>
              </a:spcBef>
              <a:buClrTx/>
              <a:buFont typeface="Wingdings" panose="05000000000000000000" pitchFamily="2" charset="2"/>
              <a:buChar char="§"/>
              <a:defRPr/>
            </a:pPr>
            <a:r>
              <a:rPr lang="en-US" altLang="en-US" sz="1500" b="0" kern="0" dirty="0">
                <a:sym typeface="Wingdings" panose="05000000000000000000" pitchFamily="2" charset="2"/>
              </a:rPr>
              <a:t>Pre-PIT Meeting planned for January</a:t>
            </a:r>
          </a:p>
          <a:p>
            <a:pPr marL="598061" lvl="1" indent="-255161" eaLnBrk="1" hangingPunct="1">
              <a:spcBef>
                <a:spcPts val="992"/>
              </a:spcBef>
              <a:buClrTx/>
              <a:buFont typeface="Wingdings" panose="05000000000000000000" pitchFamily="2" charset="2"/>
              <a:buChar char="§"/>
              <a:defRPr/>
            </a:pPr>
            <a:r>
              <a:rPr lang="en-US" altLang="en-US" sz="1500" b="0" kern="0" dirty="0">
                <a:sym typeface="Wingdings" panose="05000000000000000000" pitchFamily="2" charset="2"/>
              </a:rPr>
              <a:t>PIT Meeting in March 2018</a:t>
            </a:r>
          </a:p>
          <a:p>
            <a:pPr marL="598061" lvl="1" indent="-255161" eaLnBrk="1" hangingPunct="1">
              <a:spcBef>
                <a:spcPts val="992"/>
              </a:spcBef>
              <a:buClrTx/>
              <a:buFont typeface="Wingdings" panose="05000000000000000000" pitchFamily="2" charset="2"/>
              <a:buChar char="§"/>
              <a:defRPr/>
            </a:pPr>
            <a:r>
              <a:rPr lang="en-US" altLang="en-US" sz="1500" b="0" kern="0" dirty="0">
                <a:sym typeface="Wingdings" panose="05000000000000000000" pitchFamily="2" charset="2"/>
              </a:rPr>
              <a:t>Cycle O release schedule will be announced after PIT</a:t>
            </a:r>
          </a:p>
          <a:p>
            <a:pPr marL="255161" indent="-255161" eaLnBrk="1" hangingPunct="1">
              <a:spcBef>
                <a:spcPts val="992"/>
              </a:spcBef>
              <a:buClrTx/>
              <a:buFont typeface="Wingdings" panose="05000000000000000000" pitchFamily="2" charset="2"/>
              <a:buChar char="§"/>
              <a:defRPr/>
            </a:pPr>
            <a:r>
              <a:rPr lang="en-US" altLang="en-US" sz="1500" b="0" kern="0" dirty="0">
                <a:sym typeface="Wingdings" panose="05000000000000000000" pitchFamily="2" charset="2"/>
              </a:rPr>
              <a:t>Overview of change-of-address correction process when</a:t>
            </a:r>
            <a:br>
              <a:rPr lang="en-US" altLang="en-US" sz="1500" b="0" kern="0" dirty="0">
                <a:sym typeface="Wingdings" panose="05000000000000000000" pitchFamily="2" charset="2"/>
              </a:rPr>
            </a:br>
            <a:r>
              <a:rPr lang="en-US" altLang="en-US" sz="1500" b="0" kern="0" dirty="0">
                <a:sym typeface="Wingdings" panose="05000000000000000000" pitchFamily="2" charset="2"/>
              </a:rPr>
              <a:t>customer’s new address fails to match CASS</a:t>
            </a:r>
            <a:r>
              <a:rPr lang="en-US" altLang="en-US" sz="1500" b="0" kern="0" baseline="30000" dirty="0">
                <a:sym typeface="Wingdings" panose="05000000000000000000" pitchFamily="2" charset="2"/>
              </a:rPr>
              <a:t>™ </a:t>
            </a:r>
            <a:r>
              <a:rPr lang="en-US" altLang="en-US" sz="1500" b="0" kern="0" dirty="0">
                <a:sym typeface="Wingdings" panose="05000000000000000000" pitchFamily="2" charset="2"/>
              </a:rPr>
              <a:t>/ DPV (WG 185)</a:t>
            </a:r>
          </a:p>
          <a:p>
            <a:pPr marL="255161" indent="-255161" eaLnBrk="1" hangingPunct="1">
              <a:spcBef>
                <a:spcPts val="992"/>
              </a:spcBef>
              <a:buClrTx/>
              <a:buFont typeface="Wingdings" panose="05000000000000000000" pitchFamily="2" charset="2"/>
              <a:buChar char="§"/>
              <a:defRPr/>
            </a:pPr>
            <a:r>
              <a:rPr lang="en-US" altLang="en-US" sz="1500" b="0" kern="0" dirty="0">
                <a:sym typeface="Wingdings" panose="05000000000000000000" pitchFamily="2" charset="2"/>
              </a:rPr>
              <a:t>Discussion of R777 and No-Stat addresses (WG 186)</a:t>
            </a:r>
          </a:p>
          <a:p>
            <a:pPr marL="255161" indent="-255161" eaLnBrk="1" hangingPunct="1">
              <a:spcBef>
                <a:spcPts val="992"/>
              </a:spcBef>
              <a:buClrTx/>
              <a:buFont typeface="Wingdings" panose="05000000000000000000" pitchFamily="2" charset="2"/>
              <a:buChar char="§"/>
              <a:defRPr/>
            </a:pPr>
            <a:r>
              <a:rPr lang="en-US" altLang="en-US" sz="1500" b="0" kern="0" dirty="0">
                <a:sym typeface="Wingdings" panose="05000000000000000000" pitchFamily="2" charset="2"/>
              </a:rPr>
              <a:t>Remind employees of proper UAA procedures</a:t>
            </a:r>
          </a:p>
          <a:p>
            <a:pPr marL="598061" lvl="1" indent="-255161" eaLnBrk="1" hangingPunct="1">
              <a:spcBef>
                <a:spcPts val="992"/>
              </a:spcBef>
              <a:buClrTx/>
              <a:buFont typeface="Wingdings" panose="05000000000000000000" pitchFamily="2" charset="2"/>
              <a:buChar char="§"/>
              <a:defRPr/>
            </a:pPr>
            <a:r>
              <a:rPr lang="en-US" altLang="en-US" sz="1500" b="0" kern="0" dirty="0">
                <a:sym typeface="Wingdings" panose="05000000000000000000" pitchFamily="2" charset="2"/>
              </a:rPr>
              <a:t>Updated and resent “Respect the Clear Zone” poster via Delivery</a:t>
            </a:r>
          </a:p>
          <a:p>
            <a:pPr marL="598061" lvl="1" indent="-255161" eaLnBrk="1" hangingPunct="1">
              <a:spcBef>
                <a:spcPts val="992"/>
              </a:spcBef>
              <a:buClrTx/>
              <a:buFont typeface="Wingdings" panose="05000000000000000000" pitchFamily="2" charset="2"/>
              <a:buChar char="§"/>
              <a:defRPr/>
            </a:pPr>
            <a:r>
              <a:rPr lang="en-US" altLang="en-US" sz="1500" b="0" kern="0" dirty="0">
                <a:sym typeface="Wingdings" panose="05000000000000000000" pitchFamily="2" charset="2"/>
              </a:rPr>
              <a:t>Published “</a:t>
            </a:r>
            <a:r>
              <a:rPr lang="en-US" altLang="en-US" sz="1500" b="0" kern="0" dirty="0" err="1">
                <a:sym typeface="Wingdings" panose="05000000000000000000" pitchFamily="2" charset="2"/>
              </a:rPr>
              <a:t>BlueTube</a:t>
            </a:r>
            <a:r>
              <a:rPr lang="en-US" altLang="en-US" sz="1500" b="0" kern="0" dirty="0">
                <a:sym typeface="Wingdings" panose="05000000000000000000" pitchFamily="2" charset="2"/>
              </a:rPr>
              <a:t>™” Video covering UAA handling procedures</a:t>
            </a:r>
          </a:p>
          <a:p>
            <a:pPr marL="598061" lvl="1" indent="-255161" eaLnBrk="1" hangingPunct="1">
              <a:spcBef>
                <a:spcPts val="992"/>
              </a:spcBef>
              <a:buClrTx/>
              <a:buFont typeface="Wingdings" panose="05000000000000000000" pitchFamily="2" charset="2"/>
              <a:buChar char="§"/>
              <a:defRPr/>
            </a:pPr>
            <a:endParaRPr lang="en-US" altLang="en-US" sz="1800" b="0" kern="0" dirty="0">
              <a:sym typeface="Wingdings" panose="05000000000000000000" pitchFamily="2" charset="2"/>
            </a:endParaRPr>
          </a:p>
          <a:p>
            <a:pPr marL="598061" lvl="1" indent="-255161" eaLnBrk="1" hangingPunct="1">
              <a:spcBef>
                <a:spcPts val="992"/>
              </a:spcBef>
              <a:buClrTx/>
              <a:buFont typeface="Wingdings" panose="05000000000000000000" pitchFamily="2" charset="2"/>
              <a:buChar char="§"/>
              <a:defRPr/>
            </a:pPr>
            <a:endParaRPr lang="en-US" altLang="en-US" sz="1500" b="0" kern="0" dirty="0">
              <a:sym typeface="Wingdings" panose="05000000000000000000" pitchFamily="2" charset="2"/>
            </a:endParaRPr>
          </a:p>
        </p:txBody>
      </p:sp>
      <p:sp>
        <p:nvSpPr>
          <p:cNvPr id="6" name="Slide Number Placeholder 1"/>
          <p:cNvSpPr txBox="1">
            <a:spLocks/>
          </p:cNvSpPr>
          <p:nvPr/>
        </p:nvSpPr>
        <p:spPr bwMode="auto">
          <a:xfrm>
            <a:off x="7315200" y="6572250"/>
            <a:ext cx="1752600" cy="22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575" tIns="37787" rIns="75575" bIns="37787"/>
          <a:lstStyle>
            <a:lvl1pPr eaLnBrk="0" hangingPunct="0">
              <a:spcBef>
                <a:spcPct val="10000"/>
              </a:spcBef>
              <a:buClr>
                <a:srgbClr val="0040C0"/>
              </a:buClr>
              <a:buSzPct val="90000"/>
              <a:buFont typeface="Wingdings" pitchFamily="2" charset="2"/>
              <a:buChar char="q"/>
              <a:defRPr sz="2800" b="1">
                <a:solidFill>
                  <a:schemeClr val="tx1"/>
                </a:solidFill>
                <a:latin typeface="Arial" pitchFamily="34" charset="0"/>
              </a:defRPr>
            </a:lvl1pPr>
            <a:lvl2pPr marL="742950" indent="-285750" eaLnBrk="0" hangingPunct="0">
              <a:spcBef>
                <a:spcPct val="10000"/>
              </a:spcBef>
              <a:buClr>
                <a:srgbClr val="0040C0"/>
              </a:buClr>
              <a:buFont typeface="Arial" pitchFamily="34" charset="0"/>
              <a:buChar char="●"/>
              <a:defRPr sz="2600" b="1">
                <a:solidFill>
                  <a:schemeClr val="tx1"/>
                </a:solidFill>
                <a:latin typeface="Arial" pitchFamily="34" charset="0"/>
              </a:defRPr>
            </a:lvl2pPr>
            <a:lvl3pPr marL="1085850" indent="-228600" eaLnBrk="0" hangingPunct="0">
              <a:spcBef>
                <a:spcPct val="10000"/>
              </a:spcBef>
              <a:buClr>
                <a:srgbClr val="0040C0"/>
              </a:buClr>
              <a:buSzPct val="60000"/>
              <a:buFont typeface="Wingdings" pitchFamily="2" charset="2"/>
              <a:buChar char="u"/>
              <a:defRPr sz="2400" b="1">
                <a:solidFill>
                  <a:schemeClr val="tx1"/>
                </a:solidFill>
                <a:latin typeface="Arial" pitchFamily="34" charset="0"/>
              </a:defRPr>
            </a:lvl3pPr>
            <a:lvl4pPr marL="1485900" indent="-228600" eaLnBrk="0" hangingPunct="0">
              <a:spcBef>
                <a:spcPct val="10000"/>
              </a:spcBef>
              <a:buClr>
                <a:srgbClr val="0040C0"/>
              </a:buClr>
              <a:buSzPct val="125000"/>
              <a:buFont typeface="Wingdings" pitchFamily="2" charset="2"/>
              <a:buChar char="§"/>
              <a:defRPr sz="2200" b="1">
                <a:solidFill>
                  <a:schemeClr val="tx1"/>
                </a:solidFill>
                <a:latin typeface="Arial" pitchFamily="34" charset="0"/>
              </a:defRPr>
            </a:lvl4pPr>
            <a:lvl5pPr marL="1943100" indent="-285750" eaLnBrk="0" hangingPunct="0">
              <a:spcBef>
                <a:spcPct val="10000"/>
              </a:spcBef>
              <a:buClr>
                <a:srgbClr val="0040C0"/>
              </a:buClr>
              <a:buFont typeface="Wingdings" pitchFamily="2" charset="2"/>
              <a:buChar char="v"/>
              <a:defRPr sz="2000" b="1">
                <a:solidFill>
                  <a:schemeClr val="tx1"/>
                </a:solidFill>
                <a:latin typeface="Arial" pitchFamily="34" charset="0"/>
              </a:defRPr>
            </a:lvl5pPr>
            <a:lvl6pPr marL="2400300" indent="-285750" eaLnBrk="0" fontAlgn="base" hangingPunct="0">
              <a:spcBef>
                <a:spcPct val="10000"/>
              </a:spcBef>
              <a:spcAft>
                <a:spcPct val="0"/>
              </a:spcAft>
              <a:buClr>
                <a:srgbClr val="0040C0"/>
              </a:buClr>
              <a:buFont typeface="Wingdings" pitchFamily="2" charset="2"/>
              <a:buChar char="v"/>
              <a:defRPr sz="2000" b="1">
                <a:solidFill>
                  <a:schemeClr val="tx1"/>
                </a:solidFill>
                <a:latin typeface="Arial" pitchFamily="34" charset="0"/>
              </a:defRPr>
            </a:lvl6pPr>
            <a:lvl7pPr marL="2857500" indent="-285750" eaLnBrk="0" fontAlgn="base" hangingPunct="0">
              <a:spcBef>
                <a:spcPct val="10000"/>
              </a:spcBef>
              <a:spcAft>
                <a:spcPct val="0"/>
              </a:spcAft>
              <a:buClr>
                <a:srgbClr val="0040C0"/>
              </a:buClr>
              <a:buFont typeface="Wingdings" pitchFamily="2" charset="2"/>
              <a:buChar char="v"/>
              <a:defRPr sz="2000" b="1">
                <a:solidFill>
                  <a:schemeClr val="tx1"/>
                </a:solidFill>
                <a:latin typeface="Arial" pitchFamily="34" charset="0"/>
              </a:defRPr>
            </a:lvl7pPr>
            <a:lvl8pPr marL="3314700" indent="-285750" eaLnBrk="0" fontAlgn="base" hangingPunct="0">
              <a:spcBef>
                <a:spcPct val="10000"/>
              </a:spcBef>
              <a:spcAft>
                <a:spcPct val="0"/>
              </a:spcAft>
              <a:buClr>
                <a:srgbClr val="0040C0"/>
              </a:buClr>
              <a:buFont typeface="Wingdings" pitchFamily="2" charset="2"/>
              <a:buChar char="v"/>
              <a:defRPr sz="2000" b="1">
                <a:solidFill>
                  <a:schemeClr val="tx1"/>
                </a:solidFill>
                <a:latin typeface="Arial" pitchFamily="34" charset="0"/>
              </a:defRPr>
            </a:lvl8pPr>
            <a:lvl9pPr marL="3771900" indent="-285750" eaLnBrk="0" fontAlgn="base" hangingPunct="0">
              <a:spcBef>
                <a:spcPct val="10000"/>
              </a:spcBef>
              <a:spcAft>
                <a:spcPct val="0"/>
              </a:spcAft>
              <a:buClr>
                <a:srgbClr val="0040C0"/>
              </a:buClr>
              <a:buFont typeface="Wingdings" pitchFamily="2" charset="2"/>
              <a:buChar char="v"/>
              <a:defRPr sz="2000" b="1">
                <a:solidFill>
                  <a:schemeClr val="tx1"/>
                </a:solidFill>
                <a:latin typeface="Arial" pitchFamily="34" charset="0"/>
              </a:defRPr>
            </a:lvl9pPr>
          </a:lstStyle>
          <a:p>
            <a:pPr algn="r" eaLnBrk="1" hangingPunct="1">
              <a:spcBef>
                <a:spcPct val="0"/>
              </a:spcBef>
              <a:buClrTx/>
              <a:buSzTx/>
              <a:buFontTx/>
              <a:buNone/>
            </a:pPr>
            <a:fld id="{0303F616-8FD3-4505-8CF6-95E323128D26}" type="slidenum">
              <a:rPr lang="en-US" altLang="en-US" sz="893" b="0">
                <a:solidFill>
                  <a:schemeClr val="bg1">
                    <a:lumMod val="50000"/>
                  </a:schemeClr>
                </a:solidFill>
              </a:rPr>
              <a:pPr algn="r" eaLnBrk="1" hangingPunct="1">
                <a:spcBef>
                  <a:spcPct val="0"/>
                </a:spcBef>
                <a:buClrTx/>
                <a:buSzTx/>
                <a:buFontTx/>
                <a:buNone/>
              </a:pPr>
              <a:t>89</a:t>
            </a:fld>
            <a:endParaRPr lang="en-US" altLang="en-US" sz="893" b="0" dirty="0">
              <a:solidFill>
                <a:schemeClr val="bg1">
                  <a:lumMod val="5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7075" y="1871647"/>
            <a:ext cx="2592155" cy="2515394"/>
          </a:xfrm>
          <a:prstGeom prst="rect">
            <a:avLst/>
          </a:prstGeom>
        </p:spPr>
      </p:pic>
      <p:pic>
        <p:nvPicPr>
          <p:cNvPr id="4" name="Picture 3"/>
          <p:cNvPicPr>
            <a:picLocks noChangeAspect="1"/>
          </p:cNvPicPr>
          <p:nvPr/>
        </p:nvPicPr>
        <p:blipFill>
          <a:blip r:embed="rId4"/>
          <a:stretch>
            <a:fillRect/>
          </a:stretch>
        </p:blipFill>
        <p:spPr>
          <a:xfrm>
            <a:off x="4536976" y="4928259"/>
            <a:ext cx="3121124" cy="1870784"/>
          </a:xfrm>
          <a:prstGeom prst="rect">
            <a:avLst/>
          </a:prstGeom>
        </p:spPr>
      </p:pic>
      <p:pic>
        <p:nvPicPr>
          <p:cNvPr id="5" name="Picture 4"/>
          <p:cNvPicPr>
            <a:picLocks noChangeAspect="1"/>
          </p:cNvPicPr>
          <p:nvPr/>
        </p:nvPicPr>
        <p:blipFill>
          <a:blip r:embed="rId5"/>
          <a:stretch>
            <a:fillRect/>
          </a:stretch>
        </p:blipFill>
        <p:spPr>
          <a:xfrm>
            <a:off x="858323" y="4914900"/>
            <a:ext cx="3370392" cy="1884143"/>
          </a:xfrm>
          <a:prstGeom prst="rect">
            <a:avLst/>
          </a:prstGeom>
        </p:spPr>
      </p:pic>
    </p:spTree>
    <p:extLst>
      <p:ext uri="{BB962C8B-B14F-4D97-AF65-F5344CB8AC3E}">
        <p14:creationId xmlns:p14="http://schemas.microsoft.com/office/powerpoint/2010/main" val="1445809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540"/>
          <a:stretch/>
        </p:blipFill>
        <p:spPr bwMode="auto">
          <a:xfrm>
            <a:off x="4212962" y="1303019"/>
            <a:ext cx="4931038" cy="22506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 Placeholder 3"/>
          <p:cNvSpPr txBox="1">
            <a:spLocks/>
          </p:cNvSpPr>
          <p:nvPr/>
        </p:nvSpPr>
        <p:spPr>
          <a:xfrm>
            <a:off x="1285875" y="5664409"/>
            <a:ext cx="7579519" cy="278981"/>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100" b="1" dirty="0">
                <a:solidFill>
                  <a:prstClr val="white"/>
                </a:solidFill>
                <a:latin typeface="Century Gothic" panose="020B0502020202020204" pitchFamily="34" charset="0"/>
              </a:rPr>
              <a:t>Mail Inventory &amp; Predictive Workloads</a:t>
            </a:r>
          </a:p>
        </p:txBody>
      </p:sp>
      <p:sp>
        <p:nvSpPr>
          <p:cNvPr id="2" name="Title 1"/>
          <p:cNvSpPr>
            <a:spLocks noGrp="1"/>
          </p:cNvSpPr>
          <p:nvPr>
            <p:ph type="title"/>
          </p:nvPr>
        </p:nvSpPr>
        <p:spPr/>
        <p:txBody>
          <a:bodyPr/>
          <a:lstStyle/>
          <a:p>
            <a:r>
              <a:rPr lang="en-US" dirty="0"/>
              <a:t>Mail Inventory &amp; Predictive Workloads </a:t>
            </a:r>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10250" t="13306" r="9897"/>
          <a:stretch/>
        </p:blipFill>
        <p:spPr>
          <a:xfrm rot="900000">
            <a:off x="5320459" y="2638733"/>
            <a:ext cx="3168569" cy="2195680"/>
          </a:xfrm>
          <a:prstGeom prst="rect">
            <a:avLst/>
          </a:prstGeom>
          <a:ln>
            <a:noFill/>
          </a:ln>
          <a:effectLst>
            <a:outerShdw blurRad="292100" dist="139700" dir="2700000" algn="tl" rotWithShape="0">
              <a:srgbClr val="333333">
                <a:alpha val="65000"/>
              </a:srgbClr>
            </a:outerShdw>
          </a:effectLst>
        </p:spPr>
      </p:pic>
      <p:sp>
        <p:nvSpPr>
          <p:cNvPr id="9" name="Rectangle 2"/>
          <p:cNvSpPr txBox="1">
            <a:spLocks/>
          </p:cNvSpPr>
          <p:nvPr/>
        </p:nvSpPr>
        <p:spPr>
          <a:xfrm>
            <a:off x="254526" y="1303020"/>
            <a:ext cx="5752735" cy="4828273"/>
          </a:xfrm>
          <a:prstGeom prst="rect">
            <a:avLst/>
          </a:prstGeom>
        </p:spPr>
        <p:txBody>
          <a:bodyPr anchor="t">
            <a:noAutofit/>
          </a:bodyPr>
          <a:lstStyle>
            <a:lvl1pPr marL="321469" indent="-321469" algn="l" rtl="0" eaLnBrk="0" fontAlgn="base" hangingPunct="0">
              <a:spcBef>
                <a:spcPct val="20000"/>
              </a:spcBef>
              <a:spcAft>
                <a:spcPct val="0"/>
              </a:spcAft>
              <a:buClr>
                <a:schemeClr val="accent2"/>
              </a:buClr>
              <a:buFont typeface="Wingdings" panose="05000000000000000000" pitchFamily="2" charset="2"/>
              <a:buChar char="§"/>
              <a:defRPr sz="2250">
                <a:solidFill>
                  <a:schemeClr val="tx1"/>
                </a:solidFill>
                <a:latin typeface="+mn-lt"/>
                <a:ea typeface="+mn-ea"/>
                <a:cs typeface="+mn-cs"/>
              </a:defRPr>
            </a:lvl1pPr>
            <a:lvl2pPr marL="696516" indent="-267891" algn="l" rtl="0" eaLnBrk="0" fontAlgn="base" hangingPunct="0">
              <a:spcBef>
                <a:spcPct val="20000"/>
              </a:spcBef>
              <a:spcAft>
                <a:spcPct val="0"/>
              </a:spcAft>
              <a:buFont typeface="Arial" panose="020B0604020202020204" pitchFamily="34" charset="0"/>
              <a:buChar char="–"/>
              <a:defRPr sz="2063">
                <a:solidFill>
                  <a:schemeClr val="tx1"/>
                </a:solidFill>
                <a:latin typeface="+mn-lt"/>
                <a:cs typeface="+mn-cs"/>
              </a:defRPr>
            </a:lvl2pPr>
            <a:lvl3pPr marL="1071563" indent="-214313" algn="l" rtl="0" eaLnBrk="0" fontAlgn="base" hangingPunct="0">
              <a:spcBef>
                <a:spcPct val="20000"/>
              </a:spcBef>
              <a:spcAft>
                <a:spcPct val="0"/>
              </a:spcAft>
              <a:buClr>
                <a:schemeClr val="accent2"/>
              </a:buClr>
              <a:buChar char="•"/>
              <a:defRPr sz="1875">
                <a:solidFill>
                  <a:schemeClr val="tx1"/>
                </a:solidFill>
                <a:latin typeface="+mn-lt"/>
                <a:cs typeface="+mn-cs"/>
              </a:defRPr>
            </a:lvl3pPr>
            <a:lvl4pPr marL="1500188" indent="-214313" algn="l" rtl="0" eaLnBrk="0" fontAlgn="base" hangingPunct="0">
              <a:spcBef>
                <a:spcPct val="20000"/>
              </a:spcBef>
              <a:spcAft>
                <a:spcPct val="0"/>
              </a:spcAft>
              <a:buFont typeface="Arial Unicode MS" panose="020B0604020202020204" pitchFamily="34" charset="-128"/>
              <a:buChar char="⁻"/>
              <a:defRPr sz="1875">
                <a:solidFill>
                  <a:schemeClr val="tx1"/>
                </a:solidFill>
                <a:latin typeface="+mn-lt"/>
                <a:cs typeface="+mn-cs"/>
              </a:defRPr>
            </a:lvl4pPr>
            <a:lvl5pPr marL="1928813" indent="-214313" algn="l" rtl="0" eaLnBrk="0" fontAlgn="base" hangingPunct="0">
              <a:spcBef>
                <a:spcPct val="20000"/>
              </a:spcBef>
              <a:spcAft>
                <a:spcPct val="0"/>
              </a:spcAft>
              <a:buChar char="•"/>
              <a:defRPr sz="1313">
                <a:solidFill>
                  <a:schemeClr val="tx1"/>
                </a:solidFill>
                <a:latin typeface="+mn-lt"/>
                <a:cs typeface="+mn-cs"/>
              </a:defRPr>
            </a:lvl5pPr>
            <a:lvl6pPr marL="2357438" indent="-214313" algn="l" rtl="0" eaLnBrk="1" fontAlgn="base" hangingPunct="1">
              <a:spcBef>
                <a:spcPct val="20000"/>
              </a:spcBef>
              <a:spcAft>
                <a:spcPct val="0"/>
              </a:spcAft>
              <a:buChar char="•"/>
              <a:defRPr sz="1313">
                <a:solidFill>
                  <a:schemeClr val="tx1"/>
                </a:solidFill>
                <a:latin typeface="+mn-lt"/>
                <a:cs typeface="+mn-cs"/>
              </a:defRPr>
            </a:lvl6pPr>
            <a:lvl7pPr marL="2786063" indent="-214313" algn="l" rtl="0" eaLnBrk="1" fontAlgn="base" hangingPunct="1">
              <a:spcBef>
                <a:spcPct val="20000"/>
              </a:spcBef>
              <a:spcAft>
                <a:spcPct val="0"/>
              </a:spcAft>
              <a:buChar char="•"/>
              <a:defRPr sz="1313">
                <a:solidFill>
                  <a:schemeClr val="tx1"/>
                </a:solidFill>
                <a:latin typeface="+mn-lt"/>
                <a:cs typeface="+mn-cs"/>
              </a:defRPr>
            </a:lvl7pPr>
            <a:lvl8pPr marL="3214688" indent="-214313" algn="l" rtl="0" eaLnBrk="1" fontAlgn="base" hangingPunct="1">
              <a:spcBef>
                <a:spcPct val="20000"/>
              </a:spcBef>
              <a:spcAft>
                <a:spcPct val="0"/>
              </a:spcAft>
              <a:buChar char="•"/>
              <a:defRPr sz="1313">
                <a:solidFill>
                  <a:schemeClr val="tx1"/>
                </a:solidFill>
                <a:latin typeface="+mn-lt"/>
                <a:cs typeface="+mn-cs"/>
              </a:defRPr>
            </a:lvl8pPr>
            <a:lvl9pPr marL="3643313" indent="-214313" algn="l" rtl="0" eaLnBrk="1" fontAlgn="base" hangingPunct="1">
              <a:spcBef>
                <a:spcPct val="20000"/>
              </a:spcBef>
              <a:spcAft>
                <a:spcPct val="0"/>
              </a:spcAft>
              <a:buChar char="•"/>
              <a:defRPr sz="1313">
                <a:solidFill>
                  <a:schemeClr val="tx1"/>
                </a:solidFill>
                <a:latin typeface="+mn-lt"/>
                <a:cs typeface="+mn-cs"/>
              </a:defRPr>
            </a:lvl9pPr>
          </a:lstStyle>
          <a:p>
            <a:pPr marL="0" indent="0">
              <a:buNone/>
            </a:pPr>
            <a:r>
              <a:rPr lang="en-US" sz="1800" b="1" kern="0" dirty="0" smtClean="0">
                <a:solidFill>
                  <a:schemeClr val="tx1">
                    <a:lumMod val="75000"/>
                    <a:lumOff val="25000"/>
                  </a:schemeClr>
                </a:solidFill>
                <a:latin typeface="Century Gothic" panose="020B0502020202020204" pitchFamily="34" charset="0"/>
              </a:rPr>
              <a:t>Current State</a:t>
            </a:r>
          </a:p>
          <a:p>
            <a:pPr marL="0" indent="0">
              <a:buNone/>
            </a:pPr>
            <a:r>
              <a:rPr lang="en-US" sz="1600" kern="0" dirty="0" smtClean="0">
                <a:solidFill>
                  <a:schemeClr val="tx1">
                    <a:lumMod val="75000"/>
                    <a:lumOff val="25000"/>
                  </a:schemeClr>
                </a:solidFill>
                <a:latin typeface="Century Gothic" panose="020B0502020202020204" pitchFamily="34" charset="0"/>
              </a:rPr>
              <a:t>Deployed six visualizations in </a:t>
            </a:r>
            <a:br>
              <a:rPr lang="en-US" sz="1600" kern="0" dirty="0" smtClean="0">
                <a:solidFill>
                  <a:schemeClr val="tx1">
                    <a:lumMod val="75000"/>
                    <a:lumOff val="25000"/>
                  </a:schemeClr>
                </a:solidFill>
                <a:latin typeface="Century Gothic" panose="020B0502020202020204" pitchFamily="34" charset="0"/>
              </a:rPr>
            </a:br>
            <a:r>
              <a:rPr lang="en-US" sz="1600" kern="0" dirty="0" smtClean="0">
                <a:solidFill>
                  <a:schemeClr val="tx1">
                    <a:lumMod val="75000"/>
                    <a:lumOff val="25000"/>
                  </a:schemeClr>
                </a:solidFill>
                <a:latin typeface="Century Gothic" panose="020B0502020202020204" pitchFamily="34" charset="0"/>
              </a:rPr>
              <a:t>Fiscal Year (FY) 2017</a:t>
            </a:r>
          </a:p>
          <a:p>
            <a:pPr lvl="1">
              <a:buClr>
                <a:schemeClr val="accent5"/>
              </a:buClr>
              <a:buFont typeface="Wingdings" panose="05000000000000000000" pitchFamily="2" charset="2"/>
              <a:buChar char="§"/>
            </a:pPr>
            <a:r>
              <a:rPr lang="en-US" sz="1400" kern="0" dirty="0" smtClean="0">
                <a:solidFill>
                  <a:schemeClr val="tx1">
                    <a:lumMod val="75000"/>
                    <a:lumOff val="25000"/>
                  </a:schemeClr>
                </a:solidFill>
                <a:latin typeface="Century Gothic" panose="020B0502020202020204" pitchFamily="34" charset="0"/>
              </a:rPr>
              <a:t>Mail Condition Visualization (MCV)</a:t>
            </a:r>
          </a:p>
          <a:p>
            <a:pPr lvl="1">
              <a:buClr>
                <a:schemeClr val="accent5"/>
              </a:buClr>
              <a:buFont typeface="Wingdings" panose="05000000000000000000" pitchFamily="2" charset="2"/>
              <a:buChar char="§"/>
            </a:pPr>
            <a:r>
              <a:rPr lang="en-US" sz="1400" kern="0" dirty="0" smtClean="0">
                <a:solidFill>
                  <a:schemeClr val="tx1">
                    <a:lumMod val="75000"/>
                    <a:lumOff val="25000"/>
                  </a:schemeClr>
                </a:solidFill>
                <a:latin typeface="Century Gothic" panose="020B0502020202020204" pitchFamily="34" charset="0"/>
              </a:rPr>
              <a:t>Performance to Plan (P2P)</a:t>
            </a:r>
          </a:p>
          <a:p>
            <a:pPr lvl="1">
              <a:buClr>
                <a:schemeClr val="accent5"/>
              </a:buClr>
              <a:buFont typeface="Wingdings" panose="05000000000000000000" pitchFamily="2" charset="2"/>
              <a:buChar char="§"/>
            </a:pPr>
            <a:r>
              <a:rPr lang="en-US" sz="1400" kern="0" dirty="0">
                <a:solidFill>
                  <a:schemeClr val="tx1">
                    <a:lumMod val="75000"/>
                    <a:lumOff val="25000"/>
                  </a:schemeClr>
                </a:solidFill>
                <a:latin typeface="Century Gothic" panose="020B0502020202020204" pitchFamily="34" charset="0"/>
              </a:rPr>
              <a:t>Intelligent Plan Generator (IPG)</a:t>
            </a:r>
          </a:p>
          <a:p>
            <a:pPr lvl="1">
              <a:buClr>
                <a:schemeClr val="accent5"/>
              </a:buClr>
              <a:buFont typeface="Wingdings" panose="05000000000000000000" pitchFamily="2" charset="2"/>
              <a:buChar char="§"/>
            </a:pPr>
            <a:r>
              <a:rPr lang="en-US" sz="1400" kern="0" dirty="0">
                <a:solidFill>
                  <a:schemeClr val="tx1">
                    <a:lumMod val="75000"/>
                    <a:lumOff val="25000"/>
                  </a:schemeClr>
                </a:solidFill>
                <a:latin typeface="Century Gothic" panose="020B0502020202020204" pitchFamily="34" charset="0"/>
              </a:rPr>
              <a:t>Incoming Inventory</a:t>
            </a:r>
          </a:p>
          <a:p>
            <a:pPr lvl="1">
              <a:buClr>
                <a:schemeClr val="accent5"/>
              </a:buClr>
              <a:buFont typeface="Wingdings" panose="05000000000000000000" pitchFamily="2" charset="2"/>
              <a:buChar char="§"/>
            </a:pPr>
            <a:r>
              <a:rPr lang="en-US" sz="1400" kern="0" dirty="0" err="1">
                <a:solidFill>
                  <a:schemeClr val="tx1">
                    <a:lumMod val="75000"/>
                    <a:lumOff val="25000"/>
                  </a:schemeClr>
                </a:solidFill>
                <a:latin typeface="Century Gothic" panose="020B0502020202020204" pitchFamily="34" charset="0"/>
              </a:rPr>
              <a:t>WorkloDelivery</a:t>
            </a:r>
            <a:r>
              <a:rPr lang="en-US" sz="1400" kern="0" dirty="0">
                <a:solidFill>
                  <a:schemeClr val="tx1">
                    <a:lumMod val="75000"/>
                    <a:lumOff val="25000"/>
                  </a:schemeClr>
                </a:solidFill>
                <a:latin typeface="Century Gothic" panose="020B0502020202020204" pitchFamily="34" charset="0"/>
              </a:rPr>
              <a:t> ad Breakdown</a:t>
            </a:r>
          </a:p>
          <a:p>
            <a:pPr lvl="1">
              <a:spcBef>
                <a:spcPts val="0"/>
              </a:spcBef>
              <a:spcAft>
                <a:spcPts val="1200"/>
              </a:spcAft>
              <a:buClr>
                <a:schemeClr val="accent5"/>
              </a:buClr>
              <a:buFont typeface="Wingdings" panose="05000000000000000000" pitchFamily="2" charset="2"/>
              <a:buChar char="§"/>
            </a:pPr>
            <a:r>
              <a:rPr lang="en-US" sz="1400" kern="0" dirty="0" smtClean="0">
                <a:solidFill>
                  <a:schemeClr val="tx1">
                    <a:lumMod val="75000"/>
                    <a:lumOff val="25000"/>
                  </a:schemeClr>
                </a:solidFill>
                <a:latin typeface="Century Gothic" panose="020B0502020202020204" pitchFamily="34" charset="0"/>
              </a:rPr>
              <a:t>Unit </a:t>
            </a:r>
            <a:r>
              <a:rPr lang="en-US" sz="1400" kern="0" dirty="0">
                <a:solidFill>
                  <a:schemeClr val="tx1">
                    <a:lumMod val="75000"/>
                    <a:lumOff val="25000"/>
                  </a:schemeClr>
                </a:solidFill>
                <a:latin typeface="Century Gothic" panose="020B0502020202020204" pitchFamily="34" charset="0"/>
              </a:rPr>
              <a:t>Breakdown (DUB)</a:t>
            </a:r>
          </a:p>
          <a:p>
            <a:pPr marL="0" indent="0">
              <a:buNone/>
            </a:pPr>
            <a:r>
              <a:rPr lang="en-US" sz="1600" kern="0" dirty="0" smtClean="0">
                <a:solidFill>
                  <a:schemeClr val="tx1">
                    <a:lumMod val="75000"/>
                    <a:lumOff val="25000"/>
                  </a:schemeClr>
                </a:solidFill>
                <a:latin typeface="Century Gothic" panose="020B0502020202020204" pitchFamily="34" charset="0"/>
              </a:rPr>
              <a:t>Deployed Mail Visualization Applications: </a:t>
            </a:r>
          </a:p>
          <a:p>
            <a:pPr lvl="1">
              <a:buClr>
                <a:schemeClr val="accent5"/>
              </a:buClr>
              <a:buFont typeface="Wingdings" panose="05000000000000000000" pitchFamily="2" charset="2"/>
              <a:buChar char="§"/>
            </a:pPr>
            <a:r>
              <a:rPr lang="en-US" sz="1400" kern="0" dirty="0" smtClean="0">
                <a:solidFill>
                  <a:schemeClr val="tx1">
                    <a:lumMod val="75000"/>
                    <a:lumOff val="25000"/>
                  </a:schemeClr>
                </a:solidFill>
                <a:latin typeface="Century Gothic" panose="020B0502020202020204" pitchFamily="34" charset="0"/>
              </a:rPr>
              <a:t>Mail History </a:t>
            </a:r>
          </a:p>
          <a:p>
            <a:pPr lvl="1">
              <a:spcBef>
                <a:spcPts val="0"/>
              </a:spcBef>
              <a:spcAft>
                <a:spcPts val="1200"/>
              </a:spcAft>
              <a:buClr>
                <a:schemeClr val="accent5"/>
              </a:buClr>
              <a:buFont typeface="Wingdings" panose="05000000000000000000" pitchFamily="2" charset="2"/>
              <a:buChar char="§"/>
            </a:pPr>
            <a:r>
              <a:rPr lang="en-US" sz="1400" kern="0" dirty="0" smtClean="0">
                <a:solidFill>
                  <a:schemeClr val="tx1">
                    <a:lumMod val="75000"/>
                    <a:lumOff val="25000"/>
                  </a:schemeClr>
                </a:solidFill>
                <a:latin typeface="Century Gothic" panose="020B0502020202020204" pitchFamily="34" charset="0"/>
              </a:rPr>
              <a:t>Enhanced Barcode Diagnostics </a:t>
            </a:r>
          </a:p>
          <a:p>
            <a:pPr marL="0" indent="0">
              <a:spcBef>
                <a:spcPts val="0"/>
              </a:spcBef>
              <a:spcAft>
                <a:spcPts val="1800"/>
              </a:spcAft>
              <a:buNone/>
            </a:pPr>
            <a:r>
              <a:rPr lang="en-US" sz="1600" kern="0" dirty="0" smtClean="0">
                <a:solidFill>
                  <a:schemeClr val="tx1">
                    <a:lumMod val="75000"/>
                    <a:lumOff val="25000"/>
                  </a:schemeClr>
                </a:solidFill>
                <a:latin typeface="Century Gothic" panose="020B0502020202020204" pitchFamily="34" charset="0"/>
              </a:rPr>
              <a:t>Continued to enhance visualizations to </a:t>
            </a:r>
            <a:br>
              <a:rPr lang="en-US" sz="1600" kern="0" dirty="0" smtClean="0">
                <a:solidFill>
                  <a:schemeClr val="tx1">
                    <a:lumMod val="75000"/>
                    <a:lumOff val="25000"/>
                  </a:schemeClr>
                </a:solidFill>
                <a:latin typeface="Century Gothic" panose="020B0502020202020204" pitchFamily="34" charset="0"/>
              </a:rPr>
            </a:br>
            <a:r>
              <a:rPr lang="en-US" sz="1600" kern="0" dirty="0" smtClean="0">
                <a:solidFill>
                  <a:schemeClr val="tx1">
                    <a:lumMod val="75000"/>
                    <a:lumOff val="25000"/>
                  </a:schemeClr>
                </a:solidFill>
                <a:latin typeface="Century Gothic" panose="020B0502020202020204" pitchFamily="34" charset="0"/>
              </a:rPr>
              <a:t>improve visibility</a:t>
            </a:r>
          </a:p>
          <a:p>
            <a:pPr marL="0" indent="0">
              <a:buNone/>
            </a:pPr>
            <a:r>
              <a:rPr lang="en-US" sz="1800" b="1" kern="0" dirty="0">
                <a:solidFill>
                  <a:schemeClr val="tx1">
                    <a:lumMod val="75000"/>
                    <a:lumOff val="25000"/>
                  </a:schemeClr>
                </a:solidFill>
                <a:latin typeface="Century Gothic" panose="020B0502020202020204" pitchFamily="34" charset="0"/>
              </a:rPr>
              <a:t>Future State </a:t>
            </a:r>
          </a:p>
          <a:p>
            <a:pPr marL="0" indent="0">
              <a:buNone/>
            </a:pPr>
            <a:r>
              <a:rPr lang="en-US" sz="1600" kern="0" dirty="0" smtClean="0">
                <a:solidFill>
                  <a:schemeClr val="tx1">
                    <a:lumMod val="75000"/>
                    <a:lumOff val="25000"/>
                  </a:schemeClr>
                </a:solidFill>
                <a:latin typeface="Century Gothic" panose="020B0502020202020204" pitchFamily="34" charset="0"/>
              </a:rPr>
              <a:t>Scheduled to enhance current visualizations and deploy new applications in FY 2018.</a:t>
            </a:r>
          </a:p>
        </p:txBody>
      </p:sp>
    </p:spTree>
    <p:extLst>
      <p:ext uri="{BB962C8B-B14F-4D97-AF65-F5344CB8AC3E}">
        <p14:creationId xmlns:p14="http://schemas.microsoft.com/office/powerpoint/2010/main" val="116671830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288036" y="1731644"/>
            <a:ext cx="6227064" cy="2114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5575" tIns="37787" rIns="75575" bIns="37787"/>
          <a:lstStyle>
            <a:lvl1pPr marL="0" indent="0" algn="l" rtl="0" eaLnBrk="0" fontAlgn="base" hangingPunct="0">
              <a:spcBef>
                <a:spcPct val="10000"/>
              </a:spcBef>
              <a:spcAft>
                <a:spcPct val="0"/>
              </a:spcAft>
              <a:buClr>
                <a:srgbClr val="0040C0"/>
              </a:buClr>
              <a:buSzPct val="90000"/>
              <a:buFont typeface="Wingdings" pitchFamily="2" charset="2"/>
              <a:buNone/>
              <a:defRPr sz="2400" b="1">
                <a:solidFill>
                  <a:schemeClr val="tx1"/>
                </a:solidFill>
                <a:latin typeface="+mn-lt"/>
                <a:ea typeface="+mn-ea"/>
                <a:cs typeface="+mn-cs"/>
              </a:defRPr>
            </a:lvl1pPr>
            <a:lvl2pPr marL="457200" indent="0" algn="l" rtl="0" eaLnBrk="0" fontAlgn="base" hangingPunct="0">
              <a:spcBef>
                <a:spcPct val="10000"/>
              </a:spcBef>
              <a:spcAft>
                <a:spcPct val="0"/>
              </a:spcAft>
              <a:buClr>
                <a:srgbClr val="0040C0"/>
              </a:buClr>
              <a:buFont typeface="Arial" pitchFamily="34" charset="0"/>
              <a:buNone/>
              <a:defRPr sz="2000" b="1">
                <a:solidFill>
                  <a:schemeClr val="tx1"/>
                </a:solidFill>
                <a:latin typeface="+mn-lt"/>
              </a:defRPr>
            </a:lvl2pPr>
            <a:lvl3pPr marL="914400" indent="0" algn="l" rtl="0" eaLnBrk="0" fontAlgn="base" hangingPunct="0">
              <a:spcBef>
                <a:spcPct val="10000"/>
              </a:spcBef>
              <a:spcAft>
                <a:spcPct val="0"/>
              </a:spcAft>
              <a:buClr>
                <a:srgbClr val="0040C0"/>
              </a:buClr>
              <a:buSzPct val="60000"/>
              <a:buFont typeface="Wingdings" pitchFamily="2" charset="2"/>
              <a:buNone/>
              <a:defRPr sz="1800" b="1">
                <a:solidFill>
                  <a:schemeClr val="tx1"/>
                </a:solidFill>
                <a:latin typeface="+mn-lt"/>
              </a:defRPr>
            </a:lvl3pPr>
            <a:lvl4pPr marL="1371600" indent="0" algn="l" rtl="0" eaLnBrk="0" fontAlgn="base" hangingPunct="0">
              <a:spcBef>
                <a:spcPct val="10000"/>
              </a:spcBef>
              <a:spcAft>
                <a:spcPct val="0"/>
              </a:spcAft>
              <a:buClr>
                <a:srgbClr val="0040C0"/>
              </a:buClr>
              <a:buSzPct val="125000"/>
              <a:buFont typeface="Wingdings" pitchFamily="2" charset="2"/>
              <a:buNone/>
              <a:defRPr sz="1600" b="1">
                <a:solidFill>
                  <a:schemeClr val="tx1"/>
                </a:solidFill>
                <a:latin typeface="+mn-lt"/>
              </a:defRPr>
            </a:lvl4pPr>
            <a:lvl5pPr marL="1828800" indent="0" algn="l" rtl="0" eaLnBrk="0" fontAlgn="base" hangingPunct="0">
              <a:spcBef>
                <a:spcPct val="10000"/>
              </a:spcBef>
              <a:spcAft>
                <a:spcPct val="0"/>
              </a:spcAft>
              <a:buClr>
                <a:srgbClr val="0040C0"/>
              </a:buClr>
              <a:buFont typeface="Wingdings" pitchFamily="2" charset="2"/>
              <a:buNone/>
              <a:defRPr sz="1600" b="1">
                <a:solidFill>
                  <a:schemeClr val="tx1"/>
                </a:solidFill>
                <a:latin typeface="+mn-lt"/>
              </a:defRPr>
            </a:lvl5pPr>
            <a:lvl6pPr marL="2286000" indent="0" algn="l" rtl="0" fontAlgn="base">
              <a:spcBef>
                <a:spcPct val="10000"/>
              </a:spcBef>
              <a:spcAft>
                <a:spcPct val="0"/>
              </a:spcAft>
              <a:buClr>
                <a:srgbClr val="0040C0"/>
              </a:buClr>
              <a:buFont typeface="Wingdings" pitchFamily="2" charset="2"/>
              <a:buNone/>
              <a:defRPr sz="1600" b="1">
                <a:solidFill>
                  <a:schemeClr val="tx1"/>
                </a:solidFill>
                <a:latin typeface="+mn-lt"/>
              </a:defRPr>
            </a:lvl6pPr>
            <a:lvl7pPr marL="2743200" indent="0" algn="l" rtl="0" fontAlgn="base">
              <a:spcBef>
                <a:spcPct val="10000"/>
              </a:spcBef>
              <a:spcAft>
                <a:spcPct val="0"/>
              </a:spcAft>
              <a:buClr>
                <a:srgbClr val="0040C0"/>
              </a:buClr>
              <a:buFont typeface="Wingdings" pitchFamily="2" charset="2"/>
              <a:buNone/>
              <a:defRPr sz="1600" b="1">
                <a:solidFill>
                  <a:schemeClr val="tx1"/>
                </a:solidFill>
                <a:latin typeface="+mn-lt"/>
              </a:defRPr>
            </a:lvl7pPr>
            <a:lvl8pPr marL="3200400" indent="0" algn="l" rtl="0" fontAlgn="base">
              <a:spcBef>
                <a:spcPct val="10000"/>
              </a:spcBef>
              <a:spcAft>
                <a:spcPct val="0"/>
              </a:spcAft>
              <a:buClr>
                <a:srgbClr val="0040C0"/>
              </a:buClr>
              <a:buFont typeface="Wingdings" pitchFamily="2" charset="2"/>
              <a:buNone/>
              <a:defRPr sz="1600" b="1">
                <a:solidFill>
                  <a:schemeClr val="tx1"/>
                </a:solidFill>
                <a:latin typeface="+mn-lt"/>
              </a:defRPr>
            </a:lvl8pPr>
            <a:lvl9pPr marL="3657600" indent="0" algn="l" rtl="0" fontAlgn="base">
              <a:spcBef>
                <a:spcPct val="10000"/>
              </a:spcBef>
              <a:spcAft>
                <a:spcPct val="0"/>
              </a:spcAft>
              <a:buClr>
                <a:srgbClr val="0040C0"/>
              </a:buClr>
              <a:buFont typeface="Wingdings" pitchFamily="2" charset="2"/>
              <a:buNone/>
              <a:defRPr sz="1600" b="1">
                <a:solidFill>
                  <a:schemeClr val="tx1"/>
                </a:solidFill>
                <a:latin typeface="+mn-lt"/>
              </a:defRPr>
            </a:lvl9pPr>
          </a:lstStyle>
          <a:p>
            <a:pPr marL="283427" indent="-283427" eaLnBrk="1" hangingPunct="1">
              <a:spcBef>
                <a:spcPts val="536"/>
              </a:spcBef>
              <a:buClrTx/>
              <a:buSzPct val="100000"/>
              <a:buFont typeface="Wingdings" pitchFamily="2" charset="2"/>
              <a:buChar char="§"/>
              <a:defRPr/>
            </a:pPr>
            <a:r>
              <a:rPr lang="en-US" altLang="en-US" b="0" kern="0" dirty="0"/>
              <a:t>Move Update 0.5% Threshold Concerns:</a:t>
            </a:r>
          </a:p>
          <a:p>
            <a:pPr marL="626327" lvl="1" indent="-283427" eaLnBrk="1" hangingPunct="1">
              <a:spcBef>
                <a:spcPts val="536"/>
              </a:spcBef>
              <a:buClrTx/>
              <a:buFont typeface="Wingdings" pitchFamily="2" charset="2"/>
              <a:buChar char="§"/>
              <a:defRPr/>
            </a:pPr>
            <a:r>
              <a:rPr lang="en-US" altLang="en-US" sz="1950" b="0" kern="0" dirty="0"/>
              <a:t>Matching logic concerns may be addressed with NCOA</a:t>
            </a:r>
            <a:r>
              <a:rPr lang="en-US" altLang="en-US" sz="1950" b="0" kern="0" baseline="30000" dirty="0"/>
              <a:t>Link</a:t>
            </a:r>
            <a:r>
              <a:rPr lang="en-US" altLang="en-US" sz="1950" b="0" kern="0" dirty="0"/>
              <a:t> service provider/developer.</a:t>
            </a:r>
          </a:p>
          <a:p>
            <a:pPr marL="626327" lvl="1" indent="-283427" eaLnBrk="1" hangingPunct="1">
              <a:spcBef>
                <a:spcPts val="536"/>
              </a:spcBef>
              <a:buClrTx/>
              <a:buFont typeface="Wingdings" pitchFamily="2" charset="2"/>
              <a:buChar char="§"/>
              <a:defRPr/>
            </a:pPr>
            <a:r>
              <a:rPr lang="en-US" altLang="en-US" sz="1950" b="0" kern="0" dirty="0"/>
              <a:t>NCOA</a:t>
            </a:r>
            <a:r>
              <a:rPr lang="en-US" altLang="en-US" sz="1950" b="0" kern="0" baseline="30000" dirty="0"/>
              <a:t>Link</a:t>
            </a:r>
            <a:r>
              <a:rPr lang="en-US" altLang="en-US" sz="1950" b="0" kern="0" dirty="0"/>
              <a:t> Name Presentation Reminder issued August 10, 2017. </a:t>
            </a:r>
          </a:p>
        </p:txBody>
      </p:sp>
      <p:sp>
        <p:nvSpPr>
          <p:cNvPr id="6" name="Slide Number Placeholder 1"/>
          <p:cNvSpPr txBox="1">
            <a:spLocks/>
          </p:cNvSpPr>
          <p:nvPr/>
        </p:nvSpPr>
        <p:spPr bwMode="auto">
          <a:xfrm>
            <a:off x="7315200" y="6567560"/>
            <a:ext cx="1752600" cy="22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575" tIns="37787" rIns="75575" bIns="37787"/>
          <a:lstStyle>
            <a:lvl1pPr eaLnBrk="0" hangingPunct="0">
              <a:spcBef>
                <a:spcPct val="10000"/>
              </a:spcBef>
              <a:buClr>
                <a:srgbClr val="0040C0"/>
              </a:buClr>
              <a:buSzPct val="90000"/>
              <a:buFont typeface="Wingdings" pitchFamily="2" charset="2"/>
              <a:buChar char="q"/>
              <a:defRPr sz="2800" b="1">
                <a:solidFill>
                  <a:schemeClr val="tx1"/>
                </a:solidFill>
                <a:latin typeface="Arial" pitchFamily="34" charset="0"/>
              </a:defRPr>
            </a:lvl1pPr>
            <a:lvl2pPr marL="742950" indent="-285750" eaLnBrk="0" hangingPunct="0">
              <a:spcBef>
                <a:spcPct val="10000"/>
              </a:spcBef>
              <a:buClr>
                <a:srgbClr val="0040C0"/>
              </a:buClr>
              <a:buFont typeface="Arial" pitchFamily="34" charset="0"/>
              <a:buChar char="●"/>
              <a:defRPr sz="2600" b="1">
                <a:solidFill>
                  <a:schemeClr val="tx1"/>
                </a:solidFill>
                <a:latin typeface="Arial" pitchFamily="34" charset="0"/>
              </a:defRPr>
            </a:lvl2pPr>
            <a:lvl3pPr marL="1085850" indent="-228600" eaLnBrk="0" hangingPunct="0">
              <a:spcBef>
                <a:spcPct val="10000"/>
              </a:spcBef>
              <a:buClr>
                <a:srgbClr val="0040C0"/>
              </a:buClr>
              <a:buSzPct val="60000"/>
              <a:buFont typeface="Wingdings" pitchFamily="2" charset="2"/>
              <a:buChar char="u"/>
              <a:defRPr sz="2400" b="1">
                <a:solidFill>
                  <a:schemeClr val="tx1"/>
                </a:solidFill>
                <a:latin typeface="Arial" pitchFamily="34" charset="0"/>
              </a:defRPr>
            </a:lvl3pPr>
            <a:lvl4pPr marL="1485900" indent="-228600" eaLnBrk="0" hangingPunct="0">
              <a:spcBef>
                <a:spcPct val="10000"/>
              </a:spcBef>
              <a:buClr>
                <a:srgbClr val="0040C0"/>
              </a:buClr>
              <a:buSzPct val="125000"/>
              <a:buFont typeface="Wingdings" pitchFamily="2" charset="2"/>
              <a:buChar char="§"/>
              <a:defRPr sz="2200" b="1">
                <a:solidFill>
                  <a:schemeClr val="tx1"/>
                </a:solidFill>
                <a:latin typeface="Arial" pitchFamily="34" charset="0"/>
              </a:defRPr>
            </a:lvl4pPr>
            <a:lvl5pPr marL="1943100" indent="-285750" eaLnBrk="0" hangingPunct="0">
              <a:spcBef>
                <a:spcPct val="10000"/>
              </a:spcBef>
              <a:buClr>
                <a:srgbClr val="0040C0"/>
              </a:buClr>
              <a:buFont typeface="Wingdings" pitchFamily="2" charset="2"/>
              <a:buChar char="v"/>
              <a:defRPr sz="2000" b="1">
                <a:solidFill>
                  <a:schemeClr val="tx1"/>
                </a:solidFill>
                <a:latin typeface="Arial" pitchFamily="34" charset="0"/>
              </a:defRPr>
            </a:lvl5pPr>
            <a:lvl6pPr marL="2400300" indent="-285750" eaLnBrk="0" fontAlgn="base" hangingPunct="0">
              <a:spcBef>
                <a:spcPct val="10000"/>
              </a:spcBef>
              <a:spcAft>
                <a:spcPct val="0"/>
              </a:spcAft>
              <a:buClr>
                <a:srgbClr val="0040C0"/>
              </a:buClr>
              <a:buFont typeface="Wingdings" pitchFamily="2" charset="2"/>
              <a:buChar char="v"/>
              <a:defRPr sz="2000" b="1">
                <a:solidFill>
                  <a:schemeClr val="tx1"/>
                </a:solidFill>
                <a:latin typeface="Arial" pitchFamily="34" charset="0"/>
              </a:defRPr>
            </a:lvl6pPr>
            <a:lvl7pPr marL="2857500" indent="-285750" eaLnBrk="0" fontAlgn="base" hangingPunct="0">
              <a:spcBef>
                <a:spcPct val="10000"/>
              </a:spcBef>
              <a:spcAft>
                <a:spcPct val="0"/>
              </a:spcAft>
              <a:buClr>
                <a:srgbClr val="0040C0"/>
              </a:buClr>
              <a:buFont typeface="Wingdings" pitchFamily="2" charset="2"/>
              <a:buChar char="v"/>
              <a:defRPr sz="2000" b="1">
                <a:solidFill>
                  <a:schemeClr val="tx1"/>
                </a:solidFill>
                <a:latin typeface="Arial" pitchFamily="34" charset="0"/>
              </a:defRPr>
            </a:lvl7pPr>
            <a:lvl8pPr marL="3314700" indent="-285750" eaLnBrk="0" fontAlgn="base" hangingPunct="0">
              <a:spcBef>
                <a:spcPct val="10000"/>
              </a:spcBef>
              <a:spcAft>
                <a:spcPct val="0"/>
              </a:spcAft>
              <a:buClr>
                <a:srgbClr val="0040C0"/>
              </a:buClr>
              <a:buFont typeface="Wingdings" pitchFamily="2" charset="2"/>
              <a:buChar char="v"/>
              <a:defRPr sz="2000" b="1">
                <a:solidFill>
                  <a:schemeClr val="tx1"/>
                </a:solidFill>
                <a:latin typeface="Arial" pitchFamily="34" charset="0"/>
              </a:defRPr>
            </a:lvl8pPr>
            <a:lvl9pPr marL="3771900" indent="-285750" eaLnBrk="0" fontAlgn="base" hangingPunct="0">
              <a:spcBef>
                <a:spcPct val="10000"/>
              </a:spcBef>
              <a:spcAft>
                <a:spcPct val="0"/>
              </a:spcAft>
              <a:buClr>
                <a:srgbClr val="0040C0"/>
              </a:buClr>
              <a:buFont typeface="Wingdings" pitchFamily="2" charset="2"/>
              <a:buChar char="v"/>
              <a:defRPr sz="2000" b="1">
                <a:solidFill>
                  <a:schemeClr val="tx1"/>
                </a:solidFill>
                <a:latin typeface="Arial" pitchFamily="34" charset="0"/>
              </a:defRPr>
            </a:lvl9pPr>
          </a:lstStyle>
          <a:p>
            <a:pPr algn="r" eaLnBrk="1" hangingPunct="1">
              <a:spcBef>
                <a:spcPct val="0"/>
              </a:spcBef>
              <a:buClrTx/>
              <a:buSzTx/>
              <a:buFontTx/>
              <a:buNone/>
            </a:pPr>
            <a:fld id="{0303F616-8FD3-4505-8CF6-95E323128D26}" type="slidenum">
              <a:rPr lang="en-US" altLang="en-US" sz="893" b="0">
                <a:solidFill>
                  <a:schemeClr val="bg1">
                    <a:lumMod val="50000"/>
                  </a:schemeClr>
                </a:solidFill>
              </a:rPr>
              <a:pPr algn="r" eaLnBrk="1" hangingPunct="1">
                <a:spcBef>
                  <a:spcPct val="0"/>
                </a:spcBef>
                <a:buClrTx/>
                <a:buSzTx/>
                <a:buFontTx/>
                <a:buNone/>
              </a:pPr>
              <a:t>90</a:t>
            </a:fld>
            <a:endParaRPr lang="en-US" altLang="en-US" sz="893" b="0" dirty="0">
              <a:solidFill>
                <a:schemeClr val="bg1">
                  <a:lumMod val="50000"/>
                </a:schemeClr>
              </a:solidFill>
            </a:endParaRPr>
          </a:p>
        </p:txBody>
      </p:sp>
      <p:sp>
        <p:nvSpPr>
          <p:cNvPr id="2" name="Title 1"/>
          <p:cNvSpPr>
            <a:spLocks noGrp="1"/>
          </p:cNvSpPr>
          <p:nvPr>
            <p:ph type="title"/>
          </p:nvPr>
        </p:nvSpPr>
        <p:spPr/>
        <p:txBody>
          <a:bodyPr/>
          <a:lstStyle/>
          <a:p>
            <a:pPr eaLnBrk="1" hangingPunct="1">
              <a:defRPr/>
            </a:pPr>
            <a:r>
              <a:rPr lang="en-US" altLang="en-US" dirty="0"/>
              <a:t>First-Class Mail®</a:t>
            </a:r>
          </a:p>
        </p:txBody>
      </p:sp>
      <p:sp>
        <p:nvSpPr>
          <p:cNvPr id="7" name="Text Placeholder 2"/>
          <p:cNvSpPr txBox="1">
            <a:spLocks/>
          </p:cNvSpPr>
          <p:nvPr/>
        </p:nvSpPr>
        <p:spPr bwMode="auto">
          <a:xfrm>
            <a:off x="285617" y="914401"/>
            <a:ext cx="3714883" cy="62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565" tIns="37782" rIns="75565" bIns="37782" numCol="1" anchor="ctr" anchorCtr="0" compatLnSpc="1">
            <a:prstTxWarp prst="textNoShape">
              <a:avLst/>
            </a:prstTxWarp>
          </a:bodyPr>
          <a:lstStyle>
            <a:lvl1pPr marL="634720" indent="-634720" algn="l" rtl="0" eaLnBrk="0" fontAlgn="base" hangingPunct="0">
              <a:spcBef>
                <a:spcPct val="20000"/>
              </a:spcBef>
              <a:spcAft>
                <a:spcPct val="0"/>
              </a:spcAft>
              <a:buFont typeface="Wingdings" pitchFamily="2" charset="2"/>
              <a:buChar char="§"/>
              <a:defRPr sz="5400" b="1">
                <a:solidFill>
                  <a:schemeClr val="tx1"/>
                </a:solidFill>
                <a:latin typeface="+mn-lt"/>
                <a:ea typeface="+mn-ea"/>
                <a:cs typeface="ヒラギノ角ゴ Pro W3"/>
              </a:defRPr>
            </a:lvl1pPr>
            <a:lvl2pPr marL="1375229" indent="-528935" algn="l" rtl="0" eaLnBrk="0" fontAlgn="base" hangingPunct="0">
              <a:spcBef>
                <a:spcPct val="20000"/>
              </a:spcBef>
              <a:spcAft>
                <a:spcPct val="0"/>
              </a:spcAft>
              <a:buFont typeface="Wingdings" pitchFamily="2" charset="2"/>
              <a:buChar char="§"/>
              <a:defRPr sz="4800" b="1">
                <a:solidFill>
                  <a:schemeClr val="tx1"/>
                </a:solidFill>
                <a:latin typeface="+mn-lt"/>
                <a:ea typeface="+mn-ea"/>
                <a:cs typeface="ヒラギノ角ゴ Pro W3"/>
              </a:defRPr>
            </a:lvl2pPr>
            <a:lvl3pPr marL="2115737" indent="-423147" algn="l" rtl="0" eaLnBrk="0" fontAlgn="base" hangingPunct="0">
              <a:spcBef>
                <a:spcPct val="20000"/>
              </a:spcBef>
              <a:spcAft>
                <a:spcPct val="0"/>
              </a:spcAft>
              <a:buFont typeface="Wingdings" pitchFamily="2" charset="2"/>
              <a:buChar char="§"/>
              <a:defRPr sz="4000" b="1">
                <a:solidFill>
                  <a:schemeClr val="tx1"/>
                </a:solidFill>
                <a:latin typeface="+mn-lt"/>
                <a:ea typeface="+mn-ea"/>
                <a:cs typeface="ヒラギノ角ゴ Pro W3"/>
              </a:defRPr>
            </a:lvl3pPr>
            <a:lvl4pPr marL="2962030" indent="-423147" algn="l" rtl="0" eaLnBrk="0" fontAlgn="base" hangingPunct="0">
              <a:spcBef>
                <a:spcPct val="20000"/>
              </a:spcBef>
              <a:spcAft>
                <a:spcPct val="0"/>
              </a:spcAft>
              <a:buFont typeface="Wingdings" pitchFamily="2" charset="2"/>
              <a:buChar char="§"/>
              <a:defRPr sz="3600" b="1">
                <a:solidFill>
                  <a:schemeClr val="tx1"/>
                </a:solidFill>
                <a:latin typeface="+mn-lt"/>
                <a:ea typeface="+mn-ea"/>
                <a:cs typeface="ヒラギノ角ゴ Pro W3"/>
              </a:defRPr>
            </a:lvl4pPr>
            <a:lvl5pPr marL="3808326" indent="-423147" algn="l" rtl="0" eaLnBrk="0" fontAlgn="base" hangingPunct="0">
              <a:spcBef>
                <a:spcPct val="20000"/>
              </a:spcBef>
              <a:spcAft>
                <a:spcPct val="0"/>
              </a:spcAft>
              <a:buFont typeface="Wingdings" pitchFamily="2" charset="2"/>
              <a:buChar char="§"/>
              <a:defRPr sz="3600" b="1">
                <a:solidFill>
                  <a:schemeClr val="tx1"/>
                </a:solidFill>
                <a:latin typeface="+mn-lt"/>
                <a:ea typeface="+mn-ea"/>
                <a:cs typeface="ヒラギノ角ゴ Pro W3"/>
              </a:defRPr>
            </a:lvl5pPr>
            <a:lvl6pPr marL="4654620" indent="-423147" algn="l" rtl="0" fontAlgn="base">
              <a:spcBef>
                <a:spcPct val="20000"/>
              </a:spcBef>
              <a:spcAft>
                <a:spcPct val="0"/>
              </a:spcAft>
              <a:buFont typeface="Wingdings" pitchFamily="2" charset="2"/>
              <a:buChar char="§"/>
              <a:defRPr sz="3700" b="1">
                <a:solidFill>
                  <a:schemeClr val="tx1"/>
                </a:solidFill>
                <a:latin typeface="+mn-lt"/>
                <a:ea typeface="+mn-ea"/>
              </a:defRPr>
            </a:lvl6pPr>
            <a:lvl7pPr marL="5500916" indent="-423147" algn="l" rtl="0" fontAlgn="base">
              <a:spcBef>
                <a:spcPct val="20000"/>
              </a:spcBef>
              <a:spcAft>
                <a:spcPct val="0"/>
              </a:spcAft>
              <a:buFont typeface="Wingdings" pitchFamily="2" charset="2"/>
              <a:buChar char="§"/>
              <a:defRPr sz="3700" b="1">
                <a:solidFill>
                  <a:schemeClr val="tx1"/>
                </a:solidFill>
                <a:latin typeface="+mn-lt"/>
                <a:ea typeface="+mn-ea"/>
              </a:defRPr>
            </a:lvl7pPr>
            <a:lvl8pPr marL="6347209" indent="-423147" algn="l" rtl="0" fontAlgn="base">
              <a:spcBef>
                <a:spcPct val="20000"/>
              </a:spcBef>
              <a:spcAft>
                <a:spcPct val="0"/>
              </a:spcAft>
              <a:buFont typeface="Wingdings" pitchFamily="2" charset="2"/>
              <a:buChar char="§"/>
              <a:defRPr sz="3700" b="1">
                <a:solidFill>
                  <a:schemeClr val="tx1"/>
                </a:solidFill>
                <a:latin typeface="+mn-lt"/>
                <a:ea typeface="+mn-ea"/>
              </a:defRPr>
            </a:lvl8pPr>
            <a:lvl9pPr marL="7193505" indent="-423147" algn="l" rtl="0" fontAlgn="base">
              <a:spcBef>
                <a:spcPct val="20000"/>
              </a:spcBef>
              <a:spcAft>
                <a:spcPct val="0"/>
              </a:spcAft>
              <a:buFont typeface="Wingdings" pitchFamily="2" charset="2"/>
              <a:buChar char="§"/>
              <a:defRPr sz="3700" b="1">
                <a:solidFill>
                  <a:schemeClr val="tx1"/>
                </a:solidFill>
                <a:latin typeface="+mn-lt"/>
                <a:ea typeface="+mn-ea"/>
              </a:defRPr>
            </a:lvl9pPr>
          </a:lstStyle>
          <a:p>
            <a:pPr marL="0" indent="0">
              <a:buNone/>
              <a:defRPr/>
            </a:pPr>
            <a:r>
              <a:rPr lang="en-US" altLang="en-US" sz="2400" kern="0" dirty="0"/>
              <a:t>First-Class Mail</a:t>
            </a:r>
            <a:r>
              <a:rPr lang="en-US" altLang="en-US" sz="2400" kern="0" baseline="30000" dirty="0"/>
              <a:t>®</a:t>
            </a:r>
          </a:p>
          <a:p>
            <a:pPr marL="0" indent="0">
              <a:buNone/>
              <a:defRPr/>
            </a:pPr>
            <a:r>
              <a:rPr lang="en-US" altLang="en-US" sz="2400" kern="0" dirty="0"/>
              <a:t>USPS Marketing Mail </a:t>
            </a:r>
          </a:p>
        </p:txBody>
      </p:sp>
      <p:graphicFrame>
        <p:nvGraphicFramePr>
          <p:cNvPr id="4" name="Object 3"/>
          <p:cNvGraphicFramePr>
            <a:graphicFrameLocks noChangeAspect="1"/>
          </p:cNvGraphicFramePr>
          <p:nvPr>
            <p:extLst/>
          </p:nvPr>
        </p:nvGraphicFramePr>
        <p:xfrm>
          <a:off x="6537960" y="1225867"/>
          <a:ext cx="2344492" cy="3033883"/>
        </p:xfrm>
        <a:graphic>
          <a:graphicData uri="http://schemas.openxmlformats.org/presentationml/2006/ole">
            <mc:AlternateContent xmlns:mc="http://schemas.openxmlformats.org/markup-compatibility/2006">
              <mc:Choice xmlns:v="urn:schemas-microsoft-com:vml" Requires="v">
                <p:oleObj spid="_x0000_s1027" name="Acrobat Document" r:id="rId4" imgW="5279274" imgH="6832121" progId="AcroExch.Document.11">
                  <p:embed/>
                </p:oleObj>
              </mc:Choice>
              <mc:Fallback>
                <p:oleObj name="Acrobat Document" r:id="rId4" imgW="5279274" imgH="6832121" progId="AcroExch.Document.11">
                  <p:embed/>
                  <p:pic>
                    <p:nvPicPr>
                      <p:cNvPr id="0" name=""/>
                      <p:cNvPicPr/>
                      <p:nvPr/>
                    </p:nvPicPr>
                    <p:blipFill>
                      <a:blip r:embed="rId5"/>
                      <a:stretch>
                        <a:fillRect/>
                      </a:stretch>
                    </p:blipFill>
                    <p:spPr>
                      <a:xfrm>
                        <a:off x="6537960" y="1225867"/>
                        <a:ext cx="2344492" cy="3033883"/>
                      </a:xfrm>
                      <a:prstGeom prst="rect">
                        <a:avLst/>
                      </a:prstGeom>
                      <a:noFill/>
                      <a:ln>
                        <a:solidFill>
                          <a:schemeClr val="accent6">
                            <a:lumMod val="75000"/>
                          </a:schemeClr>
                        </a:solidFill>
                      </a:ln>
                    </p:spPr>
                  </p:pic>
                </p:oleObj>
              </mc:Fallback>
            </mc:AlternateContent>
          </a:graphicData>
        </a:graphic>
      </p:graphicFrame>
      <p:sp>
        <p:nvSpPr>
          <p:cNvPr id="5" name="Rectangle 4"/>
          <p:cNvSpPr/>
          <p:nvPr/>
        </p:nvSpPr>
        <p:spPr>
          <a:xfrm>
            <a:off x="268472" y="3508935"/>
            <a:ext cx="8570214" cy="3172663"/>
          </a:xfrm>
          <a:prstGeom prst="rect">
            <a:avLst/>
          </a:prstGeom>
        </p:spPr>
        <p:txBody>
          <a:bodyPr wrap="square">
            <a:spAutoFit/>
          </a:bodyPr>
          <a:lstStyle/>
          <a:p>
            <a:pPr marL="626327" lvl="1" indent="-283427">
              <a:spcBef>
                <a:spcPts val="536"/>
              </a:spcBef>
              <a:buFont typeface="Wingdings" pitchFamily="2" charset="2"/>
              <a:buChar char="§"/>
              <a:defRPr/>
            </a:pPr>
            <a:r>
              <a:rPr lang="en-US" altLang="en-US" sz="2100" kern="0" dirty="0"/>
              <a:t>Evaluate errors based on Method(s) used.</a:t>
            </a:r>
          </a:p>
          <a:p>
            <a:pPr marL="969227" lvl="2" indent="-283427">
              <a:spcBef>
                <a:spcPts val="536"/>
              </a:spcBef>
              <a:buFont typeface="Wingdings" pitchFamily="2" charset="2"/>
              <a:buChar char="§"/>
              <a:defRPr/>
            </a:pPr>
            <a:r>
              <a:rPr lang="en-US" altLang="en-US" kern="0" dirty="0"/>
              <a:t>Need volunteers to share data and method(s)</a:t>
            </a:r>
            <a:endParaRPr lang="en-US" altLang="en-US" sz="2100" kern="0" dirty="0"/>
          </a:p>
          <a:p>
            <a:pPr marL="642938" lvl="1" indent="-257175">
              <a:spcBef>
                <a:spcPts val="536"/>
              </a:spcBef>
              <a:buFont typeface="Wingdings" pitchFamily="2" charset="2"/>
              <a:buChar char="§"/>
              <a:defRPr/>
            </a:pPr>
            <a:r>
              <a:rPr lang="en-US" altLang="en-US" sz="2100" kern="0" dirty="0"/>
              <a:t>Diagnostics for Move Update errors limited</a:t>
            </a:r>
          </a:p>
          <a:p>
            <a:pPr marL="942975" lvl="3" indent="-257175">
              <a:spcBef>
                <a:spcPts val="536"/>
              </a:spcBef>
              <a:buFont typeface="Wingdings" pitchFamily="2" charset="2"/>
              <a:buChar char="§"/>
              <a:defRPr/>
            </a:pPr>
            <a:r>
              <a:rPr lang="en-US" altLang="en-US" kern="0" dirty="0"/>
              <a:t>NCOA</a:t>
            </a:r>
            <a:r>
              <a:rPr lang="en-US" altLang="en-US" kern="0" baseline="30000" dirty="0"/>
              <a:t>Link</a:t>
            </a:r>
            <a:r>
              <a:rPr lang="en-US" altLang="en-US" kern="0" dirty="0"/>
              <a:t> “match” data retention is restricted to 45 days</a:t>
            </a:r>
          </a:p>
          <a:p>
            <a:pPr marL="942975" lvl="3" indent="-257175">
              <a:spcBef>
                <a:spcPts val="536"/>
              </a:spcBef>
              <a:buFont typeface="Wingdings" pitchFamily="2" charset="2"/>
              <a:buChar char="§"/>
              <a:defRPr/>
            </a:pPr>
            <a:r>
              <a:rPr lang="en-US" altLang="en-US" kern="0" dirty="0"/>
              <a:t>MLOCR MSP retention of data for “no match” mailpieces is likely limited.</a:t>
            </a:r>
          </a:p>
          <a:p>
            <a:pPr marL="942975" lvl="3" indent="-257175">
              <a:spcBef>
                <a:spcPts val="536"/>
              </a:spcBef>
              <a:buFont typeface="Wingdings" pitchFamily="2" charset="2"/>
              <a:buChar char="§"/>
              <a:defRPr/>
            </a:pPr>
            <a:r>
              <a:rPr lang="en-US" altLang="en-US" kern="0" dirty="0"/>
              <a:t>Possible expansion of “00” table to include a flag for COA age &gt; 90 days</a:t>
            </a:r>
          </a:p>
          <a:p>
            <a:pPr marL="642938" lvl="1" indent="-257175">
              <a:spcBef>
                <a:spcPts val="536"/>
              </a:spcBef>
              <a:buFont typeface="Wingdings" panose="05000000000000000000" pitchFamily="2" charset="2"/>
              <a:buChar char="§"/>
              <a:defRPr/>
            </a:pPr>
            <a:r>
              <a:rPr lang="en-US" altLang="en-US" sz="2100" kern="0" dirty="0"/>
              <a:t>Late provisioning of ACS Data</a:t>
            </a:r>
          </a:p>
          <a:p>
            <a:pPr marL="942975" lvl="3" indent="-257175">
              <a:spcBef>
                <a:spcPts val="536"/>
              </a:spcBef>
              <a:buFont typeface="Wingdings" panose="05000000000000000000" pitchFamily="2" charset="2"/>
              <a:buChar char="§"/>
              <a:defRPr/>
            </a:pPr>
            <a:r>
              <a:rPr lang="en-US" altLang="en-US" kern="0" dirty="0"/>
              <a:t>NCSC had six reported delays in FY 17, customers notified by email within 24 hours and resolved and data provided within 48 hours</a:t>
            </a:r>
          </a:p>
        </p:txBody>
      </p:sp>
    </p:spTree>
    <p:extLst>
      <p:ext uri="{BB962C8B-B14F-4D97-AF65-F5344CB8AC3E}">
        <p14:creationId xmlns:p14="http://schemas.microsoft.com/office/powerpoint/2010/main" val="272847783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457200" y="5034915"/>
            <a:ext cx="766943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5575" tIns="37787" rIns="75575" bIns="37787"/>
          <a:lstStyle>
            <a:lvl1pPr marL="0" indent="0" algn="l" rtl="0" eaLnBrk="0" fontAlgn="base" hangingPunct="0">
              <a:spcBef>
                <a:spcPct val="10000"/>
              </a:spcBef>
              <a:spcAft>
                <a:spcPct val="0"/>
              </a:spcAft>
              <a:buClr>
                <a:srgbClr val="0040C0"/>
              </a:buClr>
              <a:buSzPct val="90000"/>
              <a:buFont typeface="Wingdings" pitchFamily="2" charset="2"/>
              <a:buNone/>
              <a:defRPr sz="2400" b="1">
                <a:solidFill>
                  <a:schemeClr val="tx1"/>
                </a:solidFill>
                <a:latin typeface="+mn-lt"/>
                <a:ea typeface="+mn-ea"/>
                <a:cs typeface="+mn-cs"/>
              </a:defRPr>
            </a:lvl1pPr>
            <a:lvl2pPr marL="457200" indent="0" algn="l" rtl="0" eaLnBrk="0" fontAlgn="base" hangingPunct="0">
              <a:spcBef>
                <a:spcPct val="10000"/>
              </a:spcBef>
              <a:spcAft>
                <a:spcPct val="0"/>
              </a:spcAft>
              <a:buClr>
                <a:srgbClr val="0040C0"/>
              </a:buClr>
              <a:buFont typeface="Arial" pitchFamily="34" charset="0"/>
              <a:buNone/>
              <a:defRPr sz="2000" b="1">
                <a:solidFill>
                  <a:schemeClr val="tx1"/>
                </a:solidFill>
                <a:latin typeface="+mn-lt"/>
              </a:defRPr>
            </a:lvl2pPr>
            <a:lvl3pPr marL="914400" indent="0" algn="l" rtl="0" eaLnBrk="0" fontAlgn="base" hangingPunct="0">
              <a:spcBef>
                <a:spcPct val="10000"/>
              </a:spcBef>
              <a:spcAft>
                <a:spcPct val="0"/>
              </a:spcAft>
              <a:buClr>
                <a:srgbClr val="0040C0"/>
              </a:buClr>
              <a:buSzPct val="60000"/>
              <a:buFont typeface="Wingdings" pitchFamily="2" charset="2"/>
              <a:buNone/>
              <a:defRPr sz="1800" b="1">
                <a:solidFill>
                  <a:schemeClr val="tx1"/>
                </a:solidFill>
                <a:latin typeface="+mn-lt"/>
              </a:defRPr>
            </a:lvl3pPr>
            <a:lvl4pPr marL="1371600" indent="0" algn="l" rtl="0" eaLnBrk="0" fontAlgn="base" hangingPunct="0">
              <a:spcBef>
                <a:spcPct val="10000"/>
              </a:spcBef>
              <a:spcAft>
                <a:spcPct val="0"/>
              </a:spcAft>
              <a:buClr>
                <a:srgbClr val="0040C0"/>
              </a:buClr>
              <a:buSzPct val="125000"/>
              <a:buFont typeface="Wingdings" pitchFamily="2" charset="2"/>
              <a:buNone/>
              <a:defRPr sz="1600" b="1">
                <a:solidFill>
                  <a:schemeClr val="tx1"/>
                </a:solidFill>
                <a:latin typeface="+mn-lt"/>
              </a:defRPr>
            </a:lvl4pPr>
            <a:lvl5pPr marL="1828800" indent="0" algn="l" rtl="0" eaLnBrk="0" fontAlgn="base" hangingPunct="0">
              <a:spcBef>
                <a:spcPct val="10000"/>
              </a:spcBef>
              <a:spcAft>
                <a:spcPct val="0"/>
              </a:spcAft>
              <a:buClr>
                <a:srgbClr val="0040C0"/>
              </a:buClr>
              <a:buFont typeface="Wingdings" pitchFamily="2" charset="2"/>
              <a:buNone/>
              <a:defRPr sz="1600" b="1">
                <a:solidFill>
                  <a:schemeClr val="tx1"/>
                </a:solidFill>
                <a:latin typeface="+mn-lt"/>
              </a:defRPr>
            </a:lvl5pPr>
            <a:lvl6pPr marL="2286000" indent="0" algn="l" rtl="0" fontAlgn="base">
              <a:spcBef>
                <a:spcPct val="10000"/>
              </a:spcBef>
              <a:spcAft>
                <a:spcPct val="0"/>
              </a:spcAft>
              <a:buClr>
                <a:srgbClr val="0040C0"/>
              </a:buClr>
              <a:buFont typeface="Wingdings" pitchFamily="2" charset="2"/>
              <a:buNone/>
              <a:defRPr sz="1600" b="1">
                <a:solidFill>
                  <a:schemeClr val="tx1"/>
                </a:solidFill>
                <a:latin typeface="+mn-lt"/>
              </a:defRPr>
            </a:lvl6pPr>
            <a:lvl7pPr marL="2743200" indent="0" algn="l" rtl="0" fontAlgn="base">
              <a:spcBef>
                <a:spcPct val="10000"/>
              </a:spcBef>
              <a:spcAft>
                <a:spcPct val="0"/>
              </a:spcAft>
              <a:buClr>
                <a:srgbClr val="0040C0"/>
              </a:buClr>
              <a:buFont typeface="Wingdings" pitchFamily="2" charset="2"/>
              <a:buNone/>
              <a:defRPr sz="1600" b="1">
                <a:solidFill>
                  <a:schemeClr val="tx1"/>
                </a:solidFill>
                <a:latin typeface="+mn-lt"/>
              </a:defRPr>
            </a:lvl7pPr>
            <a:lvl8pPr marL="3200400" indent="0" algn="l" rtl="0" fontAlgn="base">
              <a:spcBef>
                <a:spcPct val="10000"/>
              </a:spcBef>
              <a:spcAft>
                <a:spcPct val="0"/>
              </a:spcAft>
              <a:buClr>
                <a:srgbClr val="0040C0"/>
              </a:buClr>
              <a:buFont typeface="Wingdings" pitchFamily="2" charset="2"/>
              <a:buNone/>
              <a:defRPr sz="1600" b="1">
                <a:solidFill>
                  <a:schemeClr val="tx1"/>
                </a:solidFill>
                <a:latin typeface="+mn-lt"/>
              </a:defRPr>
            </a:lvl8pPr>
            <a:lvl9pPr marL="3657600" indent="0" algn="l" rtl="0" fontAlgn="base">
              <a:spcBef>
                <a:spcPct val="10000"/>
              </a:spcBef>
              <a:spcAft>
                <a:spcPct val="0"/>
              </a:spcAft>
              <a:buClr>
                <a:srgbClr val="0040C0"/>
              </a:buClr>
              <a:buFont typeface="Wingdings" pitchFamily="2" charset="2"/>
              <a:buNone/>
              <a:defRPr sz="1600" b="1">
                <a:solidFill>
                  <a:schemeClr val="tx1"/>
                </a:solidFill>
                <a:latin typeface="+mn-lt"/>
              </a:defRPr>
            </a:lvl9pPr>
          </a:lstStyle>
          <a:p>
            <a:pPr eaLnBrk="1" hangingPunct="1">
              <a:spcBef>
                <a:spcPts val="536"/>
              </a:spcBef>
              <a:buClrTx/>
              <a:defRPr/>
            </a:pPr>
            <a:endParaRPr lang="en-US" altLang="en-US" b="0" kern="0" dirty="0"/>
          </a:p>
        </p:txBody>
      </p:sp>
      <p:sp>
        <p:nvSpPr>
          <p:cNvPr id="6" name="Slide Number Placeholder 1"/>
          <p:cNvSpPr txBox="1">
            <a:spLocks/>
          </p:cNvSpPr>
          <p:nvPr/>
        </p:nvSpPr>
        <p:spPr bwMode="auto">
          <a:xfrm>
            <a:off x="7315200" y="6567560"/>
            <a:ext cx="1752600" cy="22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575" tIns="37787" rIns="75575" bIns="37787"/>
          <a:lstStyle>
            <a:lvl1pPr eaLnBrk="0" hangingPunct="0">
              <a:spcBef>
                <a:spcPct val="10000"/>
              </a:spcBef>
              <a:buClr>
                <a:srgbClr val="0040C0"/>
              </a:buClr>
              <a:buSzPct val="90000"/>
              <a:buFont typeface="Wingdings" pitchFamily="2" charset="2"/>
              <a:buChar char="q"/>
              <a:defRPr sz="2800" b="1">
                <a:solidFill>
                  <a:schemeClr val="tx1"/>
                </a:solidFill>
                <a:latin typeface="Arial" pitchFamily="34" charset="0"/>
              </a:defRPr>
            </a:lvl1pPr>
            <a:lvl2pPr marL="742950" indent="-285750" eaLnBrk="0" hangingPunct="0">
              <a:spcBef>
                <a:spcPct val="10000"/>
              </a:spcBef>
              <a:buClr>
                <a:srgbClr val="0040C0"/>
              </a:buClr>
              <a:buFont typeface="Arial" pitchFamily="34" charset="0"/>
              <a:buChar char="●"/>
              <a:defRPr sz="2600" b="1">
                <a:solidFill>
                  <a:schemeClr val="tx1"/>
                </a:solidFill>
                <a:latin typeface="Arial" pitchFamily="34" charset="0"/>
              </a:defRPr>
            </a:lvl2pPr>
            <a:lvl3pPr marL="1085850" indent="-228600" eaLnBrk="0" hangingPunct="0">
              <a:spcBef>
                <a:spcPct val="10000"/>
              </a:spcBef>
              <a:buClr>
                <a:srgbClr val="0040C0"/>
              </a:buClr>
              <a:buSzPct val="60000"/>
              <a:buFont typeface="Wingdings" pitchFamily="2" charset="2"/>
              <a:buChar char="u"/>
              <a:defRPr sz="2400" b="1">
                <a:solidFill>
                  <a:schemeClr val="tx1"/>
                </a:solidFill>
                <a:latin typeface="Arial" pitchFamily="34" charset="0"/>
              </a:defRPr>
            </a:lvl3pPr>
            <a:lvl4pPr marL="1485900" indent="-228600" eaLnBrk="0" hangingPunct="0">
              <a:spcBef>
                <a:spcPct val="10000"/>
              </a:spcBef>
              <a:buClr>
                <a:srgbClr val="0040C0"/>
              </a:buClr>
              <a:buSzPct val="125000"/>
              <a:buFont typeface="Wingdings" pitchFamily="2" charset="2"/>
              <a:buChar char="§"/>
              <a:defRPr sz="2200" b="1">
                <a:solidFill>
                  <a:schemeClr val="tx1"/>
                </a:solidFill>
                <a:latin typeface="Arial" pitchFamily="34" charset="0"/>
              </a:defRPr>
            </a:lvl4pPr>
            <a:lvl5pPr marL="1943100" indent="-285750" eaLnBrk="0" hangingPunct="0">
              <a:spcBef>
                <a:spcPct val="10000"/>
              </a:spcBef>
              <a:buClr>
                <a:srgbClr val="0040C0"/>
              </a:buClr>
              <a:buFont typeface="Wingdings" pitchFamily="2" charset="2"/>
              <a:buChar char="v"/>
              <a:defRPr sz="2000" b="1">
                <a:solidFill>
                  <a:schemeClr val="tx1"/>
                </a:solidFill>
                <a:latin typeface="Arial" pitchFamily="34" charset="0"/>
              </a:defRPr>
            </a:lvl5pPr>
            <a:lvl6pPr marL="2400300" indent="-285750" eaLnBrk="0" fontAlgn="base" hangingPunct="0">
              <a:spcBef>
                <a:spcPct val="10000"/>
              </a:spcBef>
              <a:spcAft>
                <a:spcPct val="0"/>
              </a:spcAft>
              <a:buClr>
                <a:srgbClr val="0040C0"/>
              </a:buClr>
              <a:buFont typeface="Wingdings" pitchFamily="2" charset="2"/>
              <a:buChar char="v"/>
              <a:defRPr sz="2000" b="1">
                <a:solidFill>
                  <a:schemeClr val="tx1"/>
                </a:solidFill>
                <a:latin typeface="Arial" pitchFamily="34" charset="0"/>
              </a:defRPr>
            </a:lvl6pPr>
            <a:lvl7pPr marL="2857500" indent="-285750" eaLnBrk="0" fontAlgn="base" hangingPunct="0">
              <a:spcBef>
                <a:spcPct val="10000"/>
              </a:spcBef>
              <a:spcAft>
                <a:spcPct val="0"/>
              </a:spcAft>
              <a:buClr>
                <a:srgbClr val="0040C0"/>
              </a:buClr>
              <a:buFont typeface="Wingdings" pitchFamily="2" charset="2"/>
              <a:buChar char="v"/>
              <a:defRPr sz="2000" b="1">
                <a:solidFill>
                  <a:schemeClr val="tx1"/>
                </a:solidFill>
                <a:latin typeface="Arial" pitchFamily="34" charset="0"/>
              </a:defRPr>
            </a:lvl7pPr>
            <a:lvl8pPr marL="3314700" indent="-285750" eaLnBrk="0" fontAlgn="base" hangingPunct="0">
              <a:spcBef>
                <a:spcPct val="10000"/>
              </a:spcBef>
              <a:spcAft>
                <a:spcPct val="0"/>
              </a:spcAft>
              <a:buClr>
                <a:srgbClr val="0040C0"/>
              </a:buClr>
              <a:buFont typeface="Wingdings" pitchFamily="2" charset="2"/>
              <a:buChar char="v"/>
              <a:defRPr sz="2000" b="1">
                <a:solidFill>
                  <a:schemeClr val="tx1"/>
                </a:solidFill>
                <a:latin typeface="Arial" pitchFamily="34" charset="0"/>
              </a:defRPr>
            </a:lvl8pPr>
            <a:lvl9pPr marL="3771900" indent="-285750" eaLnBrk="0" fontAlgn="base" hangingPunct="0">
              <a:spcBef>
                <a:spcPct val="10000"/>
              </a:spcBef>
              <a:spcAft>
                <a:spcPct val="0"/>
              </a:spcAft>
              <a:buClr>
                <a:srgbClr val="0040C0"/>
              </a:buClr>
              <a:buFont typeface="Wingdings" pitchFamily="2" charset="2"/>
              <a:buChar char="v"/>
              <a:defRPr sz="2000" b="1">
                <a:solidFill>
                  <a:schemeClr val="tx1"/>
                </a:solidFill>
                <a:latin typeface="Arial" pitchFamily="34" charset="0"/>
              </a:defRPr>
            </a:lvl9pPr>
          </a:lstStyle>
          <a:p>
            <a:pPr algn="r" eaLnBrk="1" hangingPunct="1">
              <a:spcBef>
                <a:spcPct val="0"/>
              </a:spcBef>
              <a:buClrTx/>
              <a:buSzTx/>
              <a:buFontTx/>
              <a:buNone/>
            </a:pPr>
            <a:fld id="{0303F616-8FD3-4505-8CF6-95E323128D26}" type="slidenum">
              <a:rPr lang="en-US" altLang="en-US" sz="893" b="0">
                <a:solidFill>
                  <a:schemeClr val="bg1">
                    <a:lumMod val="50000"/>
                  </a:schemeClr>
                </a:solidFill>
              </a:rPr>
              <a:pPr algn="r" eaLnBrk="1" hangingPunct="1">
                <a:spcBef>
                  <a:spcPct val="0"/>
                </a:spcBef>
                <a:buClrTx/>
                <a:buSzTx/>
                <a:buFontTx/>
                <a:buNone/>
              </a:pPr>
              <a:t>91</a:t>
            </a:fld>
            <a:endParaRPr lang="en-US" altLang="en-US" sz="893" b="0" dirty="0">
              <a:solidFill>
                <a:schemeClr val="bg1">
                  <a:lumMod val="50000"/>
                </a:schemeClr>
              </a:solidFill>
            </a:endParaRPr>
          </a:p>
        </p:txBody>
      </p:sp>
      <p:sp>
        <p:nvSpPr>
          <p:cNvPr id="2" name="Title 1"/>
          <p:cNvSpPr>
            <a:spLocks noGrp="1"/>
          </p:cNvSpPr>
          <p:nvPr>
            <p:ph type="title"/>
          </p:nvPr>
        </p:nvSpPr>
        <p:spPr/>
        <p:txBody>
          <a:bodyPr/>
          <a:lstStyle/>
          <a:p>
            <a:pPr eaLnBrk="1" hangingPunct="1">
              <a:defRPr/>
            </a:pPr>
            <a:r>
              <a:rPr lang="en-US" altLang="en-US" dirty="0"/>
              <a:t>First-Class Mail®</a:t>
            </a:r>
          </a:p>
        </p:txBody>
      </p:sp>
      <p:sp>
        <p:nvSpPr>
          <p:cNvPr id="10" name="Text Placeholder 2"/>
          <p:cNvSpPr txBox="1">
            <a:spLocks/>
          </p:cNvSpPr>
          <p:nvPr/>
        </p:nvSpPr>
        <p:spPr bwMode="auto">
          <a:xfrm>
            <a:off x="285617" y="914401"/>
            <a:ext cx="3714883" cy="62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565" tIns="37782" rIns="75565" bIns="37782" numCol="1" anchor="ctr" anchorCtr="0" compatLnSpc="1">
            <a:prstTxWarp prst="textNoShape">
              <a:avLst/>
            </a:prstTxWarp>
          </a:bodyPr>
          <a:lstStyle>
            <a:lvl1pPr marL="634720" indent="-634720" algn="l" rtl="0" eaLnBrk="0" fontAlgn="base" hangingPunct="0">
              <a:spcBef>
                <a:spcPct val="20000"/>
              </a:spcBef>
              <a:spcAft>
                <a:spcPct val="0"/>
              </a:spcAft>
              <a:buFont typeface="Wingdings" pitchFamily="2" charset="2"/>
              <a:buChar char="§"/>
              <a:defRPr sz="5400" b="1">
                <a:solidFill>
                  <a:schemeClr val="tx1"/>
                </a:solidFill>
                <a:latin typeface="+mn-lt"/>
                <a:ea typeface="+mn-ea"/>
                <a:cs typeface="ヒラギノ角ゴ Pro W3"/>
              </a:defRPr>
            </a:lvl1pPr>
            <a:lvl2pPr marL="1375229" indent="-528935" algn="l" rtl="0" eaLnBrk="0" fontAlgn="base" hangingPunct="0">
              <a:spcBef>
                <a:spcPct val="20000"/>
              </a:spcBef>
              <a:spcAft>
                <a:spcPct val="0"/>
              </a:spcAft>
              <a:buFont typeface="Wingdings" pitchFamily="2" charset="2"/>
              <a:buChar char="§"/>
              <a:defRPr sz="4800" b="1">
                <a:solidFill>
                  <a:schemeClr val="tx1"/>
                </a:solidFill>
                <a:latin typeface="+mn-lt"/>
                <a:ea typeface="+mn-ea"/>
                <a:cs typeface="ヒラギノ角ゴ Pro W3"/>
              </a:defRPr>
            </a:lvl2pPr>
            <a:lvl3pPr marL="2115737" indent="-423147" algn="l" rtl="0" eaLnBrk="0" fontAlgn="base" hangingPunct="0">
              <a:spcBef>
                <a:spcPct val="20000"/>
              </a:spcBef>
              <a:spcAft>
                <a:spcPct val="0"/>
              </a:spcAft>
              <a:buFont typeface="Wingdings" pitchFamily="2" charset="2"/>
              <a:buChar char="§"/>
              <a:defRPr sz="4000" b="1">
                <a:solidFill>
                  <a:schemeClr val="tx1"/>
                </a:solidFill>
                <a:latin typeface="+mn-lt"/>
                <a:ea typeface="+mn-ea"/>
                <a:cs typeface="ヒラギノ角ゴ Pro W3"/>
              </a:defRPr>
            </a:lvl3pPr>
            <a:lvl4pPr marL="2962030" indent="-423147" algn="l" rtl="0" eaLnBrk="0" fontAlgn="base" hangingPunct="0">
              <a:spcBef>
                <a:spcPct val="20000"/>
              </a:spcBef>
              <a:spcAft>
                <a:spcPct val="0"/>
              </a:spcAft>
              <a:buFont typeface="Wingdings" pitchFamily="2" charset="2"/>
              <a:buChar char="§"/>
              <a:defRPr sz="3600" b="1">
                <a:solidFill>
                  <a:schemeClr val="tx1"/>
                </a:solidFill>
                <a:latin typeface="+mn-lt"/>
                <a:ea typeface="+mn-ea"/>
                <a:cs typeface="ヒラギノ角ゴ Pro W3"/>
              </a:defRPr>
            </a:lvl4pPr>
            <a:lvl5pPr marL="3808326" indent="-423147" algn="l" rtl="0" eaLnBrk="0" fontAlgn="base" hangingPunct="0">
              <a:spcBef>
                <a:spcPct val="20000"/>
              </a:spcBef>
              <a:spcAft>
                <a:spcPct val="0"/>
              </a:spcAft>
              <a:buFont typeface="Wingdings" pitchFamily="2" charset="2"/>
              <a:buChar char="§"/>
              <a:defRPr sz="3600" b="1">
                <a:solidFill>
                  <a:schemeClr val="tx1"/>
                </a:solidFill>
                <a:latin typeface="+mn-lt"/>
                <a:ea typeface="+mn-ea"/>
                <a:cs typeface="ヒラギノ角ゴ Pro W3"/>
              </a:defRPr>
            </a:lvl5pPr>
            <a:lvl6pPr marL="4654620" indent="-423147" algn="l" rtl="0" fontAlgn="base">
              <a:spcBef>
                <a:spcPct val="20000"/>
              </a:spcBef>
              <a:spcAft>
                <a:spcPct val="0"/>
              </a:spcAft>
              <a:buFont typeface="Wingdings" pitchFamily="2" charset="2"/>
              <a:buChar char="§"/>
              <a:defRPr sz="3700" b="1">
                <a:solidFill>
                  <a:schemeClr val="tx1"/>
                </a:solidFill>
                <a:latin typeface="+mn-lt"/>
                <a:ea typeface="+mn-ea"/>
              </a:defRPr>
            </a:lvl6pPr>
            <a:lvl7pPr marL="5500916" indent="-423147" algn="l" rtl="0" fontAlgn="base">
              <a:spcBef>
                <a:spcPct val="20000"/>
              </a:spcBef>
              <a:spcAft>
                <a:spcPct val="0"/>
              </a:spcAft>
              <a:buFont typeface="Wingdings" pitchFamily="2" charset="2"/>
              <a:buChar char="§"/>
              <a:defRPr sz="3700" b="1">
                <a:solidFill>
                  <a:schemeClr val="tx1"/>
                </a:solidFill>
                <a:latin typeface="+mn-lt"/>
                <a:ea typeface="+mn-ea"/>
              </a:defRPr>
            </a:lvl7pPr>
            <a:lvl8pPr marL="6347209" indent="-423147" algn="l" rtl="0" fontAlgn="base">
              <a:spcBef>
                <a:spcPct val="20000"/>
              </a:spcBef>
              <a:spcAft>
                <a:spcPct val="0"/>
              </a:spcAft>
              <a:buFont typeface="Wingdings" pitchFamily="2" charset="2"/>
              <a:buChar char="§"/>
              <a:defRPr sz="3700" b="1">
                <a:solidFill>
                  <a:schemeClr val="tx1"/>
                </a:solidFill>
                <a:latin typeface="+mn-lt"/>
                <a:ea typeface="+mn-ea"/>
              </a:defRPr>
            </a:lvl8pPr>
            <a:lvl9pPr marL="7193505" indent="-423147" algn="l" rtl="0" fontAlgn="base">
              <a:spcBef>
                <a:spcPct val="20000"/>
              </a:spcBef>
              <a:spcAft>
                <a:spcPct val="0"/>
              </a:spcAft>
              <a:buFont typeface="Wingdings" pitchFamily="2" charset="2"/>
              <a:buChar char="§"/>
              <a:defRPr sz="3700" b="1">
                <a:solidFill>
                  <a:schemeClr val="tx1"/>
                </a:solidFill>
                <a:latin typeface="+mn-lt"/>
                <a:ea typeface="+mn-ea"/>
              </a:defRPr>
            </a:lvl9pPr>
          </a:lstStyle>
          <a:p>
            <a:pPr marL="0" indent="0">
              <a:buNone/>
              <a:defRPr/>
            </a:pPr>
            <a:r>
              <a:rPr lang="en-US" altLang="en-US" sz="2400" kern="0" dirty="0"/>
              <a:t>First-Class Mail</a:t>
            </a:r>
            <a:r>
              <a:rPr lang="en-US" altLang="en-US" sz="2400" kern="0" baseline="30000" dirty="0"/>
              <a:t>®</a:t>
            </a:r>
          </a:p>
          <a:p>
            <a:pPr marL="0" indent="0">
              <a:buNone/>
              <a:defRPr/>
            </a:pPr>
            <a:r>
              <a:rPr lang="en-US" altLang="en-US" sz="2400" kern="0" dirty="0"/>
              <a:t>USPS Marketing Mail </a:t>
            </a:r>
          </a:p>
        </p:txBody>
      </p:sp>
      <p:graphicFrame>
        <p:nvGraphicFramePr>
          <p:cNvPr id="13" name="Table 12"/>
          <p:cNvGraphicFramePr>
            <a:graphicFrameLocks noGrp="1"/>
          </p:cNvGraphicFramePr>
          <p:nvPr>
            <p:extLst/>
          </p:nvPr>
        </p:nvGraphicFramePr>
        <p:xfrm>
          <a:off x="457200" y="3429001"/>
          <a:ext cx="8435340" cy="3138560"/>
        </p:xfrm>
        <a:graphic>
          <a:graphicData uri="http://schemas.openxmlformats.org/drawingml/2006/table">
            <a:tbl>
              <a:tblPr firstRow="1" bandRow="1">
                <a:tableStyleId>{21E4AEA4-8DFA-4A89-87EB-49C32662AFE0}</a:tableStyleId>
              </a:tblPr>
              <a:tblGrid>
                <a:gridCol w="2948940"/>
                <a:gridCol w="1783080"/>
                <a:gridCol w="1851660"/>
                <a:gridCol w="1851660"/>
              </a:tblGrid>
              <a:tr h="330043">
                <a:tc>
                  <a:txBody>
                    <a:bodyPr/>
                    <a:lstStyle/>
                    <a:p>
                      <a:pPr algn="l" fontAlgn="b"/>
                      <a:r>
                        <a:rPr lang="en-US" sz="1800" u="none" strike="noStrike" dirty="0">
                          <a:effectLst/>
                        </a:rPr>
                        <a:t>October 2017 COA Errors</a:t>
                      </a:r>
                      <a:endParaRPr lang="en-US" sz="1800" b="1" i="0" u="none" strike="noStrike" dirty="0">
                        <a:solidFill>
                          <a:srgbClr val="000000"/>
                        </a:solidFill>
                        <a:effectLst/>
                        <a:latin typeface="Arial"/>
                      </a:endParaRPr>
                    </a:p>
                  </a:txBody>
                  <a:tcPr marL="6532" marR="6532" marT="6532" marB="0" anchor="b"/>
                </a:tc>
                <a:tc>
                  <a:txBody>
                    <a:bodyPr/>
                    <a:lstStyle/>
                    <a:p>
                      <a:pPr algn="ctr" fontAlgn="b"/>
                      <a:r>
                        <a:rPr lang="en-US" sz="1800" u="none" strike="noStrike" dirty="0">
                          <a:effectLst/>
                        </a:rPr>
                        <a:t>Total</a:t>
                      </a:r>
                      <a:endParaRPr lang="en-US" sz="1800" b="1" i="0" u="none" strike="noStrike" dirty="0">
                        <a:solidFill>
                          <a:srgbClr val="000000"/>
                        </a:solidFill>
                        <a:effectLst/>
                        <a:latin typeface="Arial"/>
                      </a:endParaRPr>
                    </a:p>
                  </a:txBody>
                  <a:tcPr marL="6532" marR="6532" marT="6532" marB="0" anchor="b"/>
                </a:tc>
                <a:tc>
                  <a:txBody>
                    <a:bodyPr/>
                    <a:lstStyle/>
                    <a:p>
                      <a:pPr algn="ctr" fontAlgn="b"/>
                      <a:r>
                        <a:rPr lang="en-US" sz="1800" u="none" strike="noStrike" dirty="0">
                          <a:effectLst/>
                        </a:rPr>
                        <a:t>CIF</a:t>
                      </a:r>
                      <a:endParaRPr lang="en-US" sz="1800" b="1" i="0" u="none" strike="noStrike" dirty="0">
                        <a:solidFill>
                          <a:srgbClr val="000000"/>
                        </a:solidFill>
                        <a:effectLst/>
                        <a:latin typeface="Arial"/>
                      </a:endParaRPr>
                    </a:p>
                  </a:txBody>
                  <a:tcPr marL="6532" marR="6532" marT="6532" marB="0" anchor="b"/>
                </a:tc>
                <a:tc>
                  <a:txBody>
                    <a:bodyPr/>
                    <a:lstStyle/>
                    <a:p>
                      <a:pPr algn="ctr" fontAlgn="b"/>
                      <a:r>
                        <a:rPr lang="en-US" sz="1800" u="none" strike="noStrike" dirty="0">
                          <a:effectLst/>
                        </a:rPr>
                        <a:t>INT</a:t>
                      </a:r>
                      <a:endParaRPr lang="en-US" sz="1800" b="1" i="0" u="none" strike="noStrike" dirty="0">
                        <a:solidFill>
                          <a:srgbClr val="000000"/>
                        </a:solidFill>
                        <a:effectLst/>
                        <a:latin typeface="Arial"/>
                      </a:endParaRPr>
                    </a:p>
                  </a:txBody>
                  <a:tcPr marL="6532" marR="6532" marT="6532" marB="0" anchor="b"/>
                </a:tc>
              </a:tr>
              <a:tr h="280852">
                <a:tc>
                  <a:txBody>
                    <a:bodyPr/>
                    <a:lstStyle/>
                    <a:p>
                      <a:pPr algn="l" fontAlgn="b"/>
                      <a:r>
                        <a:rPr lang="en-US" sz="1800" u="none" strike="noStrike" dirty="0">
                          <a:effectLst/>
                        </a:rPr>
                        <a:t>PARS</a:t>
                      </a:r>
                      <a:endParaRPr lang="en-US" sz="1800" b="0" i="0" u="none" strike="noStrike" dirty="0">
                        <a:solidFill>
                          <a:srgbClr val="000000"/>
                        </a:solidFill>
                        <a:effectLst/>
                        <a:latin typeface="Arial"/>
                      </a:endParaRPr>
                    </a:p>
                  </a:txBody>
                  <a:tcPr marL="6532" marR="6532" marT="6532" marB="0" anchor="b"/>
                </a:tc>
                <a:tc>
                  <a:txBody>
                    <a:bodyPr/>
                    <a:lstStyle/>
                    <a:p>
                      <a:pPr algn="ctr" fontAlgn="b"/>
                      <a:r>
                        <a:rPr lang="en-US" sz="1800" u="none" strike="noStrike" dirty="0" smtClean="0">
                          <a:effectLst/>
                        </a:rPr>
                        <a:t>5,581,607 </a:t>
                      </a:r>
                      <a:endParaRPr lang="en-US" sz="1800" b="0" i="0" u="none" strike="noStrike" dirty="0">
                        <a:solidFill>
                          <a:srgbClr val="000000"/>
                        </a:solidFill>
                        <a:effectLst/>
                        <a:latin typeface="Arial"/>
                      </a:endParaRPr>
                    </a:p>
                  </a:txBody>
                  <a:tcPr marL="6532" marR="6532" marT="6532" marB="0" anchor="b"/>
                </a:tc>
                <a:tc>
                  <a:txBody>
                    <a:bodyPr/>
                    <a:lstStyle/>
                    <a:p>
                      <a:pPr algn="ctr" fontAlgn="b"/>
                      <a:r>
                        <a:rPr lang="en-US" sz="1800" u="none" strike="noStrike" dirty="0" smtClean="0">
                          <a:effectLst/>
                        </a:rPr>
                        <a:t>636,943 </a:t>
                      </a:r>
                      <a:endParaRPr lang="en-US" sz="1800" b="0" i="0" u="none" strike="noStrike" dirty="0">
                        <a:solidFill>
                          <a:srgbClr val="000000"/>
                        </a:solidFill>
                        <a:effectLst/>
                        <a:latin typeface="Arial"/>
                      </a:endParaRPr>
                    </a:p>
                  </a:txBody>
                  <a:tcPr marL="6532" marR="6532" marT="6532" marB="0" anchor="b"/>
                </a:tc>
                <a:tc>
                  <a:txBody>
                    <a:bodyPr/>
                    <a:lstStyle/>
                    <a:p>
                      <a:pPr algn="ctr" fontAlgn="b"/>
                      <a:r>
                        <a:rPr lang="en-US" sz="1800" u="none" strike="noStrike" dirty="0" smtClean="0">
                          <a:effectLst/>
                        </a:rPr>
                        <a:t>4,944,664 </a:t>
                      </a:r>
                      <a:endParaRPr lang="en-US" sz="1800" b="0" i="0" u="none" strike="noStrike" dirty="0">
                        <a:solidFill>
                          <a:srgbClr val="000000"/>
                        </a:solidFill>
                        <a:effectLst/>
                        <a:latin typeface="Arial"/>
                      </a:endParaRPr>
                    </a:p>
                  </a:txBody>
                  <a:tcPr marL="6532" marR="6532" marT="6532" marB="0" anchor="b"/>
                </a:tc>
              </a:tr>
              <a:tr h="280852">
                <a:tc>
                  <a:txBody>
                    <a:bodyPr/>
                    <a:lstStyle/>
                    <a:p>
                      <a:pPr algn="l" fontAlgn="b"/>
                      <a:r>
                        <a:rPr lang="en-US" sz="1800" u="none" strike="noStrike" dirty="0">
                          <a:effectLst/>
                        </a:rPr>
                        <a:t>FPARS/CFS/RFS</a:t>
                      </a:r>
                      <a:endParaRPr lang="en-US" sz="1800" b="0" i="0" u="none" strike="noStrike" dirty="0">
                        <a:solidFill>
                          <a:srgbClr val="000000"/>
                        </a:solidFill>
                        <a:effectLst/>
                        <a:latin typeface="Arial"/>
                      </a:endParaRPr>
                    </a:p>
                  </a:txBody>
                  <a:tcPr marL="6532" marR="6532" marT="6532" marB="0" anchor="b"/>
                </a:tc>
                <a:tc>
                  <a:txBody>
                    <a:bodyPr/>
                    <a:lstStyle/>
                    <a:p>
                      <a:pPr algn="ctr" fontAlgn="b"/>
                      <a:r>
                        <a:rPr lang="en-US" sz="1800" u="none" strike="noStrike" dirty="0" smtClean="0">
                          <a:effectLst/>
                        </a:rPr>
                        <a:t>22,809 </a:t>
                      </a:r>
                      <a:endParaRPr lang="en-US" sz="1800" b="0" i="0" u="none" strike="noStrike" dirty="0">
                        <a:solidFill>
                          <a:srgbClr val="000000"/>
                        </a:solidFill>
                        <a:effectLst/>
                        <a:latin typeface="Arial"/>
                      </a:endParaRPr>
                    </a:p>
                  </a:txBody>
                  <a:tcPr marL="6532" marR="6532" marT="6532" marB="0" anchor="b"/>
                </a:tc>
                <a:tc>
                  <a:txBody>
                    <a:bodyPr/>
                    <a:lstStyle/>
                    <a:p>
                      <a:pPr algn="ctr" fontAlgn="b"/>
                      <a:r>
                        <a:rPr lang="en-US" sz="1800" u="none" strike="noStrike" dirty="0" smtClean="0">
                          <a:effectLst/>
                        </a:rPr>
                        <a:t>22,809 </a:t>
                      </a:r>
                      <a:endParaRPr lang="en-US" sz="1800" b="0" i="0" u="none" strike="noStrike" dirty="0">
                        <a:solidFill>
                          <a:srgbClr val="000000"/>
                        </a:solidFill>
                        <a:effectLst/>
                        <a:latin typeface="Arial"/>
                      </a:endParaRPr>
                    </a:p>
                  </a:txBody>
                  <a:tcPr marL="6532" marR="6532" marT="6532" marB="0" anchor="b"/>
                </a:tc>
                <a:tc>
                  <a:txBody>
                    <a:bodyPr/>
                    <a:lstStyle/>
                    <a:p>
                      <a:pPr algn="ctr" fontAlgn="b"/>
                      <a:r>
                        <a:rPr lang="en-US" sz="1800" u="none" strike="noStrike" dirty="0" smtClean="0">
                          <a:effectLst/>
                        </a:rPr>
                        <a:t>-   </a:t>
                      </a:r>
                      <a:endParaRPr lang="en-US" sz="1800" b="0" i="0" u="none" strike="noStrike" dirty="0">
                        <a:solidFill>
                          <a:srgbClr val="000000"/>
                        </a:solidFill>
                        <a:effectLst/>
                        <a:latin typeface="Arial"/>
                      </a:endParaRPr>
                    </a:p>
                  </a:txBody>
                  <a:tcPr marL="6532" marR="6532" marT="6532" marB="0" anchor="b"/>
                </a:tc>
              </a:tr>
              <a:tr h="280852">
                <a:tc>
                  <a:txBody>
                    <a:bodyPr/>
                    <a:lstStyle/>
                    <a:p>
                      <a:pPr algn="l" fontAlgn="b"/>
                      <a:r>
                        <a:rPr lang="en-US" sz="1800" u="none" strike="noStrike" dirty="0">
                          <a:effectLst/>
                        </a:rPr>
                        <a:t>COA Error Total</a:t>
                      </a:r>
                      <a:endParaRPr lang="en-US" sz="1800" b="0" i="0" u="none" strike="noStrike" dirty="0">
                        <a:solidFill>
                          <a:srgbClr val="000000"/>
                        </a:solidFill>
                        <a:effectLst/>
                        <a:latin typeface="Arial"/>
                      </a:endParaRPr>
                    </a:p>
                  </a:txBody>
                  <a:tcPr marL="6532" marR="6532" marT="6532" marB="0" anchor="b"/>
                </a:tc>
                <a:tc>
                  <a:txBody>
                    <a:bodyPr/>
                    <a:lstStyle/>
                    <a:p>
                      <a:pPr algn="ctr" fontAlgn="b"/>
                      <a:r>
                        <a:rPr lang="en-US" sz="1800" u="none" strike="noStrike" dirty="0" smtClean="0">
                          <a:effectLst/>
                        </a:rPr>
                        <a:t>5,604,416 </a:t>
                      </a:r>
                      <a:endParaRPr lang="en-US" sz="1800" b="0" i="0" u="none" strike="noStrike" dirty="0">
                        <a:solidFill>
                          <a:srgbClr val="000000"/>
                        </a:solidFill>
                        <a:effectLst/>
                        <a:latin typeface="Arial"/>
                      </a:endParaRPr>
                    </a:p>
                  </a:txBody>
                  <a:tcPr marL="6532" marR="6532" marT="6532" marB="0" anchor="b"/>
                </a:tc>
                <a:tc>
                  <a:txBody>
                    <a:bodyPr/>
                    <a:lstStyle/>
                    <a:p>
                      <a:pPr algn="ctr" fontAlgn="b"/>
                      <a:r>
                        <a:rPr lang="en-US" sz="1800" u="none" strike="noStrike" dirty="0" smtClean="0">
                          <a:effectLst/>
                        </a:rPr>
                        <a:t>659,752 </a:t>
                      </a:r>
                      <a:endParaRPr lang="en-US" sz="1800" b="0" i="0" u="none" strike="noStrike" dirty="0">
                        <a:solidFill>
                          <a:srgbClr val="000000"/>
                        </a:solidFill>
                        <a:effectLst/>
                        <a:latin typeface="Arial"/>
                      </a:endParaRPr>
                    </a:p>
                  </a:txBody>
                  <a:tcPr marL="6532" marR="6532" marT="6532" marB="0" anchor="b"/>
                </a:tc>
                <a:tc>
                  <a:txBody>
                    <a:bodyPr/>
                    <a:lstStyle/>
                    <a:p>
                      <a:pPr algn="ctr" fontAlgn="b"/>
                      <a:r>
                        <a:rPr lang="en-US" sz="1800" u="none" strike="noStrike" dirty="0" smtClean="0">
                          <a:effectLst/>
                        </a:rPr>
                        <a:t>4,944,664 </a:t>
                      </a:r>
                      <a:endParaRPr lang="en-US" sz="1800" b="0" i="0" u="none" strike="noStrike" dirty="0">
                        <a:solidFill>
                          <a:srgbClr val="000000"/>
                        </a:solidFill>
                        <a:effectLst/>
                        <a:latin typeface="Arial"/>
                      </a:endParaRPr>
                    </a:p>
                  </a:txBody>
                  <a:tcPr marL="6532" marR="6532" marT="6532" marB="0" anchor="b"/>
                </a:tc>
              </a:tr>
              <a:tr h="280852">
                <a:tc>
                  <a:txBody>
                    <a:bodyPr/>
                    <a:lstStyle/>
                    <a:p>
                      <a:pPr algn="l" fontAlgn="b"/>
                      <a:r>
                        <a:rPr lang="en-US" sz="1800" b="1" u="none" strike="noStrike" dirty="0">
                          <a:effectLst/>
                        </a:rPr>
                        <a:t>COA Error %</a:t>
                      </a:r>
                      <a:endParaRPr lang="en-US" sz="1800" b="1" i="0" u="none" strike="noStrike" dirty="0">
                        <a:solidFill>
                          <a:srgbClr val="000000"/>
                        </a:solidFill>
                        <a:effectLst/>
                        <a:latin typeface="Arial"/>
                      </a:endParaRPr>
                    </a:p>
                  </a:txBody>
                  <a:tcPr marL="6532" marR="6532" marT="6532" marB="0" anchor="b"/>
                </a:tc>
                <a:tc>
                  <a:txBody>
                    <a:bodyPr/>
                    <a:lstStyle/>
                    <a:p>
                      <a:pPr algn="ctr" fontAlgn="b"/>
                      <a:r>
                        <a:rPr lang="en-US" sz="1800" b="1" u="none" strike="noStrike" dirty="0">
                          <a:effectLst/>
                        </a:rPr>
                        <a:t> </a:t>
                      </a:r>
                      <a:endParaRPr lang="en-US" sz="1800" b="1" i="0" u="none" strike="noStrike" dirty="0">
                        <a:solidFill>
                          <a:srgbClr val="000000"/>
                        </a:solidFill>
                        <a:effectLst/>
                        <a:latin typeface="Arial"/>
                      </a:endParaRPr>
                    </a:p>
                  </a:txBody>
                  <a:tcPr marL="6532" marR="6532" marT="6532" marB="0" anchor="b"/>
                </a:tc>
                <a:tc>
                  <a:txBody>
                    <a:bodyPr/>
                    <a:lstStyle/>
                    <a:p>
                      <a:pPr algn="ctr" fontAlgn="b"/>
                      <a:r>
                        <a:rPr lang="en-US" sz="1800" b="1" u="none" strike="noStrike" dirty="0">
                          <a:effectLst/>
                        </a:rPr>
                        <a:t>11.8%</a:t>
                      </a:r>
                      <a:endParaRPr lang="en-US" sz="1800" b="1" i="0" u="none" strike="noStrike" dirty="0">
                        <a:solidFill>
                          <a:srgbClr val="000000"/>
                        </a:solidFill>
                        <a:effectLst/>
                        <a:latin typeface="Arial"/>
                      </a:endParaRPr>
                    </a:p>
                  </a:txBody>
                  <a:tcPr marL="6532" marR="6532" marT="6532" marB="0" anchor="b"/>
                </a:tc>
                <a:tc>
                  <a:txBody>
                    <a:bodyPr/>
                    <a:lstStyle/>
                    <a:p>
                      <a:pPr algn="ctr" fontAlgn="b"/>
                      <a:r>
                        <a:rPr lang="en-US" sz="1800" b="1" u="none" strike="noStrike" smtClean="0">
                          <a:effectLst/>
                        </a:rPr>
                        <a:t>88.2%</a:t>
                      </a:r>
                      <a:endParaRPr lang="en-US" sz="1800" b="1" i="0" u="none" strike="noStrike" dirty="0">
                        <a:solidFill>
                          <a:srgbClr val="000000"/>
                        </a:solidFill>
                        <a:effectLst/>
                        <a:latin typeface="Arial"/>
                      </a:endParaRPr>
                    </a:p>
                  </a:txBody>
                  <a:tcPr marL="6532" marR="6532" marT="6532" marB="0" anchor="b"/>
                </a:tc>
              </a:tr>
              <a:tr h="280852">
                <a:tc>
                  <a:txBody>
                    <a:bodyPr/>
                    <a:lstStyle/>
                    <a:p>
                      <a:pPr algn="l" fontAlgn="b"/>
                      <a:endParaRPr lang="en-US" sz="1800" b="0" i="0" u="none" strike="noStrike" dirty="0">
                        <a:solidFill>
                          <a:srgbClr val="000000"/>
                        </a:solidFill>
                        <a:effectLst/>
                        <a:latin typeface="Arial"/>
                      </a:endParaRPr>
                    </a:p>
                  </a:txBody>
                  <a:tcPr marL="6532" marR="6532" marT="6532" marB="0" anchor="b"/>
                </a:tc>
                <a:tc>
                  <a:txBody>
                    <a:bodyPr/>
                    <a:lstStyle/>
                    <a:p>
                      <a:pPr algn="ctr" fontAlgn="b"/>
                      <a:endParaRPr lang="en-US" sz="1800" b="0" i="0" u="none" strike="noStrike" dirty="0">
                        <a:solidFill>
                          <a:srgbClr val="000000"/>
                        </a:solidFill>
                        <a:effectLst/>
                        <a:latin typeface="Arial"/>
                      </a:endParaRPr>
                    </a:p>
                  </a:txBody>
                  <a:tcPr marL="6532" marR="6532" marT="6532" marB="0" anchor="b"/>
                </a:tc>
                <a:tc>
                  <a:txBody>
                    <a:bodyPr/>
                    <a:lstStyle/>
                    <a:p>
                      <a:pPr algn="ctr" fontAlgn="b"/>
                      <a:endParaRPr lang="en-US" sz="1800" b="0" i="0" u="none" strike="noStrike">
                        <a:solidFill>
                          <a:srgbClr val="000000"/>
                        </a:solidFill>
                        <a:effectLst/>
                        <a:latin typeface="Arial"/>
                      </a:endParaRPr>
                    </a:p>
                  </a:txBody>
                  <a:tcPr marL="6532" marR="6532" marT="6532" marB="0" anchor="b"/>
                </a:tc>
                <a:tc>
                  <a:txBody>
                    <a:bodyPr/>
                    <a:lstStyle/>
                    <a:p>
                      <a:pPr algn="ctr" fontAlgn="b"/>
                      <a:endParaRPr lang="en-US" sz="1800" b="0" i="0" u="none" strike="noStrike" dirty="0">
                        <a:solidFill>
                          <a:srgbClr val="000000"/>
                        </a:solidFill>
                        <a:effectLst/>
                        <a:latin typeface="Arial"/>
                      </a:endParaRPr>
                    </a:p>
                  </a:txBody>
                  <a:tcPr marL="6532" marR="6532" marT="6532" marB="0" anchor="b"/>
                </a:tc>
              </a:tr>
              <a:tr h="280852">
                <a:tc>
                  <a:txBody>
                    <a:bodyPr/>
                    <a:lstStyle/>
                    <a:p>
                      <a:pPr algn="l" fontAlgn="b"/>
                      <a:r>
                        <a:rPr lang="en-US" sz="1800" b="1" u="none" strike="noStrike" dirty="0">
                          <a:solidFill>
                            <a:schemeClr val="bg1"/>
                          </a:solidFill>
                          <a:effectLst/>
                        </a:rPr>
                        <a:t>October 2017 ALL COAs</a:t>
                      </a:r>
                      <a:endParaRPr lang="en-US" sz="1800" b="1" i="0" u="none" strike="noStrike" dirty="0">
                        <a:solidFill>
                          <a:schemeClr val="bg1"/>
                        </a:solidFill>
                        <a:effectLst/>
                        <a:latin typeface="Arial"/>
                      </a:endParaRPr>
                    </a:p>
                  </a:txBody>
                  <a:tcPr marL="6532" marR="6532" marT="6532" marB="0" anchor="b">
                    <a:solidFill>
                      <a:schemeClr val="accent2"/>
                    </a:solidFill>
                  </a:tcPr>
                </a:tc>
                <a:tc>
                  <a:txBody>
                    <a:bodyPr/>
                    <a:lstStyle/>
                    <a:p>
                      <a:pPr algn="ctr" fontAlgn="b"/>
                      <a:r>
                        <a:rPr lang="en-US" sz="1800" b="1" u="none" strike="noStrike" dirty="0" smtClean="0">
                          <a:solidFill>
                            <a:schemeClr val="bg1"/>
                          </a:solidFill>
                          <a:effectLst/>
                        </a:rPr>
                        <a:t>Total</a:t>
                      </a:r>
                      <a:endParaRPr lang="en-US" sz="1800" b="1" i="0" u="none" strike="noStrike" dirty="0">
                        <a:solidFill>
                          <a:schemeClr val="bg1"/>
                        </a:solidFill>
                        <a:effectLst/>
                        <a:latin typeface="Arial"/>
                      </a:endParaRPr>
                    </a:p>
                  </a:txBody>
                  <a:tcPr marL="6532" marR="6532" marT="6532" marB="0" anchor="b">
                    <a:solidFill>
                      <a:schemeClr val="accent2"/>
                    </a:solidFill>
                  </a:tcPr>
                </a:tc>
                <a:tc>
                  <a:txBody>
                    <a:bodyPr/>
                    <a:lstStyle/>
                    <a:p>
                      <a:pPr algn="ctr" fontAlgn="b"/>
                      <a:r>
                        <a:rPr lang="en-US" sz="1800" b="1" u="none" strike="noStrike" dirty="0" smtClean="0">
                          <a:solidFill>
                            <a:schemeClr val="bg1"/>
                          </a:solidFill>
                          <a:effectLst/>
                        </a:rPr>
                        <a:t>CIF</a:t>
                      </a:r>
                      <a:endParaRPr lang="en-US" sz="1800" b="1" i="0" u="none" strike="noStrike" dirty="0">
                        <a:solidFill>
                          <a:schemeClr val="bg1"/>
                        </a:solidFill>
                        <a:effectLst/>
                        <a:latin typeface="Arial"/>
                      </a:endParaRPr>
                    </a:p>
                  </a:txBody>
                  <a:tcPr marL="6532" marR="6532" marT="6532" marB="0" anchor="b">
                    <a:solidFill>
                      <a:schemeClr val="accent2"/>
                    </a:solidFill>
                  </a:tcPr>
                </a:tc>
                <a:tc>
                  <a:txBody>
                    <a:bodyPr/>
                    <a:lstStyle/>
                    <a:p>
                      <a:pPr algn="ctr" fontAlgn="b"/>
                      <a:r>
                        <a:rPr lang="en-US" sz="1800" b="1" u="none" strike="noStrike" dirty="0" smtClean="0">
                          <a:solidFill>
                            <a:schemeClr val="bg1"/>
                          </a:solidFill>
                          <a:effectLst/>
                        </a:rPr>
                        <a:t>INT</a:t>
                      </a:r>
                      <a:endParaRPr lang="en-US" sz="1800" b="1" i="0" u="none" strike="noStrike" dirty="0">
                        <a:solidFill>
                          <a:schemeClr val="bg1"/>
                        </a:solidFill>
                        <a:effectLst/>
                        <a:latin typeface="Arial"/>
                      </a:endParaRPr>
                    </a:p>
                  </a:txBody>
                  <a:tcPr marL="6532" marR="6532" marT="6532" marB="0" anchor="b">
                    <a:solidFill>
                      <a:schemeClr val="accent2"/>
                    </a:solidFill>
                  </a:tcPr>
                </a:tc>
              </a:tr>
              <a:tr h="280852">
                <a:tc>
                  <a:txBody>
                    <a:bodyPr/>
                    <a:lstStyle/>
                    <a:p>
                      <a:pPr algn="l" fontAlgn="b"/>
                      <a:r>
                        <a:rPr lang="en-US" sz="1800" u="none" strike="noStrike" dirty="0">
                          <a:effectLst/>
                        </a:rPr>
                        <a:t>PARS</a:t>
                      </a:r>
                      <a:endParaRPr lang="en-US" sz="1800" b="0" i="0" u="none" strike="noStrike" dirty="0">
                        <a:solidFill>
                          <a:srgbClr val="000000"/>
                        </a:solidFill>
                        <a:effectLst/>
                        <a:latin typeface="Arial"/>
                      </a:endParaRPr>
                    </a:p>
                  </a:txBody>
                  <a:tcPr marL="6532" marR="6532" marT="6532" marB="0" anchor="b"/>
                </a:tc>
                <a:tc>
                  <a:txBody>
                    <a:bodyPr/>
                    <a:lstStyle/>
                    <a:p>
                      <a:pPr algn="ctr" fontAlgn="b"/>
                      <a:r>
                        <a:rPr lang="en-US" sz="1800" u="none" strike="noStrike" dirty="0" smtClean="0">
                          <a:effectLst/>
                        </a:rPr>
                        <a:t>125,089,059 </a:t>
                      </a:r>
                      <a:endParaRPr lang="en-US" sz="1800" b="0" i="0" u="none" strike="noStrike" dirty="0">
                        <a:solidFill>
                          <a:srgbClr val="000000"/>
                        </a:solidFill>
                        <a:effectLst/>
                        <a:latin typeface="Arial"/>
                      </a:endParaRPr>
                    </a:p>
                  </a:txBody>
                  <a:tcPr marL="6532" marR="6532" marT="6532" marB="0" anchor="b"/>
                </a:tc>
                <a:tc>
                  <a:txBody>
                    <a:bodyPr/>
                    <a:lstStyle/>
                    <a:p>
                      <a:pPr algn="ctr" fontAlgn="b"/>
                      <a:r>
                        <a:rPr lang="en-US" sz="1800" u="none" strike="noStrike" dirty="0" smtClean="0">
                          <a:effectLst/>
                        </a:rPr>
                        <a:t>16,265,891</a:t>
                      </a:r>
                      <a:endParaRPr lang="en-US" sz="1800" b="0" i="0" u="none" strike="noStrike" dirty="0">
                        <a:solidFill>
                          <a:srgbClr val="000000"/>
                        </a:solidFill>
                        <a:effectLst/>
                        <a:latin typeface="Arial"/>
                      </a:endParaRPr>
                    </a:p>
                  </a:txBody>
                  <a:tcPr marL="6532" marR="6532" marT="6532" marB="0" anchor="b"/>
                </a:tc>
                <a:tc>
                  <a:txBody>
                    <a:bodyPr/>
                    <a:lstStyle/>
                    <a:p>
                      <a:pPr algn="ctr" fontAlgn="b"/>
                      <a:r>
                        <a:rPr lang="en-US" sz="1800" u="none" strike="noStrike" dirty="0" smtClean="0">
                          <a:effectLst/>
                        </a:rPr>
                        <a:t>108,823,168 </a:t>
                      </a:r>
                      <a:endParaRPr lang="en-US" sz="1800" b="0" i="0" u="none" strike="noStrike" dirty="0">
                        <a:solidFill>
                          <a:srgbClr val="000000"/>
                        </a:solidFill>
                        <a:effectLst/>
                        <a:latin typeface="Arial"/>
                      </a:endParaRPr>
                    </a:p>
                  </a:txBody>
                  <a:tcPr marL="6532" marR="6532" marT="6532" marB="0" anchor="b"/>
                </a:tc>
              </a:tr>
              <a:tr h="280852">
                <a:tc>
                  <a:txBody>
                    <a:bodyPr/>
                    <a:lstStyle/>
                    <a:p>
                      <a:pPr algn="l" fontAlgn="b"/>
                      <a:r>
                        <a:rPr lang="en-US" sz="1800" u="none" strike="noStrike" dirty="0">
                          <a:effectLst/>
                        </a:rPr>
                        <a:t>FPARS/CFS/RFS</a:t>
                      </a:r>
                      <a:endParaRPr lang="en-US" sz="1800" b="0" i="0" u="none" strike="noStrike" dirty="0">
                        <a:solidFill>
                          <a:srgbClr val="000000"/>
                        </a:solidFill>
                        <a:effectLst/>
                        <a:latin typeface="Arial"/>
                      </a:endParaRPr>
                    </a:p>
                  </a:txBody>
                  <a:tcPr marL="6532" marR="6532" marT="6532" marB="0" anchor="b"/>
                </a:tc>
                <a:tc>
                  <a:txBody>
                    <a:bodyPr/>
                    <a:lstStyle/>
                    <a:p>
                      <a:pPr algn="ctr" fontAlgn="b"/>
                      <a:r>
                        <a:rPr lang="en-US" sz="1800" u="none" strike="noStrike" dirty="0" smtClean="0">
                          <a:effectLst/>
                        </a:rPr>
                        <a:t>5,032,247</a:t>
                      </a:r>
                      <a:endParaRPr lang="en-US" sz="1800" b="0" i="0" u="none" strike="noStrike" dirty="0">
                        <a:solidFill>
                          <a:srgbClr val="000000"/>
                        </a:solidFill>
                        <a:effectLst/>
                        <a:latin typeface="Arial"/>
                      </a:endParaRPr>
                    </a:p>
                  </a:txBody>
                  <a:tcPr marL="6532" marR="6532" marT="6532" marB="0" anchor="b"/>
                </a:tc>
                <a:tc>
                  <a:txBody>
                    <a:bodyPr/>
                    <a:lstStyle/>
                    <a:p>
                      <a:pPr algn="ctr" fontAlgn="b"/>
                      <a:r>
                        <a:rPr lang="en-US" sz="1800" u="none" strike="noStrike" dirty="0" smtClean="0">
                          <a:effectLst/>
                        </a:rPr>
                        <a:t>5,026,237 </a:t>
                      </a:r>
                      <a:endParaRPr lang="en-US" sz="1800" b="0" i="0" u="none" strike="noStrike" dirty="0">
                        <a:solidFill>
                          <a:srgbClr val="000000"/>
                        </a:solidFill>
                        <a:effectLst/>
                        <a:latin typeface="Arial"/>
                      </a:endParaRPr>
                    </a:p>
                  </a:txBody>
                  <a:tcPr marL="6532" marR="6532" marT="6532" marB="0" anchor="b"/>
                </a:tc>
                <a:tc>
                  <a:txBody>
                    <a:bodyPr/>
                    <a:lstStyle/>
                    <a:p>
                      <a:pPr algn="ctr" fontAlgn="b"/>
                      <a:r>
                        <a:rPr lang="en-US" sz="1800" u="none" strike="noStrike" dirty="0" smtClean="0">
                          <a:effectLst/>
                        </a:rPr>
                        <a:t>6,010 </a:t>
                      </a:r>
                      <a:endParaRPr lang="en-US" sz="1800" b="0" i="0" u="none" strike="noStrike" dirty="0">
                        <a:solidFill>
                          <a:srgbClr val="000000"/>
                        </a:solidFill>
                        <a:effectLst/>
                        <a:latin typeface="Arial"/>
                      </a:endParaRPr>
                    </a:p>
                  </a:txBody>
                  <a:tcPr marL="6532" marR="6532" marT="6532" marB="0" anchor="b"/>
                </a:tc>
              </a:tr>
              <a:tr h="280852">
                <a:tc>
                  <a:txBody>
                    <a:bodyPr/>
                    <a:lstStyle/>
                    <a:p>
                      <a:pPr algn="l" fontAlgn="b"/>
                      <a:r>
                        <a:rPr lang="en-US" sz="1800" u="none" strike="noStrike" dirty="0">
                          <a:effectLst/>
                        </a:rPr>
                        <a:t>ALL COA Total</a:t>
                      </a:r>
                      <a:endParaRPr lang="en-US" sz="1800" b="0" i="0" u="none" strike="noStrike" dirty="0">
                        <a:solidFill>
                          <a:srgbClr val="000000"/>
                        </a:solidFill>
                        <a:effectLst/>
                        <a:latin typeface="Arial"/>
                      </a:endParaRPr>
                    </a:p>
                  </a:txBody>
                  <a:tcPr marL="6532" marR="6532" marT="6532" marB="0" anchor="b"/>
                </a:tc>
                <a:tc>
                  <a:txBody>
                    <a:bodyPr/>
                    <a:lstStyle/>
                    <a:p>
                      <a:pPr algn="ctr" fontAlgn="b"/>
                      <a:r>
                        <a:rPr lang="en-US" sz="1800" u="none" strike="noStrike" dirty="0" smtClean="0">
                          <a:effectLst/>
                        </a:rPr>
                        <a:t>130,121,306 </a:t>
                      </a:r>
                      <a:endParaRPr lang="en-US" sz="1800" b="0" i="0" u="none" strike="noStrike" dirty="0">
                        <a:solidFill>
                          <a:srgbClr val="000000"/>
                        </a:solidFill>
                        <a:effectLst/>
                        <a:latin typeface="Arial"/>
                      </a:endParaRPr>
                    </a:p>
                  </a:txBody>
                  <a:tcPr marL="6532" marR="6532" marT="6532" marB="0" anchor="b"/>
                </a:tc>
                <a:tc>
                  <a:txBody>
                    <a:bodyPr/>
                    <a:lstStyle/>
                    <a:p>
                      <a:pPr algn="ctr" fontAlgn="b"/>
                      <a:r>
                        <a:rPr lang="en-US" sz="1800" u="none" strike="noStrike" dirty="0" smtClean="0">
                          <a:effectLst/>
                        </a:rPr>
                        <a:t>21,292,128 </a:t>
                      </a:r>
                      <a:endParaRPr lang="en-US" sz="1800" b="0" i="0" u="none" strike="noStrike" dirty="0">
                        <a:solidFill>
                          <a:srgbClr val="000000"/>
                        </a:solidFill>
                        <a:effectLst/>
                        <a:latin typeface="Arial"/>
                      </a:endParaRPr>
                    </a:p>
                  </a:txBody>
                  <a:tcPr marL="6532" marR="6532" marT="6532" marB="0" anchor="b"/>
                </a:tc>
                <a:tc>
                  <a:txBody>
                    <a:bodyPr/>
                    <a:lstStyle/>
                    <a:p>
                      <a:pPr algn="ctr" fontAlgn="b"/>
                      <a:r>
                        <a:rPr lang="en-US" sz="1800" u="none" strike="noStrike" dirty="0" smtClean="0">
                          <a:effectLst/>
                        </a:rPr>
                        <a:t>108,829,178 </a:t>
                      </a:r>
                      <a:endParaRPr lang="en-US" sz="1800" b="0" i="0" u="none" strike="noStrike" dirty="0">
                        <a:solidFill>
                          <a:srgbClr val="000000"/>
                        </a:solidFill>
                        <a:effectLst/>
                        <a:latin typeface="Arial"/>
                      </a:endParaRPr>
                    </a:p>
                  </a:txBody>
                  <a:tcPr marL="6532" marR="6532" marT="6532" marB="0" anchor="b"/>
                </a:tc>
              </a:tr>
              <a:tr h="280852">
                <a:tc>
                  <a:txBody>
                    <a:bodyPr/>
                    <a:lstStyle/>
                    <a:p>
                      <a:pPr algn="l" fontAlgn="b"/>
                      <a:r>
                        <a:rPr lang="en-US" sz="1800" b="1" u="none" strike="noStrike" dirty="0">
                          <a:effectLst/>
                        </a:rPr>
                        <a:t>ALL COA %</a:t>
                      </a:r>
                      <a:endParaRPr lang="en-US" sz="1800" b="1" i="0" u="none" strike="noStrike" dirty="0">
                        <a:solidFill>
                          <a:srgbClr val="000000"/>
                        </a:solidFill>
                        <a:effectLst/>
                        <a:latin typeface="Arial"/>
                      </a:endParaRPr>
                    </a:p>
                  </a:txBody>
                  <a:tcPr marL="6532" marR="6532" marT="6532" marB="0" anchor="b"/>
                </a:tc>
                <a:tc>
                  <a:txBody>
                    <a:bodyPr/>
                    <a:lstStyle/>
                    <a:p>
                      <a:pPr algn="ctr" fontAlgn="b"/>
                      <a:r>
                        <a:rPr lang="en-US" sz="1800" b="1" u="none" strike="noStrike" dirty="0">
                          <a:effectLst/>
                        </a:rPr>
                        <a:t> </a:t>
                      </a:r>
                      <a:endParaRPr lang="en-US" sz="1800" b="1" i="0" u="none" strike="noStrike" dirty="0">
                        <a:solidFill>
                          <a:srgbClr val="000000"/>
                        </a:solidFill>
                        <a:effectLst/>
                        <a:latin typeface="Arial"/>
                      </a:endParaRPr>
                    </a:p>
                  </a:txBody>
                  <a:tcPr marL="6532" marR="6532" marT="6532" marB="0" anchor="b"/>
                </a:tc>
                <a:tc>
                  <a:txBody>
                    <a:bodyPr/>
                    <a:lstStyle/>
                    <a:p>
                      <a:pPr algn="ctr" fontAlgn="b"/>
                      <a:r>
                        <a:rPr lang="en-US" sz="1800" b="1" u="none" strike="noStrike" dirty="0">
                          <a:effectLst/>
                        </a:rPr>
                        <a:t>16.4%</a:t>
                      </a:r>
                      <a:endParaRPr lang="en-US" sz="1800" b="1" i="0" u="none" strike="noStrike" dirty="0">
                        <a:solidFill>
                          <a:srgbClr val="000000"/>
                        </a:solidFill>
                        <a:effectLst/>
                        <a:latin typeface="Arial"/>
                      </a:endParaRPr>
                    </a:p>
                  </a:txBody>
                  <a:tcPr marL="6532" marR="6532" marT="6532" marB="0" anchor="b"/>
                </a:tc>
                <a:tc>
                  <a:txBody>
                    <a:bodyPr/>
                    <a:lstStyle/>
                    <a:p>
                      <a:pPr algn="ctr" fontAlgn="b"/>
                      <a:r>
                        <a:rPr lang="en-US" sz="1800" b="1" u="none" strike="noStrike" dirty="0">
                          <a:effectLst/>
                        </a:rPr>
                        <a:t>83.6%</a:t>
                      </a:r>
                      <a:endParaRPr lang="en-US" sz="1800" b="1" i="0" u="none" strike="noStrike" dirty="0">
                        <a:solidFill>
                          <a:srgbClr val="000000"/>
                        </a:solidFill>
                        <a:effectLst/>
                        <a:latin typeface="Arial"/>
                      </a:endParaRPr>
                    </a:p>
                  </a:txBody>
                  <a:tcPr marL="6532" marR="6532" marT="6532" marB="0" anchor="b"/>
                </a:tc>
              </a:tr>
            </a:tbl>
          </a:graphicData>
        </a:graphic>
      </p:graphicFrame>
      <p:sp>
        <p:nvSpPr>
          <p:cNvPr id="14" name="Rectangle 13"/>
          <p:cNvSpPr/>
          <p:nvPr/>
        </p:nvSpPr>
        <p:spPr>
          <a:xfrm>
            <a:off x="259899" y="1740218"/>
            <a:ext cx="8389621" cy="1236236"/>
          </a:xfrm>
          <a:prstGeom prst="rect">
            <a:avLst/>
          </a:prstGeom>
        </p:spPr>
        <p:txBody>
          <a:bodyPr wrap="square">
            <a:spAutoFit/>
          </a:bodyPr>
          <a:lstStyle/>
          <a:p>
            <a:pPr marL="342900" lvl="1" indent="-283369">
              <a:spcBef>
                <a:spcPts val="536"/>
              </a:spcBef>
              <a:buFont typeface="Wingdings" pitchFamily="2" charset="2"/>
              <a:buChar char="§"/>
              <a:defRPr/>
            </a:pPr>
            <a:r>
              <a:rPr lang="en-US" altLang="en-US" sz="2400" kern="0" dirty="0"/>
              <a:t>“Carrier Identified” are counted as errors</a:t>
            </a:r>
          </a:p>
          <a:p>
            <a:pPr marL="600075" lvl="3" indent="-283369">
              <a:spcBef>
                <a:spcPts val="536"/>
              </a:spcBef>
              <a:buFont typeface="Wingdings" pitchFamily="2" charset="2"/>
              <a:buChar char="§"/>
              <a:defRPr/>
            </a:pPr>
            <a:r>
              <a:rPr lang="en-US" altLang="en-US" sz="2100" kern="0" dirty="0"/>
              <a:t>85% COA Letter Mail is Intercepted vs 15% Carrier ID</a:t>
            </a:r>
          </a:p>
          <a:p>
            <a:pPr marL="600075" lvl="3" indent="-283369">
              <a:spcBef>
                <a:spcPts val="536"/>
              </a:spcBef>
              <a:buFont typeface="Wingdings" pitchFamily="2" charset="2"/>
              <a:buChar char="§"/>
              <a:defRPr/>
            </a:pPr>
            <a:r>
              <a:rPr lang="en-US" altLang="en-US" sz="2100" kern="0" dirty="0"/>
              <a:t>All Flats are Carrier ID</a:t>
            </a:r>
          </a:p>
        </p:txBody>
      </p:sp>
    </p:spTree>
    <p:extLst>
      <p:ext uri="{BB962C8B-B14F-4D97-AF65-F5344CB8AC3E}">
        <p14:creationId xmlns:p14="http://schemas.microsoft.com/office/powerpoint/2010/main" val="329218214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3"/>
          <p:cNvSpPr>
            <a:spLocks noGrp="1"/>
          </p:cNvSpPr>
          <p:nvPr>
            <p:ph idx="1"/>
          </p:nvPr>
        </p:nvSpPr>
        <p:spPr>
          <a:xfrm>
            <a:off x="285617" y="1680543"/>
            <a:ext cx="6429575" cy="4888850"/>
          </a:xfrm>
        </p:spPr>
        <p:txBody>
          <a:bodyPr/>
          <a:lstStyle/>
          <a:p>
            <a:pPr>
              <a:spcBef>
                <a:spcPts val="992"/>
              </a:spcBef>
              <a:buSzPct val="90000"/>
            </a:pPr>
            <a:r>
              <a:rPr lang="en-US" altLang="en-US" sz="2400" dirty="0"/>
              <a:t>ACS</a:t>
            </a:r>
            <a:r>
              <a:rPr lang="en-US" altLang="en-US" sz="2400" baseline="30000" dirty="0"/>
              <a:t>™</a:t>
            </a:r>
            <a:r>
              <a:rPr lang="en-US" altLang="en-US" sz="2400" dirty="0"/>
              <a:t> Reconciliation</a:t>
            </a:r>
          </a:p>
          <a:p>
            <a:pPr marL="508904" lvl="1" indent="-237441">
              <a:spcBef>
                <a:spcPts val="992"/>
              </a:spcBef>
              <a:buFont typeface="Arial" panose="020B0604020202020204" pitchFamily="34" charset="0"/>
              <a:buChar char="•"/>
            </a:pPr>
            <a:r>
              <a:rPr lang="en-US" altLang="en-US" sz="2100" dirty="0"/>
              <a:t>Retirement of the Periodical Reconciliation process effective January 2018 for February invoice.</a:t>
            </a:r>
          </a:p>
          <a:p>
            <a:pPr marL="508904" lvl="1" indent="-237441">
              <a:spcBef>
                <a:spcPts val="992"/>
              </a:spcBef>
              <a:buFont typeface="Arial" panose="020B0604020202020204" pitchFamily="34" charset="0"/>
              <a:buChar char="•"/>
            </a:pPr>
            <a:r>
              <a:rPr lang="en-US" altLang="en-US" sz="1857" dirty="0"/>
              <a:t>Full Service publishers that meet the 95% volume threshold will be charged for Traditional ACS record ONLY when they request Traditional ACS in the IMb.</a:t>
            </a:r>
          </a:p>
          <a:p>
            <a:pPr>
              <a:spcBef>
                <a:spcPts val="992"/>
              </a:spcBef>
            </a:pPr>
            <a:r>
              <a:rPr lang="en-US" altLang="en-US" sz="2100" dirty="0"/>
              <a:t>PS Form 3579 notices </a:t>
            </a:r>
          </a:p>
          <a:p>
            <a:pPr marL="508904" lvl="1" indent="-237441">
              <a:spcBef>
                <a:spcPts val="992"/>
              </a:spcBef>
              <a:buFont typeface="Arial" panose="020B0604020202020204" pitchFamily="34" charset="0"/>
              <a:buChar char="•"/>
            </a:pPr>
            <a:r>
              <a:rPr lang="en-US" altLang="en-US" sz="2100" dirty="0"/>
              <a:t>Publisher’s must accept and pay for hardcopy notices unless they request ACS in the IMb.</a:t>
            </a:r>
          </a:p>
          <a:p>
            <a:pPr marL="508904" lvl="1" indent="-237441">
              <a:spcBef>
                <a:spcPts val="992"/>
              </a:spcBef>
              <a:buFont typeface="Arial" panose="020B0604020202020204" pitchFamily="34" charset="0"/>
              <a:buChar char="•"/>
            </a:pPr>
            <a:r>
              <a:rPr lang="en-US" altLang="en-US" sz="2100" dirty="0"/>
              <a:t>Traditional ACS Participant ID &amp; Keyline font critical (Sans Serif with proper kerning)</a:t>
            </a:r>
          </a:p>
          <a:p>
            <a:pPr marL="283744" indent="-342900">
              <a:spcBef>
                <a:spcPts val="992"/>
              </a:spcBef>
            </a:pPr>
            <a:r>
              <a:rPr lang="en-US" altLang="en-US" sz="2100" dirty="0"/>
              <a:t>Still seeing increase in manual ACS notification</a:t>
            </a:r>
          </a:p>
        </p:txBody>
      </p:sp>
      <p:sp>
        <p:nvSpPr>
          <p:cNvPr id="7" name="Slide Number Placeholder 1"/>
          <p:cNvSpPr txBox="1">
            <a:spLocks/>
          </p:cNvSpPr>
          <p:nvPr/>
        </p:nvSpPr>
        <p:spPr bwMode="auto">
          <a:xfrm>
            <a:off x="7315200" y="6572250"/>
            <a:ext cx="1752600" cy="22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575" tIns="37787" rIns="75575" bIns="37787"/>
          <a:lstStyle>
            <a:lvl1pPr eaLnBrk="0" hangingPunct="0">
              <a:spcBef>
                <a:spcPct val="10000"/>
              </a:spcBef>
              <a:buClr>
                <a:srgbClr val="0040C0"/>
              </a:buClr>
              <a:buSzPct val="90000"/>
              <a:buFont typeface="Wingdings" pitchFamily="2" charset="2"/>
              <a:buChar char="q"/>
              <a:defRPr sz="2800" b="1">
                <a:solidFill>
                  <a:schemeClr val="tx1"/>
                </a:solidFill>
                <a:latin typeface="Arial" pitchFamily="34" charset="0"/>
              </a:defRPr>
            </a:lvl1pPr>
            <a:lvl2pPr marL="742950" indent="-285750" eaLnBrk="0" hangingPunct="0">
              <a:spcBef>
                <a:spcPct val="10000"/>
              </a:spcBef>
              <a:buClr>
                <a:srgbClr val="0040C0"/>
              </a:buClr>
              <a:buFont typeface="Arial" pitchFamily="34" charset="0"/>
              <a:buChar char="●"/>
              <a:defRPr sz="2600" b="1">
                <a:solidFill>
                  <a:schemeClr val="tx1"/>
                </a:solidFill>
                <a:latin typeface="Arial" pitchFamily="34" charset="0"/>
              </a:defRPr>
            </a:lvl2pPr>
            <a:lvl3pPr marL="1085850" indent="-228600" eaLnBrk="0" hangingPunct="0">
              <a:spcBef>
                <a:spcPct val="10000"/>
              </a:spcBef>
              <a:buClr>
                <a:srgbClr val="0040C0"/>
              </a:buClr>
              <a:buSzPct val="60000"/>
              <a:buFont typeface="Wingdings" pitchFamily="2" charset="2"/>
              <a:buChar char="u"/>
              <a:defRPr sz="2400" b="1">
                <a:solidFill>
                  <a:schemeClr val="tx1"/>
                </a:solidFill>
                <a:latin typeface="Arial" pitchFamily="34" charset="0"/>
              </a:defRPr>
            </a:lvl3pPr>
            <a:lvl4pPr marL="1485900" indent="-228600" eaLnBrk="0" hangingPunct="0">
              <a:spcBef>
                <a:spcPct val="10000"/>
              </a:spcBef>
              <a:buClr>
                <a:srgbClr val="0040C0"/>
              </a:buClr>
              <a:buSzPct val="125000"/>
              <a:buFont typeface="Wingdings" pitchFamily="2" charset="2"/>
              <a:buChar char="§"/>
              <a:defRPr sz="2200" b="1">
                <a:solidFill>
                  <a:schemeClr val="tx1"/>
                </a:solidFill>
                <a:latin typeface="Arial" pitchFamily="34" charset="0"/>
              </a:defRPr>
            </a:lvl4pPr>
            <a:lvl5pPr marL="1943100" indent="-285750" eaLnBrk="0" hangingPunct="0">
              <a:spcBef>
                <a:spcPct val="10000"/>
              </a:spcBef>
              <a:buClr>
                <a:srgbClr val="0040C0"/>
              </a:buClr>
              <a:buFont typeface="Wingdings" pitchFamily="2" charset="2"/>
              <a:buChar char="v"/>
              <a:defRPr sz="2000" b="1">
                <a:solidFill>
                  <a:schemeClr val="tx1"/>
                </a:solidFill>
                <a:latin typeface="Arial" pitchFamily="34" charset="0"/>
              </a:defRPr>
            </a:lvl5pPr>
            <a:lvl6pPr marL="2400300" indent="-285750" eaLnBrk="0" fontAlgn="base" hangingPunct="0">
              <a:spcBef>
                <a:spcPct val="10000"/>
              </a:spcBef>
              <a:spcAft>
                <a:spcPct val="0"/>
              </a:spcAft>
              <a:buClr>
                <a:srgbClr val="0040C0"/>
              </a:buClr>
              <a:buFont typeface="Wingdings" pitchFamily="2" charset="2"/>
              <a:buChar char="v"/>
              <a:defRPr sz="2000" b="1">
                <a:solidFill>
                  <a:schemeClr val="tx1"/>
                </a:solidFill>
                <a:latin typeface="Arial" pitchFamily="34" charset="0"/>
              </a:defRPr>
            </a:lvl6pPr>
            <a:lvl7pPr marL="2857500" indent="-285750" eaLnBrk="0" fontAlgn="base" hangingPunct="0">
              <a:spcBef>
                <a:spcPct val="10000"/>
              </a:spcBef>
              <a:spcAft>
                <a:spcPct val="0"/>
              </a:spcAft>
              <a:buClr>
                <a:srgbClr val="0040C0"/>
              </a:buClr>
              <a:buFont typeface="Wingdings" pitchFamily="2" charset="2"/>
              <a:buChar char="v"/>
              <a:defRPr sz="2000" b="1">
                <a:solidFill>
                  <a:schemeClr val="tx1"/>
                </a:solidFill>
                <a:latin typeface="Arial" pitchFamily="34" charset="0"/>
              </a:defRPr>
            </a:lvl7pPr>
            <a:lvl8pPr marL="3314700" indent="-285750" eaLnBrk="0" fontAlgn="base" hangingPunct="0">
              <a:spcBef>
                <a:spcPct val="10000"/>
              </a:spcBef>
              <a:spcAft>
                <a:spcPct val="0"/>
              </a:spcAft>
              <a:buClr>
                <a:srgbClr val="0040C0"/>
              </a:buClr>
              <a:buFont typeface="Wingdings" pitchFamily="2" charset="2"/>
              <a:buChar char="v"/>
              <a:defRPr sz="2000" b="1">
                <a:solidFill>
                  <a:schemeClr val="tx1"/>
                </a:solidFill>
                <a:latin typeface="Arial" pitchFamily="34" charset="0"/>
              </a:defRPr>
            </a:lvl8pPr>
            <a:lvl9pPr marL="3771900" indent="-285750" eaLnBrk="0" fontAlgn="base" hangingPunct="0">
              <a:spcBef>
                <a:spcPct val="10000"/>
              </a:spcBef>
              <a:spcAft>
                <a:spcPct val="0"/>
              </a:spcAft>
              <a:buClr>
                <a:srgbClr val="0040C0"/>
              </a:buClr>
              <a:buFont typeface="Wingdings" pitchFamily="2" charset="2"/>
              <a:buChar char="v"/>
              <a:defRPr sz="2000" b="1">
                <a:solidFill>
                  <a:schemeClr val="tx1"/>
                </a:solidFill>
                <a:latin typeface="Arial" pitchFamily="34" charset="0"/>
              </a:defRPr>
            </a:lvl9pPr>
          </a:lstStyle>
          <a:p>
            <a:pPr algn="r" eaLnBrk="1" hangingPunct="1">
              <a:spcBef>
                <a:spcPct val="0"/>
              </a:spcBef>
              <a:buClrTx/>
              <a:buSzTx/>
              <a:buFontTx/>
              <a:buNone/>
            </a:pPr>
            <a:fld id="{0303F616-8FD3-4505-8CF6-95E323128D26}" type="slidenum">
              <a:rPr lang="en-US" altLang="en-US" sz="893" b="0">
                <a:solidFill>
                  <a:schemeClr val="bg1">
                    <a:lumMod val="50000"/>
                  </a:schemeClr>
                </a:solidFill>
              </a:rPr>
              <a:pPr algn="r" eaLnBrk="1" hangingPunct="1">
                <a:spcBef>
                  <a:spcPct val="0"/>
                </a:spcBef>
                <a:buClrTx/>
                <a:buSzTx/>
                <a:buFontTx/>
                <a:buNone/>
              </a:pPr>
              <a:t>92</a:t>
            </a:fld>
            <a:endParaRPr lang="en-US" altLang="en-US" sz="893" b="0" dirty="0">
              <a:solidFill>
                <a:schemeClr val="bg1">
                  <a:lumMod val="50000"/>
                </a:schemeClr>
              </a:solidFill>
            </a:endParaRPr>
          </a:p>
        </p:txBody>
      </p:sp>
      <p:sp>
        <p:nvSpPr>
          <p:cNvPr id="3" name="Title 2"/>
          <p:cNvSpPr>
            <a:spLocks noGrp="1"/>
          </p:cNvSpPr>
          <p:nvPr>
            <p:ph type="title"/>
          </p:nvPr>
        </p:nvSpPr>
        <p:spPr/>
        <p:txBody>
          <a:bodyPr/>
          <a:lstStyle/>
          <a:p>
            <a:r>
              <a:rPr lang="en-US" dirty="0"/>
              <a:t>Periodicals</a:t>
            </a:r>
          </a:p>
        </p:txBody>
      </p:sp>
      <p:sp>
        <p:nvSpPr>
          <p:cNvPr id="10" name="Text Placeholder 2"/>
          <p:cNvSpPr txBox="1">
            <a:spLocks/>
          </p:cNvSpPr>
          <p:nvPr/>
        </p:nvSpPr>
        <p:spPr bwMode="auto">
          <a:xfrm>
            <a:off x="285617" y="1009496"/>
            <a:ext cx="2801558" cy="442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565" tIns="37782" rIns="75565" bIns="37782" numCol="1" anchor="ctr" anchorCtr="0" compatLnSpc="1">
            <a:prstTxWarp prst="textNoShape">
              <a:avLst/>
            </a:prstTxWarp>
          </a:bodyPr>
          <a:lstStyle>
            <a:lvl1pPr marL="634720" indent="-634720" algn="l" rtl="0" eaLnBrk="0" fontAlgn="base" hangingPunct="0">
              <a:spcBef>
                <a:spcPct val="20000"/>
              </a:spcBef>
              <a:spcAft>
                <a:spcPct val="0"/>
              </a:spcAft>
              <a:buFont typeface="Wingdings" pitchFamily="2" charset="2"/>
              <a:buChar char="§"/>
              <a:defRPr sz="5400" b="1">
                <a:solidFill>
                  <a:schemeClr val="tx1"/>
                </a:solidFill>
                <a:latin typeface="+mn-lt"/>
                <a:ea typeface="+mn-ea"/>
                <a:cs typeface="ヒラギノ角ゴ Pro W3"/>
              </a:defRPr>
            </a:lvl1pPr>
            <a:lvl2pPr marL="1375229" indent="-528935" algn="l" rtl="0" eaLnBrk="0" fontAlgn="base" hangingPunct="0">
              <a:spcBef>
                <a:spcPct val="20000"/>
              </a:spcBef>
              <a:spcAft>
                <a:spcPct val="0"/>
              </a:spcAft>
              <a:buFont typeface="Wingdings" pitchFamily="2" charset="2"/>
              <a:buChar char="§"/>
              <a:defRPr sz="4800" b="1">
                <a:solidFill>
                  <a:schemeClr val="tx1"/>
                </a:solidFill>
                <a:latin typeface="+mn-lt"/>
                <a:ea typeface="+mn-ea"/>
                <a:cs typeface="ヒラギノ角ゴ Pro W3"/>
              </a:defRPr>
            </a:lvl2pPr>
            <a:lvl3pPr marL="2115737" indent="-423147" algn="l" rtl="0" eaLnBrk="0" fontAlgn="base" hangingPunct="0">
              <a:spcBef>
                <a:spcPct val="20000"/>
              </a:spcBef>
              <a:spcAft>
                <a:spcPct val="0"/>
              </a:spcAft>
              <a:buFont typeface="Wingdings" pitchFamily="2" charset="2"/>
              <a:buChar char="§"/>
              <a:defRPr sz="4000" b="1">
                <a:solidFill>
                  <a:schemeClr val="tx1"/>
                </a:solidFill>
                <a:latin typeface="+mn-lt"/>
                <a:ea typeface="+mn-ea"/>
                <a:cs typeface="ヒラギノ角ゴ Pro W3"/>
              </a:defRPr>
            </a:lvl3pPr>
            <a:lvl4pPr marL="2962030" indent="-423147" algn="l" rtl="0" eaLnBrk="0" fontAlgn="base" hangingPunct="0">
              <a:spcBef>
                <a:spcPct val="20000"/>
              </a:spcBef>
              <a:spcAft>
                <a:spcPct val="0"/>
              </a:spcAft>
              <a:buFont typeface="Wingdings" pitchFamily="2" charset="2"/>
              <a:buChar char="§"/>
              <a:defRPr sz="3600" b="1">
                <a:solidFill>
                  <a:schemeClr val="tx1"/>
                </a:solidFill>
                <a:latin typeface="+mn-lt"/>
                <a:ea typeface="+mn-ea"/>
                <a:cs typeface="ヒラギノ角ゴ Pro W3"/>
              </a:defRPr>
            </a:lvl4pPr>
            <a:lvl5pPr marL="3808326" indent="-423147" algn="l" rtl="0" eaLnBrk="0" fontAlgn="base" hangingPunct="0">
              <a:spcBef>
                <a:spcPct val="20000"/>
              </a:spcBef>
              <a:spcAft>
                <a:spcPct val="0"/>
              </a:spcAft>
              <a:buFont typeface="Wingdings" pitchFamily="2" charset="2"/>
              <a:buChar char="§"/>
              <a:defRPr sz="3600" b="1">
                <a:solidFill>
                  <a:schemeClr val="tx1"/>
                </a:solidFill>
                <a:latin typeface="+mn-lt"/>
                <a:ea typeface="+mn-ea"/>
                <a:cs typeface="ヒラギノ角ゴ Pro W3"/>
              </a:defRPr>
            </a:lvl5pPr>
            <a:lvl6pPr marL="4654620" indent="-423147" algn="l" rtl="0" fontAlgn="base">
              <a:spcBef>
                <a:spcPct val="20000"/>
              </a:spcBef>
              <a:spcAft>
                <a:spcPct val="0"/>
              </a:spcAft>
              <a:buFont typeface="Wingdings" pitchFamily="2" charset="2"/>
              <a:buChar char="§"/>
              <a:defRPr sz="3700" b="1">
                <a:solidFill>
                  <a:schemeClr val="tx1"/>
                </a:solidFill>
                <a:latin typeface="+mn-lt"/>
                <a:ea typeface="+mn-ea"/>
              </a:defRPr>
            </a:lvl6pPr>
            <a:lvl7pPr marL="5500916" indent="-423147" algn="l" rtl="0" fontAlgn="base">
              <a:spcBef>
                <a:spcPct val="20000"/>
              </a:spcBef>
              <a:spcAft>
                <a:spcPct val="0"/>
              </a:spcAft>
              <a:buFont typeface="Wingdings" pitchFamily="2" charset="2"/>
              <a:buChar char="§"/>
              <a:defRPr sz="3700" b="1">
                <a:solidFill>
                  <a:schemeClr val="tx1"/>
                </a:solidFill>
                <a:latin typeface="+mn-lt"/>
                <a:ea typeface="+mn-ea"/>
              </a:defRPr>
            </a:lvl7pPr>
            <a:lvl8pPr marL="6347209" indent="-423147" algn="l" rtl="0" fontAlgn="base">
              <a:spcBef>
                <a:spcPct val="20000"/>
              </a:spcBef>
              <a:spcAft>
                <a:spcPct val="0"/>
              </a:spcAft>
              <a:buFont typeface="Wingdings" pitchFamily="2" charset="2"/>
              <a:buChar char="§"/>
              <a:defRPr sz="3700" b="1">
                <a:solidFill>
                  <a:schemeClr val="tx1"/>
                </a:solidFill>
                <a:latin typeface="+mn-lt"/>
                <a:ea typeface="+mn-ea"/>
              </a:defRPr>
            </a:lvl8pPr>
            <a:lvl9pPr marL="7193505" indent="-423147" algn="l" rtl="0" fontAlgn="base">
              <a:spcBef>
                <a:spcPct val="20000"/>
              </a:spcBef>
              <a:spcAft>
                <a:spcPct val="0"/>
              </a:spcAft>
              <a:buFont typeface="Wingdings" pitchFamily="2" charset="2"/>
              <a:buChar char="§"/>
              <a:defRPr sz="3700" b="1">
                <a:solidFill>
                  <a:schemeClr val="tx1"/>
                </a:solidFill>
                <a:latin typeface="+mn-lt"/>
                <a:ea typeface="+mn-ea"/>
              </a:defRPr>
            </a:lvl9pPr>
          </a:lstStyle>
          <a:p>
            <a:pPr marL="0" indent="0">
              <a:buNone/>
              <a:defRPr/>
            </a:pPr>
            <a:r>
              <a:rPr lang="en-US" altLang="en-US" sz="2100" kern="0" dirty="0"/>
              <a:t>Periodicals</a:t>
            </a:r>
            <a:endParaRPr lang="en-US" altLang="en-US" sz="2100" b="0" kern="0" baseline="300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192" y="2736129"/>
            <a:ext cx="2211734" cy="2064284"/>
          </a:xfrm>
          <a:prstGeom prst="rect">
            <a:avLst/>
          </a:prstGeom>
        </p:spPr>
      </p:pic>
    </p:spTree>
    <p:extLst>
      <p:ext uri="{BB962C8B-B14F-4D97-AF65-F5344CB8AC3E}">
        <p14:creationId xmlns:p14="http://schemas.microsoft.com/office/powerpoint/2010/main" val="11747131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405" y="1433224"/>
            <a:ext cx="7533017" cy="317510"/>
          </a:xfrm>
        </p:spPr>
        <p:txBody>
          <a:bodyPr/>
          <a:lstStyle/>
          <a:p>
            <a:r>
              <a:rPr lang="en-US" dirty="0" smtClean="0"/>
              <a:t>Marketing Mail</a:t>
            </a:r>
            <a:endParaRPr lang="en-US" dirty="0"/>
          </a:p>
        </p:txBody>
      </p:sp>
      <p:sp>
        <p:nvSpPr>
          <p:cNvPr id="10" name="Content Placeholder 2"/>
          <p:cNvSpPr txBox="1">
            <a:spLocks/>
          </p:cNvSpPr>
          <p:nvPr/>
        </p:nvSpPr>
        <p:spPr bwMode="auto">
          <a:xfrm>
            <a:off x="285617" y="1796093"/>
            <a:ext cx="8197070" cy="312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5575" tIns="37787" rIns="75575" bIns="37787"/>
          <a:lstStyle>
            <a:lvl1pPr marL="0" indent="0" algn="l" rtl="0" eaLnBrk="0" fontAlgn="base" hangingPunct="0">
              <a:spcBef>
                <a:spcPct val="10000"/>
              </a:spcBef>
              <a:spcAft>
                <a:spcPct val="0"/>
              </a:spcAft>
              <a:buClr>
                <a:srgbClr val="0040C0"/>
              </a:buClr>
              <a:buSzPct val="90000"/>
              <a:buFont typeface="Wingdings" pitchFamily="2" charset="2"/>
              <a:buNone/>
              <a:defRPr sz="2400" b="1">
                <a:solidFill>
                  <a:schemeClr val="tx1"/>
                </a:solidFill>
                <a:latin typeface="+mn-lt"/>
                <a:ea typeface="+mn-ea"/>
                <a:cs typeface="+mn-cs"/>
              </a:defRPr>
            </a:lvl1pPr>
            <a:lvl2pPr marL="457200" indent="0" algn="l" rtl="0" eaLnBrk="0" fontAlgn="base" hangingPunct="0">
              <a:spcBef>
                <a:spcPct val="10000"/>
              </a:spcBef>
              <a:spcAft>
                <a:spcPct val="0"/>
              </a:spcAft>
              <a:buClr>
                <a:srgbClr val="0040C0"/>
              </a:buClr>
              <a:buFont typeface="Arial" pitchFamily="34" charset="0"/>
              <a:buNone/>
              <a:defRPr sz="2000" b="1">
                <a:solidFill>
                  <a:schemeClr val="tx1"/>
                </a:solidFill>
                <a:latin typeface="+mn-lt"/>
              </a:defRPr>
            </a:lvl2pPr>
            <a:lvl3pPr marL="914400" indent="0" algn="l" rtl="0" eaLnBrk="0" fontAlgn="base" hangingPunct="0">
              <a:spcBef>
                <a:spcPct val="10000"/>
              </a:spcBef>
              <a:spcAft>
                <a:spcPct val="0"/>
              </a:spcAft>
              <a:buClr>
                <a:srgbClr val="0040C0"/>
              </a:buClr>
              <a:buSzPct val="60000"/>
              <a:buFont typeface="Wingdings" pitchFamily="2" charset="2"/>
              <a:buNone/>
              <a:defRPr sz="1800" b="1">
                <a:solidFill>
                  <a:schemeClr val="tx1"/>
                </a:solidFill>
                <a:latin typeface="+mn-lt"/>
              </a:defRPr>
            </a:lvl3pPr>
            <a:lvl4pPr marL="1371600" indent="0" algn="l" rtl="0" eaLnBrk="0" fontAlgn="base" hangingPunct="0">
              <a:spcBef>
                <a:spcPct val="10000"/>
              </a:spcBef>
              <a:spcAft>
                <a:spcPct val="0"/>
              </a:spcAft>
              <a:buClr>
                <a:srgbClr val="0040C0"/>
              </a:buClr>
              <a:buSzPct val="125000"/>
              <a:buFont typeface="Wingdings" pitchFamily="2" charset="2"/>
              <a:buNone/>
              <a:defRPr sz="1600" b="1">
                <a:solidFill>
                  <a:schemeClr val="tx1"/>
                </a:solidFill>
                <a:latin typeface="+mn-lt"/>
              </a:defRPr>
            </a:lvl4pPr>
            <a:lvl5pPr marL="1828800" indent="0" algn="l" rtl="0" eaLnBrk="0" fontAlgn="base" hangingPunct="0">
              <a:spcBef>
                <a:spcPct val="10000"/>
              </a:spcBef>
              <a:spcAft>
                <a:spcPct val="0"/>
              </a:spcAft>
              <a:buClr>
                <a:srgbClr val="0040C0"/>
              </a:buClr>
              <a:buFont typeface="Wingdings" pitchFamily="2" charset="2"/>
              <a:buNone/>
              <a:defRPr sz="1600" b="1">
                <a:solidFill>
                  <a:schemeClr val="tx1"/>
                </a:solidFill>
                <a:latin typeface="+mn-lt"/>
              </a:defRPr>
            </a:lvl5pPr>
            <a:lvl6pPr marL="2286000" indent="0" algn="l" rtl="0" fontAlgn="base">
              <a:spcBef>
                <a:spcPct val="10000"/>
              </a:spcBef>
              <a:spcAft>
                <a:spcPct val="0"/>
              </a:spcAft>
              <a:buClr>
                <a:srgbClr val="0040C0"/>
              </a:buClr>
              <a:buFont typeface="Wingdings" pitchFamily="2" charset="2"/>
              <a:buNone/>
              <a:defRPr sz="1600" b="1">
                <a:solidFill>
                  <a:schemeClr val="tx1"/>
                </a:solidFill>
                <a:latin typeface="+mn-lt"/>
              </a:defRPr>
            </a:lvl6pPr>
            <a:lvl7pPr marL="2743200" indent="0" algn="l" rtl="0" fontAlgn="base">
              <a:spcBef>
                <a:spcPct val="10000"/>
              </a:spcBef>
              <a:spcAft>
                <a:spcPct val="0"/>
              </a:spcAft>
              <a:buClr>
                <a:srgbClr val="0040C0"/>
              </a:buClr>
              <a:buFont typeface="Wingdings" pitchFamily="2" charset="2"/>
              <a:buNone/>
              <a:defRPr sz="1600" b="1">
                <a:solidFill>
                  <a:schemeClr val="tx1"/>
                </a:solidFill>
                <a:latin typeface="+mn-lt"/>
              </a:defRPr>
            </a:lvl7pPr>
            <a:lvl8pPr marL="3200400" indent="0" algn="l" rtl="0" fontAlgn="base">
              <a:spcBef>
                <a:spcPct val="10000"/>
              </a:spcBef>
              <a:spcAft>
                <a:spcPct val="0"/>
              </a:spcAft>
              <a:buClr>
                <a:srgbClr val="0040C0"/>
              </a:buClr>
              <a:buFont typeface="Wingdings" pitchFamily="2" charset="2"/>
              <a:buNone/>
              <a:defRPr sz="1600" b="1">
                <a:solidFill>
                  <a:schemeClr val="tx1"/>
                </a:solidFill>
                <a:latin typeface="+mn-lt"/>
              </a:defRPr>
            </a:lvl8pPr>
            <a:lvl9pPr marL="3657600" indent="0" algn="l" rtl="0" fontAlgn="base">
              <a:spcBef>
                <a:spcPct val="10000"/>
              </a:spcBef>
              <a:spcAft>
                <a:spcPct val="0"/>
              </a:spcAft>
              <a:buClr>
                <a:srgbClr val="0040C0"/>
              </a:buClr>
              <a:buFont typeface="Wingdings" pitchFamily="2" charset="2"/>
              <a:buNone/>
              <a:defRPr sz="1600" b="1">
                <a:solidFill>
                  <a:schemeClr val="tx1"/>
                </a:solidFill>
                <a:latin typeface="+mn-lt"/>
              </a:defRPr>
            </a:lvl9pPr>
          </a:lstStyle>
          <a:p>
            <a:pPr marL="255161" indent="-255161" eaLnBrk="1" hangingPunct="1">
              <a:spcBef>
                <a:spcPts val="992"/>
              </a:spcBef>
              <a:buClrTx/>
              <a:buFont typeface="Wingdings" panose="05000000000000000000" pitchFamily="2" charset="2"/>
              <a:buChar char="§"/>
              <a:defRPr/>
            </a:pPr>
            <a:r>
              <a:rPr lang="en-US" altLang="en-US" b="0" kern="0" dirty="0">
                <a:sym typeface="Wingdings" panose="05000000000000000000" pitchFamily="2" charset="2"/>
              </a:rPr>
              <a:t>Issue with Marketing Mail UAA being incorrectly being returned </a:t>
            </a:r>
            <a:br>
              <a:rPr lang="en-US" altLang="en-US" b="0" kern="0" dirty="0">
                <a:sym typeface="Wingdings" panose="05000000000000000000" pitchFamily="2" charset="2"/>
              </a:rPr>
            </a:br>
            <a:r>
              <a:rPr lang="en-US" altLang="en-US" b="0" kern="0" dirty="0">
                <a:sym typeface="Wingdings" panose="05000000000000000000" pitchFamily="2" charset="2"/>
              </a:rPr>
              <a:t>to mailer when processed on AFCS</a:t>
            </a:r>
          </a:p>
          <a:p>
            <a:pPr marL="598061" lvl="1" indent="-255161" eaLnBrk="1" hangingPunct="1">
              <a:spcBef>
                <a:spcPts val="992"/>
              </a:spcBef>
              <a:buClrTx/>
              <a:buFont typeface="Wingdings" panose="05000000000000000000" pitchFamily="2" charset="2"/>
              <a:buChar char="§"/>
              <a:defRPr/>
            </a:pPr>
            <a:r>
              <a:rPr lang="en-US" altLang="en-US" sz="2100" b="0" kern="0" dirty="0">
                <a:sym typeface="Wingdings" panose="05000000000000000000" pitchFamily="2" charset="2"/>
              </a:rPr>
              <a:t>Solution is being currently tested by Engineering</a:t>
            </a:r>
          </a:p>
          <a:p>
            <a:pPr marL="255161" indent="-255161" eaLnBrk="1" hangingPunct="1">
              <a:spcBef>
                <a:spcPts val="992"/>
              </a:spcBef>
              <a:buClrTx/>
              <a:buFont typeface="Wingdings" panose="05000000000000000000" pitchFamily="2" charset="2"/>
              <a:buChar char="§"/>
              <a:defRPr/>
            </a:pPr>
            <a:endParaRPr lang="en-US" altLang="en-US" b="0" kern="0" dirty="0">
              <a:sym typeface="Wingdings" panose="05000000000000000000" pitchFamily="2" charset="2"/>
            </a:endParaRPr>
          </a:p>
          <a:p>
            <a:pPr lvl="1" eaLnBrk="1" hangingPunct="1">
              <a:spcBef>
                <a:spcPts val="992"/>
              </a:spcBef>
              <a:buClr>
                <a:srgbClr val="003366"/>
              </a:buClr>
              <a:defRPr/>
            </a:pPr>
            <a:endParaRPr lang="en-US" altLang="en-US" sz="1500" b="0" kern="0" dirty="0">
              <a:sym typeface="Wingdings" panose="05000000000000000000" pitchFamily="2" charset="2"/>
            </a:endParaRPr>
          </a:p>
        </p:txBody>
      </p:sp>
      <p:sp>
        <p:nvSpPr>
          <p:cNvPr id="6" name="Slide Number Placeholder 1"/>
          <p:cNvSpPr txBox="1">
            <a:spLocks/>
          </p:cNvSpPr>
          <p:nvPr/>
        </p:nvSpPr>
        <p:spPr bwMode="auto">
          <a:xfrm>
            <a:off x="7315200" y="6572250"/>
            <a:ext cx="1752600" cy="22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575" tIns="37787" rIns="75575" bIns="37787"/>
          <a:lstStyle>
            <a:lvl1pPr eaLnBrk="0" hangingPunct="0">
              <a:spcBef>
                <a:spcPct val="10000"/>
              </a:spcBef>
              <a:buClr>
                <a:srgbClr val="0040C0"/>
              </a:buClr>
              <a:buSzPct val="90000"/>
              <a:buFont typeface="Wingdings" pitchFamily="2" charset="2"/>
              <a:buChar char="q"/>
              <a:defRPr sz="2800" b="1">
                <a:solidFill>
                  <a:schemeClr val="tx1"/>
                </a:solidFill>
                <a:latin typeface="Arial" pitchFamily="34" charset="0"/>
              </a:defRPr>
            </a:lvl1pPr>
            <a:lvl2pPr marL="742950" indent="-285750" eaLnBrk="0" hangingPunct="0">
              <a:spcBef>
                <a:spcPct val="10000"/>
              </a:spcBef>
              <a:buClr>
                <a:srgbClr val="0040C0"/>
              </a:buClr>
              <a:buFont typeface="Arial" pitchFamily="34" charset="0"/>
              <a:buChar char="●"/>
              <a:defRPr sz="2600" b="1">
                <a:solidFill>
                  <a:schemeClr val="tx1"/>
                </a:solidFill>
                <a:latin typeface="Arial" pitchFamily="34" charset="0"/>
              </a:defRPr>
            </a:lvl2pPr>
            <a:lvl3pPr marL="1085850" indent="-228600" eaLnBrk="0" hangingPunct="0">
              <a:spcBef>
                <a:spcPct val="10000"/>
              </a:spcBef>
              <a:buClr>
                <a:srgbClr val="0040C0"/>
              </a:buClr>
              <a:buSzPct val="60000"/>
              <a:buFont typeface="Wingdings" pitchFamily="2" charset="2"/>
              <a:buChar char="u"/>
              <a:defRPr sz="2400" b="1">
                <a:solidFill>
                  <a:schemeClr val="tx1"/>
                </a:solidFill>
                <a:latin typeface="Arial" pitchFamily="34" charset="0"/>
              </a:defRPr>
            </a:lvl3pPr>
            <a:lvl4pPr marL="1485900" indent="-228600" eaLnBrk="0" hangingPunct="0">
              <a:spcBef>
                <a:spcPct val="10000"/>
              </a:spcBef>
              <a:buClr>
                <a:srgbClr val="0040C0"/>
              </a:buClr>
              <a:buSzPct val="125000"/>
              <a:buFont typeface="Wingdings" pitchFamily="2" charset="2"/>
              <a:buChar char="§"/>
              <a:defRPr sz="2200" b="1">
                <a:solidFill>
                  <a:schemeClr val="tx1"/>
                </a:solidFill>
                <a:latin typeface="Arial" pitchFamily="34" charset="0"/>
              </a:defRPr>
            </a:lvl4pPr>
            <a:lvl5pPr marL="1943100" indent="-285750" eaLnBrk="0" hangingPunct="0">
              <a:spcBef>
                <a:spcPct val="10000"/>
              </a:spcBef>
              <a:buClr>
                <a:srgbClr val="0040C0"/>
              </a:buClr>
              <a:buFont typeface="Wingdings" pitchFamily="2" charset="2"/>
              <a:buChar char="v"/>
              <a:defRPr sz="2000" b="1">
                <a:solidFill>
                  <a:schemeClr val="tx1"/>
                </a:solidFill>
                <a:latin typeface="Arial" pitchFamily="34" charset="0"/>
              </a:defRPr>
            </a:lvl5pPr>
            <a:lvl6pPr marL="2400300" indent="-285750" eaLnBrk="0" fontAlgn="base" hangingPunct="0">
              <a:spcBef>
                <a:spcPct val="10000"/>
              </a:spcBef>
              <a:spcAft>
                <a:spcPct val="0"/>
              </a:spcAft>
              <a:buClr>
                <a:srgbClr val="0040C0"/>
              </a:buClr>
              <a:buFont typeface="Wingdings" pitchFamily="2" charset="2"/>
              <a:buChar char="v"/>
              <a:defRPr sz="2000" b="1">
                <a:solidFill>
                  <a:schemeClr val="tx1"/>
                </a:solidFill>
                <a:latin typeface="Arial" pitchFamily="34" charset="0"/>
              </a:defRPr>
            </a:lvl6pPr>
            <a:lvl7pPr marL="2857500" indent="-285750" eaLnBrk="0" fontAlgn="base" hangingPunct="0">
              <a:spcBef>
                <a:spcPct val="10000"/>
              </a:spcBef>
              <a:spcAft>
                <a:spcPct val="0"/>
              </a:spcAft>
              <a:buClr>
                <a:srgbClr val="0040C0"/>
              </a:buClr>
              <a:buFont typeface="Wingdings" pitchFamily="2" charset="2"/>
              <a:buChar char="v"/>
              <a:defRPr sz="2000" b="1">
                <a:solidFill>
                  <a:schemeClr val="tx1"/>
                </a:solidFill>
                <a:latin typeface="Arial" pitchFamily="34" charset="0"/>
              </a:defRPr>
            </a:lvl7pPr>
            <a:lvl8pPr marL="3314700" indent="-285750" eaLnBrk="0" fontAlgn="base" hangingPunct="0">
              <a:spcBef>
                <a:spcPct val="10000"/>
              </a:spcBef>
              <a:spcAft>
                <a:spcPct val="0"/>
              </a:spcAft>
              <a:buClr>
                <a:srgbClr val="0040C0"/>
              </a:buClr>
              <a:buFont typeface="Wingdings" pitchFamily="2" charset="2"/>
              <a:buChar char="v"/>
              <a:defRPr sz="2000" b="1">
                <a:solidFill>
                  <a:schemeClr val="tx1"/>
                </a:solidFill>
                <a:latin typeface="Arial" pitchFamily="34" charset="0"/>
              </a:defRPr>
            </a:lvl8pPr>
            <a:lvl9pPr marL="3771900" indent="-285750" eaLnBrk="0" fontAlgn="base" hangingPunct="0">
              <a:spcBef>
                <a:spcPct val="10000"/>
              </a:spcBef>
              <a:spcAft>
                <a:spcPct val="0"/>
              </a:spcAft>
              <a:buClr>
                <a:srgbClr val="0040C0"/>
              </a:buClr>
              <a:buFont typeface="Wingdings" pitchFamily="2" charset="2"/>
              <a:buChar char="v"/>
              <a:defRPr sz="2000" b="1">
                <a:solidFill>
                  <a:schemeClr val="tx1"/>
                </a:solidFill>
                <a:latin typeface="Arial" pitchFamily="34" charset="0"/>
              </a:defRPr>
            </a:lvl9pPr>
          </a:lstStyle>
          <a:p>
            <a:pPr algn="r" eaLnBrk="1" hangingPunct="1">
              <a:spcBef>
                <a:spcPct val="0"/>
              </a:spcBef>
              <a:buClrTx/>
              <a:buSzTx/>
              <a:buFontTx/>
              <a:buNone/>
            </a:pPr>
            <a:fld id="{0303F616-8FD3-4505-8CF6-95E323128D26}" type="slidenum">
              <a:rPr lang="en-US" altLang="en-US" sz="893" b="0">
                <a:solidFill>
                  <a:schemeClr val="bg1">
                    <a:lumMod val="50000"/>
                  </a:schemeClr>
                </a:solidFill>
              </a:rPr>
              <a:pPr algn="r" eaLnBrk="1" hangingPunct="1">
                <a:spcBef>
                  <a:spcPct val="0"/>
                </a:spcBef>
                <a:buClrTx/>
                <a:buSzTx/>
                <a:buFontTx/>
                <a:buNone/>
              </a:pPr>
              <a:t>93</a:t>
            </a:fld>
            <a:endParaRPr lang="en-US" altLang="en-US" sz="893" b="0" dirty="0">
              <a:solidFill>
                <a:schemeClr val="bg1">
                  <a:lumMod val="50000"/>
                </a:schemeClr>
              </a:solidFill>
            </a:endParaRPr>
          </a:p>
        </p:txBody>
      </p:sp>
      <p:sp>
        <p:nvSpPr>
          <p:cNvPr id="8" name="Text Placeholder 2"/>
          <p:cNvSpPr txBox="1">
            <a:spLocks/>
          </p:cNvSpPr>
          <p:nvPr/>
        </p:nvSpPr>
        <p:spPr bwMode="auto">
          <a:xfrm>
            <a:off x="285617" y="990978"/>
            <a:ext cx="2801558" cy="442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565" tIns="37782" rIns="75565" bIns="37782" numCol="1" anchor="ctr" anchorCtr="0" compatLnSpc="1">
            <a:prstTxWarp prst="textNoShape">
              <a:avLst/>
            </a:prstTxWarp>
          </a:bodyPr>
          <a:lstStyle>
            <a:lvl1pPr marL="634720" indent="-634720" algn="l" rtl="0" eaLnBrk="0" fontAlgn="base" hangingPunct="0">
              <a:spcBef>
                <a:spcPct val="20000"/>
              </a:spcBef>
              <a:spcAft>
                <a:spcPct val="0"/>
              </a:spcAft>
              <a:buFont typeface="Wingdings" pitchFamily="2" charset="2"/>
              <a:buChar char="§"/>
              <a:defRPr sz="5400" b="1">
                <a:solidFill>
                  <a:schemeClr val="tx1"/>
                </a:solidFill>
                <a:latin typeface="+mn-lt"/>
                <a:ea typeface="+mn-ea"/>
                <a:cs typeface="ヒラギノ角ゴ Pro W3"/>
              </a:defRPr>
            </a:lvl1pPr>
            <a:lvl2pPr marL="1375229" indent="-528935" algn="l" rtl="0" eaLnBrk="0" fontAlgn="base" hangingPunct="0">
              <a:spcBef>
                <a:spcPct val="20000"/>
              </a:spcBef>
              <a:spcAft>
                <a:spcPct val="0"/>
              </a:spcAft>
              <a:buFont typeface="Wingdings" pitchFamily="2" charset="2"/>
              <a:buChar char="§"/>
              <a:defRPr sz="4800" b="1">
                <a:solidFill>
                  <a:schemeClr val="tx1"/>
                </a:solidFill>
                <a:latin typeface="+mn-lt"/>
                <a:ea typeface="+mn-ea"/>
                <a:cs typeface="ヒラギノ角ゴ Pro W3"/>
              </a:defRPr>
            </a:lvl2pPr>
            <a:lvl3pPr marL="2115737" indent="-423147" algn="l" rtl="0" eaLnBrk="0" fontAlgn="base" hangingPunct="0">
              <a:spcBef>
                <a:spcPct val="20000"/>
              </a:spcBef>
              <a:spcAft>
                <a:spcPct val="0"/>
              </a:spcAft>
              <a:buFont typeface="Wingdings" pitchFamily="2" charset="2"/>
              <a:buChar char="§"/>
              <a:defRPr sz="4000" b="1">
                <a:solidFill>
                  <a:schemeClr val="tx1"/>
                </a:solidFill>
                <a:latin typeface="+mn-lt"/>
                <a:ea typeface="+mn-ea"/>
                <a:cs typeface="ヒラギノ角ゴ Pro W3"/>
              </a:defRPr>
            </a:lvl3pPr>
            <a:lvl4pPr marL="2962030" indent="-423147" algn="l" rtl="0" eaLnBrk="0" fontAlgn="base" hangingPunct="0">
              <a:spcBef>
                <a:spcPct val="20000"/>
              </a:spcBef>
              <a:spcAft>
                <a:spcPct val="0"/>
              </a:spcAft>
              <a:buFont typeface="Wingdings" pitchFamily="2" charset="2"/>
              <a:buChar char="§"/>
              <a:defRPr sz="3600" b="1">
                <a:solidFill>
                  <a:schemeClr val="tx1"/>
                </a:solidFill>
                <a:latin typeface="+mn-lt"/>
                <a:ea typeface="+mn-ea"/>
                <a:cs typeface="ヒラギノ角ゴ Pro W3"/>
              </a:defRPr>
            </a:lvl4pPr>
            <a:lvl5pPr marL="3808326" indent="-423147" algn="l" rtl="0" eaLnBrk="0" fontAlgn="base" hangingPunct="0">
              <a:spcBef>
                <a:spcPct val="20000"/>
              </a:spcBef>
              <a:spcAft>
                <a:spcPct val="0"/>
              </a:spcAft>
              <a:buFont typeface="Wingdings" pitchFamily="2" charset="2"/>
              <a:buChar char="§"/>
              <a:defRPr sz="3600" b="1">
                <a:solidFill>
                  <a:schemeClr val="tx1"/>
                </a:solidFill>
                <a:latin typeface="+mn-lt"/>
                <a:ea typeface="+mn-ea"/>
                <a:cs typeface="ヒラギノ角ゴ Pro W3"/>
              </a:defRPr>
            </a:lvl5pPr>
            <a:lvl6pPr marL="4654620" indent="-423147" algn="l" rtl="0" fontAlgn="base">
              <a:spcBef>
                <a:spcPct val="20000"/>
              </a:spcBef>
              <a:spcAft>
                <a:spcPct val="0"/>
              </a:spcAft>
              <a:buFont typeface="Wingdings" pitchFamily="2" charset="2"/>
              <a:buChar char="§"/>
              <a:defRPr sz="3700" b="1">
                <a:solidFill>
                  <a:schemeClr val="tx1"/>
                </a:solidFill>
                <a:latin typeface="+mn-lt"/>
                <a:ea typeface="+mn-ea"/>
              </a:defRPr>
            </a:lvl6pPr>
            <a:lvl7pPr marL="5500916" indent="-423147" algn="l" rtl="0" fontAlgn="base">
              <a:spcBef>
                <a:spcPct val="20000"/>
              </a:spcBef>
              <a:spcAft>
                <a:spcPct val="0"/>
              </a:spcAft>
              <a:buFont typeface="Wingdings" pitchFamily="2" charset="2"/>
              <a:buChar char="§"/>
              <a:defRPr sz="3700" b="1">
                <a:solidFill>
                  <a:schemeClr val="tx1"/>
                </a:solidFill>
                <a:latin typeface="+mn-lt"/>
                <a:ea typeface="+mn-ea"/>
              </a:defRPr>
            </a:lvl7pPr>
            <a:lvl8pPr marL="6347209" indent="-423147" algn="l" rtl="0" fontAlgn="base">
              <a:spcBef>
                <a:spcPct val="20000"/>
              </a:spcBef>
              <a:spcAft>
                <a:spcPct val="0"/>
              </a:spcAft>
              <a:buFont typeface="Wingdings" pitchFamily="2" charset="2"/>
              <a:buChar char="§"/>
              <a:defRPr sz="3700" b="1">
                <a:solidFill>
                  <a:schemeClr val="tx1"/>
                </a:solidFill>
                <a:latin typeface="+mn-lt"/>
                <a:ea typeface="+mn-ea"/>
              </a:defRPr>
            </a:lvl8pPr>
            <a:lvl9pPr marL="7193505" indent="-423147" algn="l" rtl="0" fontAlgn="base">
              <a:spcBef>
                <a:spcPct val="20000"/>
              </a:spcBef>
              <a:spcAft>
                <a:spcPct val="0"/>
              </a:spcAft>
              <a:buFont typeface="Wingdings" pitchFamily="2" charset="2"/>
              <a:buChar char="§"/>
              <a:defRPr sz="3700" b="1">
                <a:solidFill>
                  <a:schemeClr val="tx1"/>
                </a:solidFill>
                <a:latin typeface="+mn-lt"/>
                <a:ea typeface="+mn-ea"/>
              </a:defRPr>
            </a:lvl9pPr>
          </a:lstStyle>
          <a:p>
            <a:pPr marL="0" indent="0" defTabSz="408257">
              <a:buNone/>
            </a:pPr>
            <a:r>
              <a:rPr lang="en-US" altLang="en-US" sz="2100" kern="0" dirty="0"/>
              <a:t>Marketing Mail: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5645" y="3028951"/>
            <a:ext cx="2592155" cy="2515394"/>
          </a:xfrm>
          <a:prstGeom prst="rect">
            <a:avLst/>
          </a:prstGeom>
        </p:spPr>
      </p:pic>
    </p:spTree>
    <p:extLst>
      <p:ext uri="{BB962C8B-B14F-4D97-AF65-F5344CB8AC3E}">
        <p14:creationId xmlns:p14="http://schemas.microsoft.com/office/powerpoint/2010/main" val="311804435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6469" y="1433224"/>
            <a:ext cx="7022732" cy="317510"/>
          </a:xfrm>
        </p:spPr>
        <p:txBody>
          <a:bodyPr/>
          <a:lstStyle/>
          <a:p>
            <a:pPr eaLnBrk="1" hangingPunct="1">
              <a:defRPr/>
            </a:pPr>
            <a:r>
              <a:rPr lang="en-US" dirty="0" smtClean="0"/>
              <a:t>Packag</a:t>
            </a:r>
            <a:r>
              <a:rPr lang="en-US" dirty="0"/>
              <a:t>e Services</a:t>
            </a:r>
          </a:p>
        </p:txBody>
      </p:sp>
      <p:sp>
        <p:nvSpPr>
          <p:cNvPr id="10" name="Content Placeholder 2"/>
          <p:cNvSpPr txBox="1">
            <a:spLocks/>
          </p:cNvSpPr>
          <p:nvPr/>
        </p:nvSpPr>
        <p:spPr bwMode="auto">
          <a:xfrm>
            <a:off x="285618" y="1796796"/>
            <a:ext cx="6497612" cy="272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5575" tIns="37787" rIns="75575" bIns="37787"/>
          <a:lstStyle>
            <a:lvl1pPr marL="0" indent="0" algn="l" rtl="0" eaLnBrk="0" fontAlgn="base" hangingPunct="0">
              <a:spcBef>
                <a:spcPct val="10000"/>
              </a:spcBef>
              <a:spcAft>
                <a:spcPct val="0"/>
              </a:spcAft>
              <a:buClr>
                <a:srgbClr val="0040C0"/>
              </a:buClr>
              <a:buSzPct val="90000"/>
              <a:buFont typeface="Wingdings" pitchFamily="2" charset="2"/>
              <a:buNone/>
              <a:defRPr sz="2400" b="1">
                <a:solidFill>
                  <a:schemeClr val="tx1"/>
                </a:solidFill>
                <a:latin typeface="+mn-lt"/>
                <a:ea typeface="+mn-ea"/>
                <a:cs typeface="+mn-cs"/>
              </a:defRPr>
            </a:lvl1pPr>
            <a:lvl2pPr marL="457200" indent="0" algn="l" rtl="0" eaLnBrk="0" fontAlgn="base" hangingPunct="0">
              <a:spcBef>
                <a:spcPct val="10000"/>
              </a:spcBef>
              <a:spcAft>
                <a:spcPct val="0"/>
              </a:spcAft>
              <a:buClr>
                <a:srgbClr val="0040C0"/>
              </a:buClr>
              <a:buFont typeface="Arial" pitchFamily="34" charset="0"/>
              <a:buNone/>
              <a:defRPr sz="2000" b="1">
                <a:solidFill>
                  <a:schemeClr val="tx1"/>
                </a:solidFill>
                <a:latin typeface="+mn-lt"/>
              </a:defRPr>
            </a:lvl2pPr>
            <a:lvl3pPr marL="914400" indent="0" algn="l" rtl="0" eaLnBrk="0" fontAlgn="base" hangingPunct="0">
              <a:spcBef>
                <a:spcPct val="10000"/>
              </a:spcBef>
              <a:spcAft>
                <a:spcPct val="0"/>
              </a:spcAft>
              <a:buClr>
                <a:srgbClr val="0040C0"/>
              </a:buClr>
              <a:buSzPct val="60000"/>
              <a:buFont typeface="Wingdings" pitchFamily="2" charset="2"/>
              <a:buNone/>
              <a:defRPr sz="1800" b="1">
                <a:solidFill>
                  <a:schemeClr val="tx1"/>
                </a:solidFill>
                <a:latin typeface="+mn-lt"/>
              </a:defRPr>
            </a:lvl3pPr>
            <a:lvl4pPr marL="1371600" indent="0" algn="l" rtl="0" eaLnBrk="0" fontAlgn="base" hangingPunct="0">
              <a:spcBef>
                <a:spcPct val="10000"/>
              </a:spcBef>
              <a:spcAft>
                <a:spcPct val="0"/>
              </a:spcAft>
              <a:buClr>
                <a:srgbClr val="0040C0"/>
              </a:buClr>
              <a:buSzPct val="125000"/>
              <a:buFont typeface="Wingdings" pitchFamily="2" charset="2"/>
              <a:buNone/>
              <a:defRPr sz="1600" b="1">
                <a:solidFill>
                  <a:schemeClr val="tx1"/>
                </a:solidFill>
                <a:latin typeface="+mn-lt"/>
              </a:defRPr>
            </a:lvl4pPr>
            <a:lvl5pPr marL="1828800" indent="0" algn="l" rtl="0" eaLnBrk="0" fontAlgn="base" hangingPunct="0">
              <a:spcBef>
                <a:spcPct val="10000"/>
              </a:spcBef>
              <a:spcAft>
                <a:spcPct val="0"/>
              </a:spcAft>
              <a:buClr>
                <a:srgbClr val="0040C0"/>
              </a:buClr>
              <a:buFont typeface="Wingdings" pitchFamily="2" charset="2"/>
              <a:buNone/>
              <a:defRPr sz="1600" b="1">
                <a:solidFill>
                  <a:schemeClr val="tx1"/>
                </a:solidFill>
                <a:latin typeface="+mn-lt"/>
              </a:defRPr>
            </a:lvl5pPr>
            <a:lvl6pPr marL="2286000" indent="0" algn="l" rtl="0" fontAlgn="base">
              <a:spcBef>
                <a:spcPct val="10000"/>
              </a:spcBef>
              <a:spcAft>
                <a:spcPct val="0"/>
              </a:spcAft>
              <a:buClr>
                <a:srgbClr val="0040C0"/>
              </a:buClr>
              <a:buFont typeface="Wingdings" pitchFamily="2" charset="2"/>
              <a:buNone/>
              <a:defRPr sz="1600" b="1">
                <a:solidFill>
                  <a:schemeClr val="tx1"/>
                </a:solidFill>
                <a:latin typeface="+mn-lt"/>
              </a:defRPr>
            </a:lvl6pPr>
            <a:lvl7pPr marL="2743200" indent="0" algn="l" rtl="0" fontAlgn="base">
              <a:spcBef>
                <a:spcPct val="10000"/>
              </a:spcBef>
              <a:spcAft>
                <a:spcPct val="0"/>
              </a:spcAft>
              <a:buClr>
                <a:srgbClr val="0040C0"/>
              </a:buClr>
              <a:buFont typeface="Wingdings" pitchFamily="2" charset="2"/>
              <a:buNone/>
              <a:defRPr sz="1600" b="1">
                <a:solidFill>
                  <a:schemeClr val="tx1"/>
                </a:solidFill>
                <a:latin typeface="+mn-lt"/>
              </a:defRPr>
            </a:lvl7pPr>
            <a:lvl8pPr marL="3200400" indent="0" algn="l" rtl="0" fontAlgn="base">
              <a:spcBef>
                <a:spcPct val="10000"/>
              </a:spcBef>
              <a:spcAft>
                <a:spcPct val="0"/>
              </a:spcAft>
              <a:buClr>
                <a:srgbClr val="0040C0"/>
              </a:buClr>
              <a:buFont typeface="Wingdings" pitchFamily="2" charset="2"/>
              <a:buNone/>
              <a:defRPr sz="1600" b="1">
                <a:solidFill>
                  <a:schemeClr val="tx1"/>
                </a:solidFill>
                <a:latin typeface="+mn-lt"/>
              </a:defRPr>
            </a:lvl8pPr>
            <a:lvl9pPr marL="3657600" indent="0" algn="l" rtl="0" fontAlgn="base">
              <a:spcBef>
                <a:spcPct val="10000"/>
              </a:spcBef>
              <a:spcAft>
                <a:spcPct val="0"/>
              </a:spcAft>
              <a:buClr>
                <a:srgbClr val="0040C0"/>
              </a:buClr>
              <a:buFont typeface="Wingdings" pitchFamily="2" charset="2"/>
              <a:buNone/>
              <a:defRPr sz="1600" b="1">
                <a:solidFill>
                  <a:schemeClr val="tx1"/>
                </a:solidFill>
                <a:latin typeface="+mn-lt"/>
              </a:defRPr>
            </a:lvl9pPr>
          </a:lstStyle>
          <a:p>
            <a:pPr marL="283387" indent="-283387" defTabSz="408257">
              <a:spcBef>
                <a:spcPts val="992"/>
              </a:spcBef>
              <a:buClrTx/>
              <a:buFont typeface="Wingdings" pitchFamily="2" charset="2"/>
              <a:buChar char="§"/>
            </a:pPr>
            <a:r>
              <a:rPr lang="en-US" altLang="en-US" sz="1800" b="0" kern="0" dirty="0"/>
              <a:t>New residence exclusion from </a:t>
            </a:r>
            <a:r>
              <a:rPr lang="en-US" altLang="en-US" sz="1800" b="0" kern="0" dirty="0" err="1"/>
              <a:t>IMpb</a:t>
            </a:r>
            <a:r>
              <a:rPr lang="en-US" altLang="en-US" sz="1800" b="0" kern="0" baseline="30000" dirty="0"/>
              <a:t>™</a:t>
            </a:r>
            <a:r>
              <a:rPr lang="en-US" altLang="en-US" sz="1800" b="0" kern="0" dirty="0"/>
              <a:t> Address Quality Compliance</a:t>
            </a:r>
          </a:p>
          <a:p>
            <a:pPr marL="283387" indent="-283387" defTabSz="408257">
              <a:spcBef>
                <a:spcPts val="992"/>
              </a:spcBef>
              <a:buClrTx/>
              <a:buFont typeface="Wingdings" pitchFamily="2" charset="2"/>
              <a:buChar char="§"/>
            </a:pPr>
            <a:r>
              <a:rPr lang="en-US" altLang="en-US" sz="1800" b="0" kern="0" dirty="0"/>
              <a:t>Validate military address exclusion from </a:t>
            </a:r>
            <a:r>
              <a:rPr lang="en-US" altLang="en-US" sz="1800" b="0" kern="0" dirty="0" err="1"/>
              <a:t>IMpb</a:t>
            </a:r>
            <a:r>
              <a:rPr lang="en-US" altLang="en-US" sz="1800" b="0" kern="0" dirty="0"/>
              <a:t> Address Quality Compliance</a:t>
            </a:r>
          </a:p>
          <a:p>
            <a:pPr marL="283387" indent="-283387" defTabSz="408257">
              <a:spcBef>
                <a:spcPts val="992"/>
              </a:spcBef>
              <a:buClrTx/>
              <a:buFont typeface="Wingdings" pitchFamily="2" charset="2"/>
              <a:buChar char="§"/>
            </a:pPr>
            <a:r>
              <a:rPr lang="en-US" altLang="en-US" sz="1800" b="0" kern="0" dirty="0"/>
              <a:t>Mapping of ACS</a:t>
            </a:r>
            <a:r>
              <a:rPr lang="en-US" altLang="en-US" sz="1800" b="0" kern="0" baseline="30000" dirty="0"/>
              <a:t>™</a:t>
            </a:r>
            <a:r>
              <a:rPr lang="en-US" altLang="en-US" sz="1800" b="0" kern="0" dirty="0"/>
              <a:t> event codes to PTR event level</a:t>
            </a:r>
          </a:p>
          <a:p>
            <a:pPr marL="283387" indent="-283387" defTabSz="408257">
              <a:spcBef>
                <a:spcPts val="992"/>
              </a:spcBef>
              <a:buClrTx/>
              <a:buFont typeface="Wingdings" pitchFamily="2" charset="2"/>
              <a:buChar char="§"/>
            </a:pPr>
            <a:r>
              <a:rPr lang="en-US" altLang="en-US" sz="1800" b="0" kern="0" dirty="0"/>
              <a:t>A significant rise in miscoded parcels due to shipping software logic coding to the lowest ZIP Code within city &amp; state</a:t>
            </a:r>
          </a:p>
        </p:txBody>
      </p:sp>
      <p:sp>
        <p:nvSpPr>
          <p:cNvPr id="6" name="Slide Number Placeholder 1"/>
          <p:cNvSpPr txBox="1">
            <a:spLocks/>
          </p:cNvSpPr>
          <p:nvPr/>
        </p:nvSpPr>
        <p:spPr bwMode="auto">
          <a:xfrm>
            <a:off x="7315200" y="6572250"/>
            <a:ext cx="1752600" cy="22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575" tIns="37787" rIns="75575" bIns="37787"/>
          <a:lstStyle>
            <a:lvl1pPr eaLnBrk="0" hangingPunct="0">
              <a:spcBef>
                <a:spcPct val="10000"/>
              </a:spcBef>
              <a:buClr>
                <a:srgbClr val="0040C0"/>
              </a:buClr>
              <a:buSzPct val="90000"/>
              <a:buFont typeface="Wingdings" pitchFamily="2" charset="2"/>
              <a:buChar char="q"/>
              <a:defRPr sz="2800" b="1">
                <a:solidFill>
                  <a:schemeClr val="tx1"/>
                </a:solidFill>
                <a:latin typeface="Arial" pitchFamily="34" charset="0"/>
              </a:defRPr>
            </a:lvl1pPr>
            <a:lvl2pPr marL="742950" indent="-285750" eaLnBrk="0" hangingPunct="0">
              <a:spcBef>
                <a:spcPct val="10000"/>
              </a:spcBef>
              <a:buClr>
                <a:srgbClr val="0040C0"/>
              </a:buClr>
              <a:buFont typeface="Arial" pitchFamily="34" charset="0"/>
              <a:buChar char="●"/>
              <a:defRPr sz="2600" b="1">
                <a:solidFill>
                  <a:schemeClr val="tx1"/>
                </a:solidFill>
                <a:latin typeface="Arial" pitchFamily="34" charset="0"/>
              </a:defRPr>
            </a:lvl2pPr>
            <a:lvl3pPr marL="1085850" indent="-228600" eaLnBrk="0" hangingPunct="0">
              <a:spcBef>
                <a:spcPct val="10000"/>
              </a:spcBef>
              <a:buClr>
                <a:srgbClr val="0040C0"/>
              </a:buClr>
              <a:buSzPct val="60000"/>
              <a:buFont typeface="Wingdings" pitchFamily="2" charset="2"/>
              <a:buChar char="u"/>
              <a:defRPr sz="2400" b="1">
                <a:solidFill>
                  <a:schemeClr val="tx1"/>
                </a:solidFill>
                <a:latin typeface="Arial" pitchFamily="34" charset="0"/>
              </a:defRPr>
            </a:lvl3pPr>
            <a:lvl4pPr marL="1485900" indent="-228600" eaLnBrk="0" hangingPunct="0">
              <a:spcBef>
                <a:spcPct val="10000"/>
              </a:spcBef>
              <a:buClr>
                <a:srgbClr val="0040C0"/>
              </a:buClr>
              <a:buSzPct val="125000"/>
              <a:buFont typeface="Wingdings" pitchFamily="2" charset="2"/>
              <a:buChar char="§"/>
              <a:defRPr sz="2200" b="1">
                <a:solidFill>
                  <a:schemeClr val="tx1"/>
                </a:solidFill>
                <a:latin typeface="Arial" pitchFamily="34" charset="0"/>
              </a:defRPr>
            </a:lvl4pPr>
            <a:lvl5pPr marL="1943100" indent="-285750" eaLnBrk="0" hangingPunct="0">
              <a:spcBef>
                <a:spcPct val="10000"/>
              </a:spcBef>
              <a:buClr>
                <a:srgbClr val="0040C0"/>
              </a:buClr>
              <a:buFont typeface="Wingdings" pitchFamily="2" charset="2"/>
              <a:buChar char="v"/>
              <a:defRPr sz="2000" b="1">
                <a:solidFill>
                  <a:schemeClr val="tx1"/>
                </a:solidFill>
                <a:latin typeface="Arial" pitchFamily="34" charset="0"/>
              </a:defRPr>
            </a:lvl5pPr>
            <a:lvl6pPr marL="2400300" indent="-285750" eaLnBrk="0" fontAlgn="base" hangingPunct="0">
              <a:spcBef>
                <a:spcPct val="10000"/>
              </a:spcBef>
              <a:spcAft>
                <a:spcPct val="0"/>
              </a:spcAft>
              <a:buClr>
                <a:srgbClr val="0040C0"/>
              </a:buClr>
              <a:buFont typeface="Wingdings" pitchFamily="2" charset="2"/>
              <a:buChar char="v"/>
              <a:defRPr sz="2000" b="1">
                <a:solidFill>
                  <a:schemeClr val="tx1"/>
                </a:solidFill>
                <a:latin typeface="Arial" pitchFamily="34" charset="0"/>
              </a:defRPr>
            </a:lvl6pPr>
            <a:lvl7pPr marL="2857500" indent="-285750" eaLnBrk="0" fontAlgn="base" hangingPunct="0">
              <a:spcBef>
                <a:spcPct val="10000"/>
              </a:spcBef>
              <a:spcAft>
                <a:spcPct val="0"/>
              </a:spcAft>
              <a:buClr>
                <a:srgbClr val="0040C0"/>
              </a:buClr>
              <a:buFont typeface="Wingdings" pitchFamily="2" charset="2"/>
              <a:buChar char="v"/>
              <a:defRPr sz="2000" b="1">
                <a:solidFill>
                  <a:schemeClr val="tx1"/>
                </a:solidFill>
                <a:latin typeface="Arial" pitchFamily="34" charset="0"/>
              </a:defRPr>
            </a:lvl7pPr>
            <a:lvl8pPr marL="3314700" indent="-285750" eaLnBrk="0" fontAlgn="base" hangingPunct="0">
              <a:spcBef>
                <a:spcPct val="10000"/>
              </a:spcBef>
              <a:spcAft>
                <a:spcPct val="0"/>
              </a:spcAft>
              <a:buClr>
                <a:srgbClr val="0040C0"/>
              </a:buClr>
              <a:buFont typeface="Wingdings" pitchFamily="2" charset="2"/>
              <a:buChar char="v"/>
              <a:defRPr sz="2000" b="1">
                <a:solidFill>
                  <a:schemeClr val="tx1"/>
                </a:solidFill>
                <a:latin typeface="Arial" pitchFamily="34" charset="0"/>
              </a:defRPr>
            </a:lvl8pPr>
            <a:lvl9pPr marL="3771900" indent="-285750" eaLnBrk="0" fontAlgn="base" hangingPunct="0">
              <a:spcBef>
                <a:spcPct val="10000"/>
              </a:spcBef>
              <a:spcAft>
                <a:spcPct val="0"/>
              </a:spcAft>
              <a:buClr>
                <a:srgbClr val="0040C0"/>
              </a:buClr>
              <a:buFont typeface="Wingdings" pitchFamily="2" charset="2"/>
              <a:buChar char="v"/>
              <a:defRPr sz="2000" b="1">
                <a:solidFill>
                  <a:schemeClr val="tx1"/>
                </a:solidFill>
                <a:latin typeface="Arial" pitchFamily="34" charset="0"/>
              </a:defRPr>
            </a:lvl9pPr>
          </a:lstStyle>
          <a:p>
            <a:pPr algn="r" eaLnBrk="1" hangingPunct="1">
              <a:spcBef>
                <a:spcPct val="0"/>
              </a:spcBef>
              <a:buClrTx/>
              <a:buSzTx/>
              <a:buFontTx/>
              <a:buNone/>
            </a:pPr>
            <a:fld id="{0303F616-8FD3-4505-8CF6-95E323128D26}" type="slidenum">
              <a:rPr lang="en-US" altLang="en-US" sz="893" b="0">
                <a:solidFill>
                  <a:schemeClr val="bg1">
                    <a:lumMod val="50000"/>
                  </a:schemeClr>
                </a:solidFill>
              </a:rPr>
              <a:pPr algn="r" eaLnBrk="1" hangingPunct="1">
                <a:spcBef>
                  <a:spcPct val="0"/>
                </a:spcBef>
                <a:buClrTx/>
                <a:buSzTx/>
                <a:buFontTx/>
                <a:buNone/>
              </a:pPr>
              <a:t>94</a:t>
            </a:fld>
            <a:endParaRPr lang="en-US" altLang="en-US" sz="893" b="0" dirty="0">
              <a:solidFill>
                <a:schemeClr val="bg1">
                  <a:lumMod val="50000"/>
                </a:schemeClr>
              </a:solidFill>
            </a:endParaRPr>
          </a:p>
        </p:txBody>
      </p:sp>
      <p:sp>
        <p:nvSpPr>
          <p:cNvPr id="7" name="Text Placeholder 2"/>
          <p:cNvSpPr txBox="1">
            <a:spLocks/>
          </p:cNvSpPr>
          <p:nvPr/>
        </p:nvSpPr>
        <p:spPr bwMode="auto">
          <a:xfrm>
            <a:off x="285617" y="990978"/>
            <a:ext cx="2801558" cy="442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565" tIns="37782" rIns="75565" bIns="37782" numCol="1" anchor="ctr" anchorCtr="0" compatLnSpc="1">
            <a:prstTxWarp prst="textNoShape">
              <a:avLst/>
            </a:prstTxWarp>
          </a:bodyPr>
          <a:lstStyle>
            <a:lvl1pPr marL="634720" indent="-634720" algn="l" rtl="0" eaLnBrk="0" fontAlgn="base" hangingPunct="0">
              <a:spcBef>
                <a:spcPct val="20000"/>
              </a:spcBef>
              <a:spcAft>
                <a:spcPct val="0"/>
              </a:spcAft>
              <a:buFont typeface="Wingdings" pitchFamily="2" charset="2"/>
              <a:buChar char="§"/>
              <a:defRPr sz="5400" b="1">
                <a:solidFill>
                  <a:schemeClr val="tx1"/>
                </a:solidFill>
                <a:latin typeface="+mn-lt"/>
                <a:ea typeface="+mn-ea"/>
                <a:cs typeface="ヒラギノ角ゴ Pro W3"/>
              </a:defRPr>
            </a:lvl1pPr>
            <a:lvl2pPr marL="1375229" indent="-528935" algn="l" rtl="0" eaLnBrk="0" fontAlgn="base" hangingPunct="0">
              <a:spcBef>
                <a:spcPct val="20000"/>
              </a:spcBef>
              <a:spcAft>
                <a:spcPct val="0"/>
              </a:spcAft>
              <a:buFont typeface="Wingdings" pitchFamily="2" charset="2"/>
              <a:buChar char="§"/>
              <a:defRPr sz="4800" b="1">
                <a:solidFill>
                  <a:schemeClr val="tx1"/>
                </a:solidFill>
                <a:latin typeface="+mn-lt"/>
                <a:ea typeface="+mn-ea"/>
                <a:cs typeface="ヒラギノ角ゴ Pro W3"/>
              </a:defRPr>
            </a:lvl2pPr>
            <a:lvl3pPr marL="2115737" indent="-423147" algn="l" rtl="0" eaLnBrk="0" fontAlgn="base" hangingPunct="0">
              <a:spcBef>
                <a:spcPct val="20000"/>
              </a:spcBef>
              <a:spcAft>
                <a:spcPct val="0"/>
              </a:spcAft>
              <a:buFont typeface="Wingdings" pitchFamily="2" charset="2"/>
              <a:buChar char="§"/>
              <a:defRPr sz="4000" b="1">
                <a:solidFill>
                  <a:schemeClr val="tx1"/>
                </a:solidFill>
                <a:latin typeface="+mn-lt"/>
                <a:ea typeface="+mn-ea"/>
                <a:cs typeface="ヒラギノ角ゴ Pro W3"/>
              </a:defRPr>
            </a:lvl3pPr>
            <a:lvl4pPr marL="2962030" indent="-423147" algn="l" rtl="0" eaLnBrk="0" fontAlgn="base" hangingPunct="0">
              <a:spcBef>
                <a:spcPct val="20000"/>
              </a:spcBef>
              <a:spcAft>
                <a:spcPct val="0"/>
              </a:spcAft>
              <a:buFont typeface="Wingdings" pitchFamily="2" charset="2"/>
              <a:buChar char="§"/>
              <a:defRPr sz="3600" b="1">
                <a:solidFill>
                  <a:schemeClr val="tx1"/>
                </a:solidFill>
                <a:latin typeface="+mn-lt"/>
                <a:ea typeface="+mn-ea"/>
                <a:cs typeface="ヒラギノ角ゴ Pro W3"/>
              </a:defRPr>
            </a:lvl4pPr>
            <a:lvl5pPr marL="3808326" indent="-423147" algn="l" rtl="0" eaLnBrk="0" fontAlgn="base" hangingPunct="0">
              <a:spcBef>
                <a:spcPct val="20000"/>
              </a:spcBef>
              <a:spcAft>
                <a:spcPct val="0"/>
              </a:spcAft>
              <a:buFont typeface="Wingdings" pitchFamily="2" charset="2"/>
              <a:buChar char="§"/>
              <a:defRPr sz="3600" b="1">
                <a:solidFill>
                  <a:schemeClr val="tx1"/>
                </a:solidFill>
                <a:latin typeface="+mn-lt"/>
                <a:ea typeface="+mn-ea"/>
                <a:cs typeface="ヒラギノ角ゴ Pro W3"/>
              </a:defRPr>
            </a:lvl5pPr>
            <a:lvl6pPr marL="4654620" indent="-423147" algn="l" rtl="0" fontAlgn="base">
              <a:spcBef>
                <a:spcPct val="20000"/>
              </a:spcBef>
              <a:spcAft>
                <a:spcPct val="0"/>
              </a:spcAft>
              <a:buFont typeface="Wingdings" pitchFamily="2" charset="2"/>
              <a:buChar char="§"/>
              <a:defRPr sz="3700" b="1">
                <a:solidFill>
                  <a:schemeClr val="tx1"/>
                </a:solidFill>
                <a:latin typeface="+mn-lt"/>
                <a:ea typeface="+mn-ea"/>
              </a:defRPr>
            </a:lvl6pPr>
            <a:lvl7pPr marL="5500916" indent="-423147" algn="l" rtl="0" fontAlgn="base">
              <a:spcBef>
                <a:spcPct val="20000"/>
              </a:spcBef>
              <a:spcAft>
                <a:spcPct val="0"/>
              </a:spcAft>
              <a:buFont typeface="Wingdings" pitchFamily="2" charset="2"/>
              <a:buChar char="§"/>
              <a:defRPr sz="3700" b="1">
                <a:solidFill>
                  <a:schemeClr val="tx1"/>
                </a:solidFill>
                <a:latin typeface="+mn-lt"/>
                <a:ea typeface="+mn-ea"/>
              </a:defRPr>
            </a:lvl7pPr>
            <a:lvl8pPr marL="6347209" indent="-423147" algn="l" rtl="0" fontAlgn="base">
              <a:spcBef>
                <a:spcPct val="20000"/>
              </a:spcBef>
              <a:spcAft>
                <a:spcPct val="0"/>
              </a:spcAft>
              <a:buFont typeface="Wingdings" pitchFamily="2" charset="2"/>
              <a:buChar char="§"/>
              <a:defRPr sz="3700" b="1">
                <a:solidFill>
                  <a:schemeClr val="tx1"/>
                </a:solidFill>
                <a:latin typeface="+mn-lt"/>
                <a:ea typeface="+mn-ea"/>
              </a:defRPr>
            </a:lvl8pPr>
            <a:lvl9pPr marL="7193505" indent="-423147" algn="l" rtl="0" fontAlgn="base">
              <a:spcBef>
                <a:spcPct val="20000"/>
              </a:spcBef>
              <a:spcAft>
                <a:spcPct val="0"/>
              </a:spcAft>
              <a:buFont typeface="Wingdings" pitchFamily="2" charset="2"/>
              <a:buChar char="§"/>
              <a:defRPr sz="3700" b="1">
                <a:solidFill>
                  <a:schemeClr val="tx1"/>
                </a:solidFill>
                <a:latin typeface="+mn-lt"/>
                <a:ea typeface="+mn-ea"/>
              </a:defRPr>
            </a:lvl9pPr>
          </a:lstStyle>
          <a:p>
            <a:pPr marL="0" indent="0">
              <a:buNone/>
              <a:defRPr/>
            </a:pPr>
            <a:r>
              <a:rPr lang="en-US" altLang="en-US" sz="2100" kern="0" dirty="0"/>
              <a:t>Package Services</a:t>
            </a:r>
            <a:endParaRPr lang="en-US" altLang="en-US" sz="2100" b="0" kern="0" baseline="30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229" y="2462506"/>
            <a:ext cx="2075588" cy="2341214"/>
          </a:xfrm>
          <a:prstGeom prst="rect">
            <a:avLst/>
          </a:prstGeom>
        </p:spPr>
      </p:pic>
    </p:spTree>
    <p:extLst>
      <p:ext uri="{BB962C8B-B14F-4D97-AF65-F5344CB8AC3E}">
        <p14:creationId xmlns:p14="http://schemas.microsoft.com/office/powerpoint/2010/main" val="273194919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292925"/>
            <a:ext cx="9130534" cy="646331"/>
          </a:xfrm>
          <a:prstGeom prst="rect">
            <a:avLst/>
          </a:prstGeom>
          <a:noFill/>
        </p:spPr>
        <p:txBody>
          <a:bodyPr wrap="square" rtlCol="0">
            <a:spAutoFit/>
          </a:bodyPr>
          <a:lstStyle/>
          <a:p>
            <a:pPr algn="ctr"/>
            <a:r>
              <a:rPr lang="en-US" sz="3600" dirty="0"/>
              <a:t>Thank You!</a:t>
            </a:r>
          </a:p>
        </p:txBody>
      </p:sp>
      <p:sp>
        <p:nvSpPr>
          <p:cNvPr id="6" name="Slide Number Placeholder 1"/>
          <p:cNvSpPr txBox="1">
            <a:spLocks/>
          </p:cNvSpPr>
          <p:nvPr/>
        </p:nvSpPr>
        <p:spPr bwMode="auto">
          <a:xfrm>
            <a:off x="7315200" y="6572250"/>
            <a:ext cx="1752600" cy="22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575" tIns="37787" rIns="75575" bIns="37787"/>
          <a:lstStyle>
            <a:lvl1pPr eaLnBrk="0" hangingPunct="0">
              <a:spcBef>
                <a:spcPct val="10000"/>
              </a:spcBef>
              <a:buClr>
                <a:srgbClr val="0040C0"/>
              </a:buClr>
              <a:buSzPct val="90000"/>
              <a:buFont typeface="Wingdings" pitchFamily="2" charset="2"/>
              <a:buChar char="q"/>
              <a:defRPr sz="2800" b="1">
                <a:solidFill>
                  <a:schemeClr val="tx1"/>
                </a:solidFill>
                <a:latin typeface="Arial" pitchFamily="34" charset="0"/>
              </a:defRPr>
            </a:lvl1pPr>
            <a:lvl2pPr marL="742950" indent="-285750" eaLnBrk="0" hangingPunct="0">
              <a:spcBef>
                <a:spcPct val="10000"/>
              </a:spcBef>
              <a:buClr>
                <a:srgbClr val="0040C0"/>
              </a:buClr>
              <a:buFont typeface="Arial" pitchFamily="34" charset="0"/>
              <a:buChar char="●"/>
              <a:defRPr sz="2600" b="1">
                <a:solidFill>
                  <a:schemeClr val="tx1"/>
                </a:solidFill>
                <a:latin typeface="Arial" pitchFamily="34" charset="0"/>
              </a:defRPr>
            </a:lvl2pPr>
            <a:lvl3pPr marL="1085850" indent="-228600" eaLnBrk="0" hangingPunct="0">
              <a:spcBef>
                <a:spcPct val="10000"/>
              </a:spcBef>
              <a:buClr>
                <a:srgbClr val="0040C0"/>
              </a:buClr>
              <a:buSzPct val="60000"/>
              <a:buFont typeface="Wingdings" pitchFamily="2" charset="2"/>
              <a:buChar char="u"/>
              <a:defRPr sz="2400" b="1">
                <a:solidFill>
                  <a:schemeClr val="tx1"/>
                </a:solidFill>
                <a:latin typeface="Arial" pitchFamily="34" charset="0"/>
              </a:defRPr>
            </a:lvl3pPr>
            <a:lvl4pPr marL="1485900" indent="-228600" eaLnBrk="0" hangingPunct="0">
              <a:spcBef>
                <a:spcPct val="10000"/>
              </a:spcBef>
              <a:buClr>
                <a:srgbClr val="0040C0"/>
              </a:buClr>
              <a:buSzPct val="125000"/>
              <a:buFont typeface="Wingdings" pitchFamily="2" charset="2"/>
              <a:buChar char="§"/>
              <a:defRPr sz="2200" b="1">
                <a:solidFill>
                  <a:schemeClr val="tx1"/>
                </a:solidFill>
                <a:latin typeface="Arial" pitchFamily="34" charset="0"/>
              </a:defRPr>
            </a:lvl4pPr>
            <a:lvl5pPr marL="1943100" indent="-285750" eaLnBrk="0" hangingPunct="0">
              <a:spcBef>
                <a:spcPct val="10000"/>
              </a:spcBef>
              <a:buClr>
                <a:srgbClr val="0040C0"/>
              </a:buClr>
              <a:buFont typeface="Wingdings" pitchFamily="2" charset="2"/>
              <a:buChar char="v"/>
              <a:defRPr sz="2000" b="1">
                <a:solidFill>
                  <a:schemeClr val="tx1"/>
                </a:solidFill>
                <a:latin typeface="Arial" pitchFamily="34" charset="0"/>
              </a:defRPr>
            </a:lvl5pPr>
            <a:lvl6pPr marL="2400300" indent="-285750" eaLnBrk="0" fontAlgn="base" hangingPunct="0">
              <a:spcBef>
                <a:spcPct val="10000"/>
              </a:spcBef>
              <a:spcAft>
                <a:spcPct val="0"/>
              </a:spcAft>
              <a:buClr>
                <a:srgbClr val="0040C0"/>
              </a:buClr>
              <a:buFont typeface="Wingdings" pitchFamily="2" charset="2"/>
              <a:buChar char="v"/>
              <a:defRPr sz="2000" b="1">
                <a:solidFill>
                  <a:schemeClr val="tx1"/>
                </a:solidFill>
                <a:latin typeface="Arial" pitchFamily="34" charset="0"/>
              </a:defRPr>
            </a:lvl6pPr>
            <a:lvl7pPr marL="2857500" indent="-285750" eaLnBrk="0" fontAlgn="base" hangingPunct="0">
              <a:spcBef>
                <a:spcPct val="10000"/>
              </a:spcBef>
              <a:spcAft>
                <a:spcPct val="0"/>
              </a:spcAft>
              <a:buClr>
                <a:srgbClr val="0040C0"/>
              </a:buClr>
              <a:buFont typeface="Wingdings" pitchFamily="2" charset="2"/>
              <a:buChar char="v"/>
              <a:defRPr sz="2000" b="1">
                <a:solidFill>
                  <a:schemeClr val="tx1"/>
                </a:solidFill>
                <a:latin typeface="Arial" pitchFamily="34" charset="0"/>
              </a:defRPr>
            </a:lvl7pPr>
            <a:lvl8pPr marL="3314700" indent="-285750" eaLnBrk="0" fontAlgn="base" hangingPunct="0">
              <a:spcBef>
                <a:spcPct val="10000"/>
              </a:spcBef>
              <a:spcAft>
                <a:spcPct val="0"/>
              </a:spcAft>
              <a:buClr>
                <a:srgbClr val="0040C0"/>
              </a:buClr>
              <a:buFont typeface="Wingdings" pitchFamily="2" charset="2"/>
              <a:buChar char="v"/>
              <a:defRPr sz="2000" b="1">
                <a:solidFill>
                  <a:schemeClr val="tx1"/>
                </a:solidFill>
                <a:latin typeface="Arial" pitchFamily="34" charset="0"/>
              </a:defRPr>
            </a:lvl8pPr>
            <a:lvl9pPr marL="3771900" indent="-285750" eaLnBrk="0" fontAlgn="base" hangingPunct="0">
              <a:spcBef>
                <a:spcPct val="10000"/>
              </a:spcBef>
              <a:spcAft>
                <a:spcPct val="0"/>
              </a:spcAft>
              <a:buClr>
                <a:srgbClr val="0040C0"/>
              </a:buClr>
              <a:buFont typeface="Wingdings" pitchFamily="2" charset="2"/>
              <a:buChar char="v"/>
              <a:defRPr sz="2000" b="1">
                <a:solidFill>
                  <a:schemeClr val="tx1"/>
                </a:solidFill>
                <a:latin typeface="Arial" pitchFamily="34" charset="0"/>
              </a:defRPr>
            </a:lvl9pPr>
          </a:lstStyle>
          <a:p>
            <a:pPr algn="r" eaLnBrk="1" hangingPunct="1">
              <a:spcBef>
                <a:spcPct val="0"/>
              </a:spcBef>
              <a:buClrTx/>
              <a:buSzTx/>
              <a:buFontTx/>
              <a:buNone/>
            </a:pPr>
            <a:r>
              <a:rPr lang="en-US" altLang="en-US" sz="893" b="0" dirty="0">
                <a:solidFill>
                  <a:schemeClr val="bg1">
                    <a:lumMod val="50000"/>
                  </a:schemeClr>
                </a:solidFill>
              </a:rPr>
              <a:t>7</a:t>
            </a:r>
          </a:p>
        </p:txBody>
      </p:sp>
    </p:spTree>
    <p:extLst>
      <p:ext uri="{BB962C8B-B14F-4D97-AF65-F5344CB8AC3E}">
        <p14:creationId xmlns:p14="http://schemas.microsoft.com/office/powerpoint/2010/main" val="66614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42" presetClass="path" presetSubtype="0" accel="50000" decel="50000" fill="hold" grpId="0" nodeType="withEffect">
                                  <p:stCondLst>
                                    <p:cond delay="0"/>
                                  </p:stCondLst>
                                  <p:childTnLst>
                                    <p:animMotion origin="layout" path="M -4.92637E-6 0.29271 L -4.92637E-6 -2.94903E-17 " pathEditMode="relative" rAng="0" ptsTypes="AA">
                                      <p:cBhvr>
                                        <p:cTn id="9" dur="2000" fill="hold"/>
                                        <p:tgtEl>
                                          <p:spTgt spid="5"/>
                                        </p:tgtEl>
                                        <p:attrNameLst>
                                          <p:attrName>ppt_x</p:attrName>
                                          <p:attrName>ppt_y</p:attrName>
                                        </p:attrNameLst>
                                      </p:cBhvr>
                                      <p:rCtr x="0" y="-15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theme/theme1.xml><?xml version="1.0" encoding="utf-8"?>
<a:theme xmlns:a="http://schemas.openxmlformats.org/drawingml/2006/main" name="USPS Template 2016120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SPS_template1-5_a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SPS_template1-5_a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SPS_template1-5_a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SPS_template1-5_a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SPS_template1-5_a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SPS_template1-5_a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SPS_template1-5_a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SPS_template1-5_a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SPS_template1-5_a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SPS_template1-5_a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SPS_template1-5_a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SPS_template1-5_a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SPS_template1-5_a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72388</TotalTime>
  <Words>6302</Words>
  <Application>Microsoft Office PowerPoint</Application>
  <PresentationFormat>On-screen Show (4:3)</PresentationFormat>
  <Paragraphs>1581</Paragraphs>
  <Slides>95</Slides>
  <Notes>73</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95</vt:i4>
      </vt:variant>
    </vt:vector>
  </HeadingPairs>
  <TitlesOfParts>
    <vt:vector size="112" baseType="lpstr">
      <vt:lpstr>Arial Unicode MS</vt:lpstr>
      <vt:lpstr>ＭＳ Ｐゴシック</vt:lpstr>
      <vt:lpstr>Arial</vt:lpstr>
      <vt:lpstr>Calibri</vt:lpstr>
      <vt:lpstr>Century Gothic</vt:lpstr>
      <vt:lpstr>Courier New</vt:lpstr>
      <vt:lpstr>Symbol</vt:lpstr>
      <vt:lpstr>Tahoma</vt:lpstr>
      <vt:lpstr>Times</vt:lpstr>
      <vt:lpstr>Times New Roman</vt:lpstr>
      <vt:lpstr>Trebuchet MS</vt:lpstr>
      <vt:lpstr>Tw Cen MT</vt:lpstr>
      <vt:lpstr>Verdana</vt:lpstr>
      <vt:lpstr>Wingdings</vt:lpstr>
      <vt:lpstr>ヒラギノ角ゴ Pro W3</vt:lpstr>
      <vt:lpstr>USPS Template 20161201</vt:lpstr>
      <vt:lpstr>Acrobat Document</vt:lpstr>
      <vt:lpstr>  Enterprise Analytics  Pre-MTAC Webinar</vt:lpstr>
      <vt:lpstr>PowerPoint Presentation</vt:lpstr>
      <vt:lpstr>Informed Visibility® Update</vt:lpstr>
      <vt:lpstr>Informed Visibility Roadmap</vt:lpstr>
      <vt:lpstr>Informed Visibility Roadmap</vt:lpstr>
      <vt:lpstr>PowerPoint Presentation</vt:lpstr>
      <vt:lpstr>Manual Bullpen Visibility</vt:lpstr>
      <vt:lpstr>PowerPoint Presentation</vt:lpstr>
      <vt:lpstr>Mail Inventory &amp; Predictive Workloads </vt:lpstr>
      <vt:lpstr>PowerPoint Presentation</vt:lpstr>
      <vt:lpstr>IMb Planning Tool Progress Update</vt:lpstr>
      <vt:lpstr>PowerPoint Presentation</vt:lpstr>
      <vt:lpstr>Mail Visibility Applications (MVA)</vt:lpstr>
      <vt:lpstr>Mail Visibility Applications (MVA) High Level Schedule</vt:lpstr>
      <vt:lpstr>PowerPoint Presentation</vt:lpstr>
      <vt:lpstr>Bundle Visibility – Program Status</vt:lpstr>
      <vt:lpstr>PowerPoint Presentation</vt:lpstr>
      <vt:lpstr>PowerPoint Presentation</vt:lpstr>
      <vt:lpstr>FY17 Q4 Commercial Mail Volume Mail In Measurement</vt:lpstr>
      <vt:lpstr>Full Service Mail Trend</vt:lpstr>
      <vt:lpstr>First-Class Mail® (Letters) Volume In Measurement</vt:lpstr>
      <vt:lpstr>First-Class Mail® (Letters) Reasons why mail is not in measurement</vt:lpstr>
      <vt:lpstr>First-Class Mail® (Flats) Volume In Measurement</vt:lpstr>
      <vt:lpstr>First-Class Mail® (Flats) Reasons why mail is not in measurement</vt:lpstr>
      <vt:lpstr>Mail Not In Measurement Exclusion Reason Descriptions</vt:lpstr>
      <vt:lpstr>No Start-the-Clock</vt:lpstr>
      <vt:lpstr>Incorrect Entry Facility</vt:lpstr>
      <vt:lpstr>Undeliverable-as-Addressed / PARS</vt:lpstr>
      <vt:lpstr>Non-Unique IMb</vt:lpstr>
      <vt:lpstr>Inaccurate Scheduled Ship Date</vt:lpstr>
      <vt:lpstr>Long Haul</vt:lpstr>
      <vt:lpstr>No Piece Scan</vt:lpstr>
      <vt:lpstr>PowerPoint Presentation</vt:lpstr>
      <vt:lpstr>Increase Mail In Measurement</vt:lpstr>
      <vt:lpstr>PowerPoint Presentation</vt:lpstr>
      <vt:lpstr>FY17 Q4 Commercial Mail Volume Mail In Measurement</vt:lpstr>
      <vt:lpstr>Full Service Mail Trend</vt:lpstr>
      <vt:lpstr> USPS Marketing Mail*® Letters Volume In Measurement</vt:lpstr>
      <vt:lpstr>USPS Marketing Mail*® Letters Reasons why mail is not in measurement</vt:lpstr>
      <vt:lpstr> USPS Marketing Mail*® Flats Volume In Measurement</vt:lpstr>
      <vt:lpstr>USPS Marketing Mail*® Flats Reasons why mail is not in measurement</vt:lpstr>
      <vt:lpstr>BPM (Flats) Volume In Measurement</vt:lpstr>
      <vt:lpstr>BPM (Flats) Reasons why mail is not in measurement</vt:lpstr>
      <vt:lpstr>Mail Not In Measurement Exclusion Reason Descriptions</vt:lpstr>
      <vt:lpstr>No Start-the-Clock</vt:lpstr>
      <vt:lpstr>Invalid Entry Point for Entry Discount</vt:lpstr>
      <vt:lpstr>Incorrect Entry Facility</vt:lpstr>
      <vt:lpstr>Undeliverable-as-Addressed / PARS</vt:lpstr>
      <vt:lpstr>Non-Unique IMb</vt:lpstr>
      <vt:lpstr>Inaccurate Scheduled Ship Date</vt:lpstr>
      <vt:lpstr>Invalid Container Level for Entry</vt:lpstr>
      <vt:lpstr>No Piece Scan</vt:lpstr>
      <vt:lpstr>PowerPoint Presentation</vt:lpstr>
      <vt:lpstr>No Piece Scan FY17 Q4</vt:lpstr>
      <vt:lpstr>PowerPoint Presentation</vt:lpstr>
      <vt:lpstr>Increase Mail In Measurement</vt:lpstr>
      <vt:lpstr>PowerPoint Presentation</vt:lpstr>
      <vt:lpstr>FY17 Q4 Commercial Mail Volume Mail In Measurement</vt:lpstr>
      <vt:lpstr>Full Service Mail Trend</vt:lpstr>
      <vt:lpstr>Periodicals (Flats) Volume In Measurement</vt:lpstr>
      <vt:lpstr>Periodicals (Flats) Reasons why mail is not in measurement</vt:lpstr>
      <vt:lpstr>Mail Not In Measurement Exclusion Reason Descriptions</vt:lpstr>
      <vt:lpstr>No Start-the-Clock</vt:lpstr>
      <vt:lpstr>Invalid Entry Point for Entry Discount</vt:lpstr>
      <vt:lpstr>Incorrect Entry Facility</vt:lpstr>
      <vt:lpstr>Undeliverable-as-Addressed / PARS</vt:lpstr>
      <vt:lpstr>Non-Unique IMb</vt:lpstr>
      <vt:lpstr>Inaccurate Scheduled Ship Date</vt:lpstr>
      <vt:lpstr>Invalid Container Level for Entry</vt:lpstr>
      <vt:lpstr>No Piece Scan</vt:lpstr>
      <vt:lpstr>PowerPoint Presentation</vt:lpstr>
      <vt:lpstr>No Piece Scan FY17 Q4</vt:lpstr>
      <vt:lpstr>PowerPoint Presentation</vt:lpstr>
      <vt:lpstr>FY17 Q4 Periodicals Visibility Flows Metrics by Entry Discount Type</vt:lpstr>
      <vt:lpstr>PowerPoint Presentation</vt:lpstr>
      <vt:lpstr>Increase Mail In Measurement</vt:lpstr>
      <vt:lpstr>PowerPoint Presentation</vt:lpstr>
      <vt:lpstr>IMpb Compliance Quality Requirements</vt:lpstr>
      <vt:lpstr>IMpb Compliance Quality Metrics October 2017 </vt:lpstr>
      <vt:lpstr>IMpb Address Quality Competitive Products Only</vt:lpstr>
      <vt:lpstr>IMpb Compliance Quality Metrics Competitive Products Only</vt:lpstr>
      <vt:lpstr>IMpb Compliance Quality Metrics Competitive Products Only</vt:lpstr>
      <vt:lpstr>Industry Feedback:  Secondary Address Information</vt:lpstr>
      <vt:lpstr>Industry Feedback:  Secondary Address Information</vt:lpstr>
      <vt:lpstr>Address Quality Volume Analysis</vt:lpstr>
      <vt:lpstr>PowerPoint Presentation</vt:lpstr>
      <vt:lpstr>Process Flow of Visibility in Newspaper Manual Operations</vt:lpstr>
      <vt:lpstr>PowerPoint Presentation</vt:lpstr>
      <vt:lpstr>All Classes</vt:lpstr>
      <vt:lpstr>First-Class Mail®</vt:lpstr>
      <vt:lpstr>First-Class Mail®</vt:lpstr>
      <vt:lpstr>Periodicals</vt:lpstr>
      <vt:lpstr>Marketing Mail</vt:lpstr>
      <vt:lpstr>Package Services</vt:lpstr>
      <vt:lpstr>PowerPoint Presentation</vt:lpstr>
    </vt:vector>
  </TitlesOfParts>
  <Company>Deloitte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Information Security Officer</dc:title>
  <dc:creator>Song.H.Chon@usps.gov</dc:creator>
  <cp:lastModifiedBy>Harris, Patricia N - Washington, DC</cp:lastModifiedBy>
  <cp:revision>2281</cp:revision>
  <cp:lastPrinted>2017-08-03T12:25:22Z</cp:lastPrinted>
  <dcterms:created xsi:type="dcterms:W3CDTF">2015-07-10T14:18:24Z</dcterms:created>
  <dcterms:modified xsi:type="dcterms:W3CDTF">2017-12-06T21:46:51Z</dcterms:modified>
</cp:coreProperties>
</file>